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0" r:id="rId1"/>
  </p:sldMasterIdLst>
  <p:notesMasterIdLst>
    <p:notesMasterId r:id="rId45"/>
  </p:notesMasterIdLst>
  <p:sldIdLst>
    <p:sldId id="258" r:id="rId2"/>
    <p:sldId id="262" r:id="rId3"/>
    <p:sldId id="273" r:id="rId4"/>
    <p:sldId id="274" r:id="rId5"/>
    <p:sldId id="300" r:id="rId6"/>
    <p:sldId id="302" r:id="rId7"/>
    <p:sldId id="301" r:id="rId8"/>
    <p:sldId id="303" r:id="rId9"/>
    <p:sldId id="298" r:id="rId10"/>
    <p:sldId id="275" r:id="rId11"/>
    <p:sldId id="299" r:id="rId12"/>
    <p:sldId id="276" r:id="rId13"/>
    <p:sldId id="277" r:id="rId14"/>
    <p:sldId id="278" r:id="rId15"/>
    <p:sldId id="279" r:id="rId16"/>
    <p:sldId id="280" r:id="rId17"/>
    <p:sldId id="293" r:id="rId18"/>
    <p:sldId id="294" r:id="rId19"/>
    <p:sldId id="281" r:id="rId20"/>
    <p:sldId id="282" r:id="rId21"/>
    <p:sldId id="283" r:id="rId22"/>
    <p:sldId id="284" r:id="rId23"/>
    <p:sldId id="297" r:id="rId24"/>
    <p:sldId id="285" r:id="rId25"/>
    <p:sldId id="286" r:id="rId26"/>
    <p:sldId id="287" r:id="rId27"/>
    <p:sldId id="288" r:id="rId28"/>
    <p:sldId id="295" r:id="rId29"/>
    <p:sldId id="296" r:id="rId30"/>
    <p:sldId id="259" r:id="rId31"/>
    <p:sldId id="260" r:id="rId32"/>
    <p:sldId id="267" r:id="rId33"/>
    <p:sldId id="268" r:id="rId34"/>
    <p:sldId id="269" r:id="rId35"/>
    <p:sldId id="270" r:id="rId36"/>
    <p:sldId id="271" r:id="rId37"/>
    <p:sldId id="272" r:id="rId38"/>
    <p:sldId id="264" r:id="rId39"/>
    <p:sldId id="265" r:id="rId40"/>
    <p:sldId id="266" r:id="rId41"/>
    <p:sldId id="304" r:id="rId42"/>
    <p:sldId id="305" r:id="rId43"/>
    <p:sldId id="306" r:id="rId44"/>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5" d="100"/>
          <a:sy n="105" d="100"/>
        </p:scale>
        <p:origin x="71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978DA-6EA2-432E-805F-567F077317FB}" type="datetimeFigureOut">
              <a:rPr lang="en-US" smtClean="0"/>
              <a:pPr/>
              <a:t>8/9/2021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5CBE0F-D2E4-457B-8320-D05F32D96BF4}" type="slidenum">
              <a:rPr lang="en-US" smtClean="0"/>
              <a:pPr/>
              <a:t>‹#›</a:t>
            </a:fld>
            <a:endParaRPr lang="en-US"/>
          </a:p>
        </p:txBody>
      </p:sp>
    </p:spTree>
    <p:extLst>
      <p:ext uri="{BB962C8B-B14F-4D97-AF65-F5344CB8AC3E}">
        <p14:creationId xmlns:p14="http://schemas.microsoft.com/office/powerpoint/2010/main" val="3739058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10"/>
          </p:nvPr>
        </p:nvSpPr>
        <p:spPr/>
        <p:txBody>
          <a:bodyPr/>
          <a:lstStyle/>
          <a:p>
            <a:fld id="{5130505A-EA6D-4F69-BCF4-AEAB08AB5237}" type="slidenum">
              <a:rPr lang="bg-BG" smtClean="0"/>
              <a:pPr/>
              <a:t>30</a:t>
            </a:fld>
            <a:endParaRPr lang="bg-BG"/>
          </a:p>
        </p:txBody>
      </p:sp>
    </p:spTree>
    <p:extLst>
      <p:ext uri="{BB962C8B-B14F-4D97-AF65-F5344CB8AC3E}">
        <p14:creationId xmlns:p14="http://schemas.microsoft.com/office/powerpoint/2010/main" val="1302416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pPr/>
              <a:t>9.8.2021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pPr/>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pPr/>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pPr/>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pPr/>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pPr/>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pPr/>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pPr/>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pPr/>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pPr/>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pPr/>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pPr/>
              <a:t>9.8.2021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pPr/>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pPr/>
              <a:t>9.8.2021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pPr/>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tourism.government.bg/bg/content/spravki-v-esti-za-potrebiteli-ot-obshtini" TargetMode="External"/><Relationship Id="rId2" Type="http://schemas.openxmlformats.org/officeDocument/2006/relationships/hyperlink" Target="https://www.tourism.government.bg/bg/kategorii/edinnata-sistema-za-turisticheska-informaciya" TargetMode="External"/><Relationship Id="rId1" Type="http://schemas.openxmlformats.org/officeDocument/2006/relationships/slideLayout" Target="../slideLayouts/slideLayout2.xml"/><Relationship Id="rId4" Type="http://schemas.openxmlformats.org/officeDocument/2006/relationships/hyperlink" Target="https://www.tourism.government.bg/sites/tourism.government.bg/files/video/2019-06/video-3-ministry-tourizm-esti-hd-1080p-1.mp4"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buNone/>
            </a:pPr>
            <a:endParaRPr lang="bg-BG" dirty="0"/>
          </a:p>
          <a:p>
            <a:pPr marL="0" indent="0" algn="ctr">
              <a:buNone/>
            </a:pPr>
            <a:endParaRPr lang="bg-BG" dirty="0"/>
          </a:p>
          <a:p>
            <a:pPr marL="0" indent="0" algn="ctr">
              <a:buNone/>
            </a:pPr>
            <a:endParaRPr lang="bg-BG" dirty="0"/>
          </a:p>
          <a:p>
            <a:pPr marL="0" indent="0" algn="ctr">
              <a:buNone/>
            </a:pPr>
            <a:endParaRPr lang="en-US" sz="3200" dirty="0">
              <a:solidFill>
                <a:schemeClr val="accent1">
                  <a:lumMod val="75000"/>
                </a:schemeClr>
              </a:solidFill>
            </a:endParaRPr>
          </a:p>
          <a:p>
            <a:pPr marL="0" marR="0" lvl="0" indent="0" algn="ctr" defTabSz="914400" rtl="0" eaLnBrk="1" fontAlgn="auto" latinLnBrk="0" hangingPunct="1">
              <a:lnSpc>
                <a:spcPct val="90000"/>
              </a:lnSpc>
              <a:spcBef>
                <a:spcPts val="1400"/>
              </a:spcBef>
              <a:spcAft>
                <a:spcPts val="0"/>
              </a:spcAft>
              <a:buClr>
                <a:srgbClr val="549E39"/>
              </a:buClr>
              <a:buSzPct val="80000"/>
              <a:buFont typeface="Corbel" pitchFamily="34" charset="0"/>
              <a:buNone/>
              <a:tabLst/>
              <a:defRPr/>
            </a:pPr>
            <a:r>
              <a:rPr kumimoji="0" lang="bg-BG" sz="3200" b="0" i="0" u="none" strike="noStrike" kern="1200" cap="none" spc="0" normalizeH="0" baseline="0" noProof="0" dirty="0">
                <a:ln>
                  <a:noFill/>
                </a:ln>
                <a:solidFill>
                  <a:srgbClr val="549E39">
                    <a:lumMod val="75000"/>
                  </a:srgbClr>
                </a:solidFill>
                <a:effectLst/>
                <a:uLnTx/>
                <a:uFillTx/>
                <a:latin typeface="Arial" panose="020B0604020202020204" pitchFamily="34" charset="0"/>
                <a:ea typeface="+mn-ea"/>
                <a:cs typeface="Arial" panose="020B0604020202020204" pitchFamily="34" charset="0"/>
              </a:rPr>
              <a:t>Дистанционно обучение по обучителен модул 3</a:t>
            </a:r>
            <a:endParaRPr kumimoji="0" lang="en-US" sz="3200" b="0" i="0" u="none" strike="noStrike" kern="1200" cap="none" spc="0" normalizeH="0" baseline="0" noProof="0" dirty="0">
              <a:ln>
                <a:noFill/>
              </a:ln>
              <a:solidFill>
                <a:srgbClr val="549E39">
                  <a:lumMod val="75000"/>
                </a:srgbClr>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90000"/>
              </a:lnSpc>
              <a:spcBef>
                <a:spcPts val="1400"/>
              </a:spcBef>
              <a:spcAft>
                <a:spcPts val="0"/>
              </a:spcAft>
              <a:buClr>
                <a:srgbClr val="549E39"/>
              </a:buClr>
              <a:buSzPct val="80000"/>
              <a:buFont typeface="Corbel" pitchFamily="34" charset="0"/>
              <a:buNone/>
              <a:tabLst/>
              <a:defRPr/>
            </a:pPr>
            <a:r>
              <a:rPr kumimoji="0" lang="bg-BG" sz="3429" b="1" i="1" u="none" strike="noStrike" kern="1200" cap="none" spc="0" normalizeH="0" baseline="0" noProof="0" dirty="0">
                <a:ln>
                  <a:noFill/>
                </a:ln>
                <a:solidFill>
                  <a:srgbClr val="549E39">
                    <a:lumMod val="75000"/>
                  </a:srgbClr>
                </a:solidFill>
                <a:effectLst/>
                <a:uLnTx/>
                <a:uFillTx/>
                <a:latin typeface="Arial" panose="020B0604020202020204" pitchFamily="34" charset="0"/>
                <a:ea typeface="+mn-ea"/>
                <a:cs typeface="Arial" panose="020B0604020202020204" pitchFamily="34" charset="0"/>
              </a:rPr>
              <a:t>„</a:t>
            </a:r>
            <a:r>
              <a:rPr kumimoji="0" lang="bg-BG" sz="3200" b="1" i="0" u="none" strike="noStrike" kern="1200" cap="none" spc="0" normalizeH="0" baseline="0" noProof="0" dirty="0">
                <a:ln>
                  <a:noFill/>
                </a:ln>
                <a:solidFill>
                  <a:srgbClr val="549E39">
                    <a:lumMod val="75000"/>
                  </a:srgbClr>
                </a:solidFill>
                <a:effectLst/>
                <a:uLnTx/>
                <a:uFillTx/>
                <a:latin typeface="Arial" panose="020B0604020202020204" pitchFamily="34" charset="0"/>
                <a:ea typeface="+mn-ea"/>
                <a:cs typeface="Arial" panose="020B0604020202020204" pitchFamily="34" charset="0"/>
              </a:rPr>
              <a:t>Опазване на културно-историческото наследство и развитие на туризма“</a:t>
            </a:r>
          </a:p>
          <a:p>
            <a:pPr marL="0" indent="0" algn="ctr">
              <a:buNone/>
            </a:pPr>
            <a:endParaRPr lang="bg-BG" sz="3200" dirty="0"/>
          </a:p>
        </p:txBody>
      </p:sp>
      <p:sp>
        <p:nvSpPr>
          <p:cNvPr id="8" name="TextBox 7"/>
          <p:cNvSpPr txBox="1"/>
          <p:nvPr/>
        </p:nvSpPr>
        <p:spPr>
          <a:xfrm>
            <a:off x="742257" y="5638800"/>
            <a:ext cx="10611543" cy="126855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err="1">
                <a:solidFill>
                  <a:srgbClr val="549E39"/>
                </a:solidFill>
              </a:rPr>
              <a:t>Този</a:t>
            </a:r>
            <a:r>
              <a:rPr lang="en-US" sz="1200" i="1" dirty="0">
                <a:solidFill>
                  <a:srgbClr val="549E39"/>
                </a:solidFill>
              </a:rPr>
              <a:t> </a:t>
            </a:r>
            <a:r>
              <a:rPr lang="en-US" sz="1200" i="1" dirty="0" err="1">
                <a:solidFill>
                  <a:srgbClr val="549E39"/>
                </a:solidFill>
              </a:rPr>
              <a:t>документ</a:t>
            </a:r>
            <a:r>
              <a:rPr lang="en-US" sz="1200" i="1" dirty="0">
                <a:solidFill>
                  <a:srgbClr val="549E39"/>
                </a:solidFill>
              </a:rPr>
              <a:t> е </a:t>
            </a:r>
            <a:r>
              <a:rPr lang="en-US" sz="1200" i="1" dirty="0" err="1">
                <a:solidFill>
                  <a:srgbClr val="549E39"/>
                </a:solidFill>
              </a:rPr>
              <a:t>създаден</a:t>
            </a:r>
            <a:r>
              <a:rPr lang="en-US" sz="1200" i="1" dirty="0">
                <a:solidFill>
                  <a:srgbClr val="549E39"/>
                </a:solidFill>
              </a:rPr>
              <a:t> </a:t>
            </a:r>
            <a:r>
              <a:rPr lang="en-US" sz="1200" i="1" dirty="0" err="1">
                <a:solidFill>
                  <a:srgbClr val="549E39"/>
                </a:solidFill>
              </a:rPr>
              <a:t>съгласно</a:t>
            </a:r>
            <a:r>
              <a:rPr lang="en-US" sz="1200" i="1" dirty="0">
                <a:solidFill>
                  <a:srgbClr val="549E39"/>
                </a:solidFill>
              </a:rPr>
              <a:t> </a:t>
            </a:r>
            <a:r>
              <a:rPr lang="en-US" sz="1200" i="1" dirty="0" err="1">
                <a:solidFill>
                  <a:srgbClr val="549E39"/>
                </a:solidFill>
              </a:rPr>
              <a:t>Административен</a:t>
            </a:r>
            <a:r>
              <a:rPr lang="en-US" sz="1200" i="1" dirty="0">
                <a:solidFill>
                  <a:srgbClr val="549E39"/>
                </a:solidFill>
              </a:rPr>
              <a:t> </a:t>
            </a:r>
            <a:r>
              <a:rPr lang="en-US" sz="1200" i="1" dirty="0" err="1">
                <a:solidFill>
                  <a:srgbClr val="549E39"/>
                </a:solidFill>
              </a:rPr>
              <a:t>договор</a:t>
            </a:r>
            <a:r>
              <a:rPr lang="en-US" sz="1200" i="1" dirty="0">
                <a:solidFill>
                  <a:srgbClr val="549E39"/>
                </a:solidFill>
              </a:rPr>
              <a:t> № </a:t>
            </a:r>
            <a:r>
              <a:rPr lang="ru-RU" sz="1200" i="1" dirty="0">
                <a:solidFill>
                  <a:srgbClr val="549E39"/>
                </a:solidFill>
              </a:rPr>
              <a:t> BG05SFOP001-2.015-0001-C01</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a:solidFill>
                  <a:srgbClr val="549E39"/>
                </a:solidFill>
              </a:rPr>
              <a:t>за </a:t>
            </a:r>
            <a:r>
              <a:rPr lang="en-US" sz="1200" i="1" dirty="0" err="1">
                <a:solidFill>
                  <a:srgbClr val="549E39"/>
                </a:solidFill>
              </a:rPr>
              <a:t>предоставяне</a:t>
            </a:r>
            <a:r>
              <a:rPr lang="en-US" sz="1200" i="1" dirty="0">
                <a:solidFill>
                  <a:srgbClr val="549E39"/>
                </a:solidFill>
              </a:rPr>
              <a:t> </a:t>
            </a:r>
            <a:r>
              <a:rPr lang="en-US" sz="1200" i="1" dirty="0" err="1">
                <a:solidFill>
                  <a:srgbClr val="549E39"/>
                </a:solidFill>
              </a:rPr>
              <a:t>на</a:t>
            </a:r>
            <a:r>
              <a:rPr lang="en-US" sz="1200" i="1" dirty="0">
                <a:solidFill>
                  <a:srgbClr val="549E39"/>
                </a:solidFill>
              </a:rPr>
              <a:t>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200" i="1" dirty="0">
                <a:solidFill>
                  <a:srgbClr val="549E39"/>
                </a:solidFill>
                <a:hlinkClick r:id="rId2">
                  <a:extLst>
                    <a:ext uri="{A12FA001-AC4F-418D-AE19-62706E023703}">
                      <ahyp:hlinkClr xmlns:ahyp="http://schemas.microsoft.com/office/drawing/2018/hyperlinkcolor" val="tx"/>
                    </a:ext>
                  </a:extLst>
                </a:hlinkClick>
              </a:rPr>
              <a:t>www.eufunds.bg</a:t>
            </a:r>
            <a:r>
              <a:rPr lang="en-US" sz="1200" i="1" dirty="0">
                <a:solidFill>
                  <a:srgbClr val="549E39"/>
                </a:solidFill>
              </a:rPr>
              <a:t> </a:t>
            </a:r>
            <a:endParaRPr lang="ru-RU" sz="12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a:extLst>
              <a:ext uri="{FF2B5EF4-FFF2-40B4-BE49-F238E27FC236}">
                <a16:creationId xmlns:a16="http://schemas.microsoft.com/office/drawing/2014/main" id="{C42A31D2-965F-4152-BDC2-5C9F710BB796}"/>
              </a:ext>
            </a:extLst>
          </p:cNvPr>
          <p:cNvPicPr>
            <a:picLocks noChangeAspect="1"/>
          </p:cNvPicPr>
          <p:nvPr/>
        </p:nvPicPr>
        <p:blipFill>
          <a:blip r:embed="rId3"/>
          <a:stretch>
            <a:fillRect/>
          </a:stretch>
        </p:blipFill>
        <p:spPr>
          <a:xfrm>
            <a:off x="925688" y="904789"/>
            <a:ext cx="2389012" cy="828527"/>
          </a:xfrm>
          <a:prstGeom prst="rect">
            <a:avLst/>
          </a:prstGeom>
        </p:spPr>
      </p:pic>
      <p:pic>
        <p:nvPicPr>
          <p:cNvPr id="10" name="Picture 9">
            <a:extLst>
              <a:ext uri="{FF2B5EF4-FFF2-40B4-BE49-F238E27FC236}">
                <a16:creationId xmlns:a16="http://schemas.microsoft.com/office/drawing/2014/main" id="{D3E97961-BD35-445E-B331-D5C4A0977544}"/>
              </a:ext>
            </a:extLst>
          </p:cNvPr>
          <p:cNvPicPr>
            <a:picLocks noChangeAspect="1"/>
          </p:cNvPicPr>
          <p:nvPr/>
        </p:nvPicPr>
        <p:blipFill>
          <a:blip r:embed="rId4"/>
          <a:stretch>
            <a:fillRect/>
          </a:stretch>
        </p:blipFill>
        <p:spPr>
          <a:xfrm>
            <a:off x="5386470" y="903594"/>
            <a:ext cx="1323114" cy="828000"/>
          </a:xfrm>
          <a:prstGeom prst="rect">
            <a:avLst/>
          </a:prstGeom>
        </p:spPr>
      </p:pic>
      <p:pic>
        <p:nvPicPr>
          <p:cNvPr id="11" name="Picture 10">
            <a:extLst>
              <a:ext uri="{FF2B5EF4-FFF2-40B4-BE49-F238E27FC236}">
                <a16:creationId xmlns:a16="http://schemas.microsoft.com/office/drawing/2014/main" id="{598CB202-538C-4F9E-8BEB-088D9EE26CA0}"/>
              </a:ext>
            </a:extLst>
          </p:cNvPr>
          <p:cNvPicPr>
            <a:picLocks noChangeAspect="1"/>
          </p:cNvPicPr>
          <p:nvPr/>
        </p:nvPicPr>
        <p:blipFill>
          <a:blip r:embed="rId5"/>
          <a:stretch>
            <a:fillRect/>
          </a:stretch>
        </p:blipFill>
        <p:spPr>
          <a:xfrm>
            <a:off x="9121422" y="927775"/>
            <a:ext cx="1705303" cy="828000"/>
          </a:xfrm>
          <a:prstGeom prst="rect">
            <a:avLst/>
          </a:prstGeom>
        </p:spPr>
      </p:pic>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003" y="1803332"/>
            <a:ext cx="11365992" cy="615696"/>
          </a:xfrm>
        </p:spPr>
        <p:txBody>
          <a:bodyPr>
            <a:normAutofit/>
          </a:bodyPr>
          <a:lstStyle/>
          <a:p>
            <a:pPr algn="ctr"/>
            <a:r>
              <a:rPr lang="ru-RU" sz="3800" b="1" dirty="0"/>
              <a:t>3.1.2. </a:t>
            </a:r>
            <a:r>
              <a:rPr lang="ru-RU" sz="3800" b="1" dirty="0" err="1"/>
              <a:t>Категоризиране</a:t>
            </a:r>
            <a:r>
              <a:rPr lang="ru-RU" sz="3800" b="1" dirty="0"/>
              <a:t>, </a:t>
            </a:r>
            <a:r>
              <a:rPr lang="ru-RU" sz="3800" b="1" dirty="0" err="1"/>
              <a:t>съгласно</a:t>
            </a:r>
            <a:r>
              <a:rPr lang="ru-RU" sz="3800" b="1" dirty="0"/>
              <a:t> Закона за туризма</a:t>
            </a:r>
            <a:endParaRPr lang="bg-BG" sz="3800" b="1" dirty="0"/>
          </a:p>
        </p:txBody>
      </p:sp>
      <p:sp>
        <p:nvSpPr>
          <p:cNvPr id="3" name="Content Placeholder 2"/>
          <p:cNvSpPr>
            <a:spLocks noGrp="1"/>
          </p:cNvSpPr>
          <p:nvPr>
            <p:ph idx="1"/>
          </p:nvPr>
        </p:nvSpPr>
        <p:spPr>
          <a:xfrm>
            <a:off x="316992" y="2879892"/>
            <a:ext cx="11558016" cy="3742944"/>
          </a:xfrm>
        </p:spPr>
        <p:txBody>
          <a:bodyPr>
            <a:normAutofit lnSpcReduction="10000"/>
          </a:bodyPr>
          <a:lstStyle/>
          <a:p>
            <a:pPr marL="342900" lvl="0" indent="-342900" algn="just">
              <a:lnSpc>
                <a:spcPct val="100000"/>
              </a:lnSpc>
              <a:spcBef>
                <a:spcPts val="0"/>
              </a:spcBef>
              <a:buFont typeface="Wingdings" panose="05000000000000000000" pitchFamily="2" charset="2"/>
              <a:buChar char=""/>
              <a:tabLst>
                <a:tab pos="270510" algn="l"/>
              </a:tabLst>
            </a:pPr>
            <a:r>
              <a:rPr lang="bg-BG" b="1" dirty="0">
                <a:ea typeface="Calibri" panose="020F0502020204030204" pitchFamily="34" charset="0"/>
                <a:cs typeface="Times New Roman" panose="02020603050405020304" pitchFamily="18" charset="0"/>
              </a:rPr>
              <a:t>Обекти, които не </a:t>
            </a:r>
            <a:r>
              <a:rPr lang="bg-BG" b="1" dirty="0">
                <a:effectLst/>
                <a:ea typeface="Calibri" panose="020F0502020204030204" pitchFamily="34" charset="0"/>
                <a:cs typeface="Times New Roman" panose="02020603050405020304" pitchFamily="18" charset="0"/>
              </a:rPr>
              <a:t>подлежат на категоризация:</a:t>
            </a:r>
          </a:p>
          <a:p>
            <a:pPr marL="0" lvl="0" indent="0" algn="just">
              <a:lnSpc>
                <a:spcPct val="100000"/>
              </a:lnSpc>
              <a:spcBef>
                <a:spcPts val="0"/>
              </a:spcBef>
              <a:buNone/>
              <a:tabLst>
                <a:tab pos="270510" algn="l"/>
              </a:tabLst>
            </a:pPr>
            <a:r>
              <a:rPr lang="ru-RU" dirty="0">
                <a:effectLst/>
                <a:ea typeface="Calibri" panose="020F0502020204030204" pitchFamily="34" charset="0"/>
                <a:cs typeface="Times New Roman" panose="02020603050405020304" pitchFamily="18" charset="0"/>
              </a:rPr>
              <a:t>Съгласно чл.</a:t>
            </a:r>
            <a:r>
              <a:rPr lang="en-GB" dirty="0">
                <a:effectLst/>
                <a:ea typeface="Calibri" panose="020F0502020204030204" pitchFamily="34" charset="0"/>
                <a:cs typeface="Times New Roman" panose="02020603050405020304" pitchFamily="18" charset="0"/>
              </a:rPr>
              <a:t> </a:t>
            </a:r>
            <a:r>
              <a:rPr lang="ru-RU" dirty="0">
                <a:effectLst/>
                <a:ea typeface="Calibri" panose="020F0502020204030204" pitchFamily="34" charset="0"/>
                <a:cs typeface="Times New Roman" panose="02020603050405020304" pitchFamily="18" charset="0"/>
              </a:rPr>
              <a:t>120 от Закона за туризма - заведения за хранене и развлечения, разположени в учебни и лечебни заведения, както и във ведомства и предприятия, предназначени за ползване само от техни служители и за които няма осигурен свободен достъп за външни посетители;</a:t>
            </a:r>
          </a:p>
          <a:p>
            <a:pPr marL="0" lvl="0" indent="0" algn="just">
              <a:lnSpc>
                <a:spcPct val="100000"/>
              </a:lnSpc>
              <a:spcBef>
                <a:spcPts val="0"/>
              </a:spcBef>
              <a:buNone/>
              <a:tabLst>
                <a:tab pos="270510" algn="l"/>
              </a:tabLst>
            </a:pPr>
            <a:r>
              <a:rPr lang="ru-RU" dirty="0">
                <a:effectLst/>
                <a:ea typeface="Calibri" panose="020F0502020204030204" pitchFamily="34" charset="0"/>
                <a:cs typeface="Times New Roman" panose="02020603050405020304" pitchFamily="18" charset="0"/>
              </a:rPr>
              <a:t>Заведения за бързо обслужване, чийто капацитет е до 12 места за сядане, или обособени с до 12 места за сядане части от търговски обекти</a:t>
            </a:r>
            <a:r>
              <a:rPr lang="en-GB" dirty="0">
                <a:ea typeface="Calibri" panose="020F0502020204030204" pitchFamily="34" charset="0"/>
                <a:cs typeface="Times New Roman" panose="02020603050405020304" pitchFamily="18" charset="0"/>
              </a:rPr>
              <a:t>;</a:t>
            </a:r>
            <a:endParaRPr lang="ru-RU" dirty="0">
              <a:effectLst/>
              <a:ea typeface="Calibri" panose="020F0502020204030204" pitchFamily="34" charset="0"/>
              <a:cs typeface="Times New Roman" panose="02020603050405020304" pitchFamily="18" charset="0"/>
            </a:endParaRPr>
          </a:p>
          <a:p>
            <a:pPr marL="0" lvl="0" indent="0" algn="just">
              <a:lnSpc>
                <a:spcPct val="100000"/>
              </a:lnSpc>
              <a:spcBef>
                <a:spcPts val="0"/>
              </a:spcBef>
              <a:buNone/>
              <a:tabLst>
                <a:tab pos="270510" algn="l"/>
              </a:tabLst>
            </a:pPr>
            <a:r>
              <a:rPr lang="ru-RU" dirty="0">
                <a:effectLst/>
                <a:ea typeface="Calibri" panose="020F0502020204030204" pitchFamily="34" charset="0"/>
                <a:cs typeface="Times New Roman" panose="02020603050405020304" pitchFamily="18" charset="0"/>
              </a:rPr>
              <a:t>Обособени като места за хранене части от помещения или дворове на категоризирани къщи за гости, стаи за гости и хостели, където се предлага домашно приготвена храна само на гостите, вписани в регистъра на настанените туристи на съответния обект;</a:t>
            </a:r>
          </a:p>
          <a:p>
            <a:pPr marL="0" lvl="0" indent="0" algn="just">
              <a:lnSpc>
                <a:spcPct val="100000"/>
              </a:lnSpc>
              <a:spcBef>
                <a:spcPts val="0"/>
              </a:spcBef>
              <a:buNone/>
              <a:tabLst>
                <a:tab pos="270510" algn="l"/>
              </a:tabLst>
            </a:pPr>
            <a:r>
              <a:rPr lang="ru-RU" dirty="0">
                <a:effectLst/>
                <a:ea typeface="Calibri" panose="020F0502020204030204" pitchFamily="34" charset="0"/>
                <a:cs typeface="Times New Roman" panose="02020603050405020304" pitchFamily="18" charset="0"/>
              </a:rPr>
              <a:t>Ловните бази по Закона за лова и опазване на дивеча: ловна резиденция, ловен дом, ловна хижа и ловен заслон.</a:t>
            </a:r>
          </a:p>
        </p:txBody>
      </p:sp>
      <p:sp>
        <p:nvSpPr>
          <p:cNvPr id="4" name="Заглавие 1">
            <a:extLst>
              <a:ext uri="{FF2B5EF4-FFF2-40B4-BE49-F238E27FC236}">
                <a16:creationId xmlns:a16="http://schemas.microsoft.com/office/drawing/2014/main" id="{4142F874-451C-48F4-9DD3-F8A5371F3683}"/>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622603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003" y="1803332"/>
            <a:ext cx="11365992" cy="615696"/>
          </a:xfrm>
        </p:spPr>
        <p:txBody>
          <a:bodyPr>
            <a:normAutofit/>
          </a:bodyPr>
          <a:lstStyle/>
          <a:p>
            <a:pPr algn="ctr"/>
            <a:r>
              <a:rPr lang="ru-RU" sz="3800" b="1" dirty="0"/>
              <a:t>3.1.2. </a:t>
            </a:r>
            <a:r>
              <a:rPr lang="ru-RU" sz="3800" b="1" dirty="0" err="1"/>
              <a:t>Категоризиране</a:t>
            </a:r>
            <a:r>
              <a:rPr lang="ru-RU" sz="3800" b="1" dirty="0"/>
              <a:t>, </a:t>
            </a:r>
            <a:r>
              <a:rPr lang="ru-RU" sz="3800" b="1" dirty="0" err="1"/>
              <a:t>съгласно</a:t>
            </a:r>
            <a:r>
              <a:rPr lang="ru-RU" sz="3800" b="1" dirty="0"/>
              <a:t> Закона за туризма</a:t>
            </a:r>
            <a:endParaRPr lang="bg-BG" sz="3800" b="1" dirty="0"/>
          </a:p>
        </p:txBody>
      </p:sp>
      <p:sp>
        <p:nvSpPr>
          <p:cNvPr id="3" name="Content Placeholder 2"/>
          <p:cNvSpPr>
            <a:spLocks noGrp="1"/>
          </p:cNvSpPr>
          <p:nvPr>
            <p:ph idx="1"/>
          </p:nvPr>
        </p:nvSpPr>
        <p:spPr>
          <a:xfrm>
            <a:off x="316992" y="2879892"/>
            <a:ext cx="11558016" cy="3742944"/>
          </a:xfrm>
        </p:spPr>
        <p:txBody>
          <a:bodyPr>
            <a:normAutofit lnSpcReduction="10000"/>
          </a:bodyPr>
          <a:lstStyle/>
          <a:p>
            <a:pPr marL="342900" lvl="0" indent="-342900" algn="just">
              <a:lnSpc>
                <a:spcPct val="100000"/>
              </a:lnSpc>
              <a:spcBef>
                <a:spcPts val="0"/>
              </a:spcBef>
              <a:buFont typeface="Wingdings" panose="05000000000000000000" pitchFamily="2" charset="2"/>
              <a:buChar char=""/>
              <a:tabLst>
                <a:tab pos="270510" algn="l"/>
              </a:tabLst>
            </a:pPr>
            <a:r>
              <a:rPr lang="bg-BG" b="1" dirty="0">
                <a:ea typeface="Calibri" panose="020F0502020204030204" pitchFamily="34" charset="0"/>
                <a:cs typeface="Times New Roman" panose="02020603050405020304" pitchFamily="18" charset="0"/>
              </a:rPr>
              <a:t>Обекти, които не </a:t>
            </a:r>
            <a:r>
              <a:rPr lang="bg-BG" b="1" dirty="0">
                <a:effectLst/>
                <a:ea typeface="Calibri" panose="020F0502020204030204" pitchFamily="34" charset="0"/>
                <a:cs typeface="Times New Roman" panose="02020603050405020304" pitchFamily="18" charset="0"/>
              </a:rPr>
              <a:t>подлежат на категоризация:</a:t>
            </a:r>
          </a:p>
          <a:p>
            <a:pPr marL="0" lvl="0" indent="0" algn="just">
              <a:lnSpc>
                <a:spcPct val="100000"/>
              </a:lnSpc>
              <a:spcBef>
                <a:spcPts val="0"/>
              </a:spcBef>
              <a:buNone/>
              <a:tabLst>
                <a:tab pos="270510" algn="l"/>
              </a:tabLst>
            </a:pPr>
            <a:r>
              <a:rPr lang="ru-RU" dirty="0">
                <a:effectLst/>
                <a:ea typeface="Calibri" panose="020F0502020204030204" pitchFamily="34" charset="0"/>
                <a:cs typeface="Times New Roman" panose="02020603050405020304" pitchFamily="18" charset="0"/>
              </a:rPr>
              <a:t>Съгласно чл.</a:t>
            </a:r>
            <a:r>
              <a:rPr lang="en-GB" dirty="0">
                <a:effectLst/>
                <a:ea typeface="Calibri" panose="020F0502020204030204" pitchFamily="34" charset="0"/>
                <a:cs typeface="Times New Roman" panose="02020603050405020304" pitchFamily="18" charset="0"/>
              </a:rPr>
              <a:t> </a:t>
            </a:r>
            <a:r>
              <a:rPr lang="ru-RU" dirty="0">
                <a:effectLst/>
                <a:ea typeface="Calibri" panose="020F0502020204030204" pitchFamily="34" charset="0"/>
                <a:cs typeface="Times New Roman" panose="02020603050405020304" pitchFamily="18" charset="0"/>
              </a:rPr>
              <a:t>120 от Закона за туризма - заведения за хранене и развлечения, разположени в учебни и лечебни заведения, както и във ведомства и предприятия, предназначени за ползване само от техни служители и за които няма осигурен свободен достъп за външни посетители;</a:t>
            </a:r>
          </a:p>
          <a:p>
            <a:pPr marL="0" lvl="0" indent="0" algn="just">
              <a:lnSpc>
                <a:spcPct val="100000"/>
              </a:lnSpc>
              <a:spcBef>
                <a:spcPts val="0"/>
              </a:spcBef>
              <a:buNone/>
              <a:tabLst>
                <a:tab pos="270510" algn="l"/>
              </a:tabLst>
            </a:pPr>
            <a:r>
              <a:rPr lang="ru-RU" dirty="0">
                <a:effectLst/>
                <a:ea typeface="Calibri" panose="020F0502020204030204" pitchFamily="34" charset="0"/>
                <a:cs typeface="Times New Roman" panose="02020603050405020304" pitchFamily="18" charset="0"/>
              </a:rPr>
              <a:t>Заведения за бързо обслужване, чийто капацитет е до 12 места за сядане, или обособени с до 12 места за сядане части от търговски обекти</a:t>
            </a:r>
            <a:r>
              <a:rPr lang="en-GB" dirty="0">
                <a:ea typeface="Calibri" panose="020F0502020204030204" pitchFamily="34" charset="0"/>
                <a:cs typeface="Times New Roman" panose="02020603050405020304" pitchFamily="18" charset="0"/>
              </a:rPr>
              <a:t>;</a:t>
            </a:r>
            <a:endParaRPr lang="ru-RU" dirty="0">
              <a:effectLst/>
              <a:ea typeface="Calibri" panose="020F0502020204030204" pitchFamily="34" charset="0"/>
              <a:cs typeface="Times New Roman" panose="02020603050405020304" pitchFamily="18" charset="0"/>
            </a:endParaRPr>
          </a:p>
          <a:p>
            <a:pPr marL="0" lvl="0" indent="0" algn="just">
              <a:lnSpc>
                <a:spcPct val="100000"/>
              </a:lnSpc>
              <a:spcBef>
                <a:spcPts val="0"/>
              </a:spcBef>
              <a:buNone/>
              <a:tabLst>
                <a:tab pos="270510" algn="l"/>
              </a:tabLst>
            </a:pPr>
            <a:r>
              <a:rPr lang="ru-RU" dirty="0">
                <a:effectLst/>
                <a:ea typeface="Calibri" panose="020F0502020204030204" pitchFamily="34" charset="0"/>
                <a:cs typeface="Times New Roman" panose="02020603050405020304" pitchFamily="18" charset="0"/>
              </a:rPr>
              <a:t>Обособени като места за хранене части от помещения или дворове на категоризирани къщи за гости, стаи за гости и хостели, където се предлага домашно приготвена храна само на гостите, вписани в регистъра на настанените туристи на съответния обект;</a:t>
            </a:r>
          </a:p>
          <a:p>
            <a:pPr marL="0" lvl="0" indent="0" algn="just">
              <a:lnSpc>
                <a:spcPct val="100000"/>
              </a:lnSpc>
              <a:spcBef>
                <a:spcPts val="0"/>
              </a:spcBef>
              <a:buNone/>
              <a:tabLst>
                <a:tab pos="270510" algn="l"/>
              </a:tabLst>
            </a:pPr>
            <a:r>
              <a:rPr lang="ru-RU" dirty="0">
                <a:effectLst/>
                <a:ea typeface="Calibri" panose="020F0502020204030204" pitchFamily="34" charset="0"/>
                <a:cs typeface="Times New Roman" panose="02020603050405020304" pitchFamily="18" charset="0"/>
              </a:rPr>
              <a:t>Ловните бази по Закона за лова и опазване на дивеча: ловна резиденция, ловен дом, ловна хижа и ловен заслон.</a:t>
            </a:r>
          </a:p>
        </p:txBody>
      </p:sp>
      <p:sp>
        <p:nvSpPr>
          <p:cNvPr id="4" name="Заглавие 1">
            <a:extLst>
              <a:ext uri="{FF2B5EF4-FFF2-40B4-BE49-F238E27FC236}">
                <a16:creationId xmlns:a16="http://schemas.microsoft.com/office/drawing/2014/main" id="{4142F874-451C-48F4-9DD3-F8A5371F3683}"/>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765239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1630372"/>
            <a:ext cx="11548872" cy="539496"/>
          </a:xfrm>
        </p:spPr>
        <p:txBody>
          <a:bodyPr>
            <a:normAutofit/>
          </a:bodyPr>
          <a:lstStyle/>
          <a:p>
            <a:pPr algn="ctr"/>
            <a:r>
              <a:rPr lang="ru-RU" sz="2800" b="1" dirty="0"/>
              <a:t>3.1.3. </a:t>
            </a:r>
            <a:r>
              <a:rPr lang="ru-RU" sz="2800" b="1" dirty="0" err="1"/>
              <a:t>Обекти</a:t>
            </a:r>
            <a:r>
              <a:rPr lang="ru-RU" sz="2800" b="1" dirty="0"/>
              <a:t>, </a:t>
            </a:r>
            <a:r>
              <a:rPr lang="ru-RU" sz="2800" b="1" dirty="0" err="1"/>
              <a:t>които</a:t>
            </a:r>
            <a:r>
              <a:rPr lang="ru-RU" sz="2800" b="1" dirty="0"/>
              <a:t> се </a:t>
            </a:r>
            <a:r>
              <a:rPr lang="ru-RU" sz="2800" b="1" dirty="0" err="1"/>
              <a:t>категоризират</a:t>
            </a:r>
            <a:r>
              <a:rPr lang="ru-RU" sz="2800" b="1" dirty="0"/>
              <a:t> от </a:t>
            </a:r>
            <a:r>
              <a:rPr lang="ru-RU" sz="2800" b="1" dirty="0" err="1"/>
              <a:t>кметовете</a:t>
            </a:r>
            <a:r>
              <a:rPr lang="ru-RU" sz="2800" b="1" dirty="0"/>
              <a:t> на </a:t>
            </a:r>
            <a:r>
              <a:rPr lang="ru-RU" sz="2800" b="1" dirty="0" err="1"/>
              <a:t>общини</a:t>
            </a:r>
            <a:endParaRPr lang="bg-BG" sz="2800" b="1" dirty="0"/>
          </a:p>
        </p:txBody>
      </p:sp>
      <p:sp>
        <p:nvSpPr>
          <p:cNvPr id="3" name="Content Placeholder 2"/>
          <p:cNvSpPr>
            <a:spLocks noGrp="1"/>
          </p:cNvSpPr>
          <p:nvPr>
            <p:ph idx="1"/>
          </p:nvPr>
        </p:nvSpPr>
        <p:spPr>
          <a:xfrm>
            <a:off x="274320" y="2386584"/>
            <a:ext cx="11622024" cy="4320822"/>
          </a:xfrm>
        </p:spPr>
        <p:txBody>
          <a:bodyPr>
            <a:normAutofit fontScale="55000" lnSpcReduction="20000"/>
          </a:bodyPr>
          <a:lstStyle/>
          <a:p>
            <a:pPr marL="45720" indent="0" algn="just">
              <a:lnSpc>
                <a:spcPct val="120000"/>
              </a:lnSpc>
              <a:spcBef>
                <a:spcPts val="0"/>
              </a:spcBef>
              <a:buNone/>
            </a:pPr>
            <a:r>
              <a:rPr lang="ru-RU" sz="3100" b="1" dirty="0"/>
              <a:t>Съгласно чл.</a:t>
            </a:r>
            <a:r>
              <a:rPr lang="en-GB" sz="3100" b="1" dirty="0"/>
              <a:t> </a:t>
            </a:r>
            <a:r>
              <a:rPr lang="ru-RU" sz="3100" b="1" dirty="0"/>
              <a:t>128 от Закона за туризма, кметът на общината или оправомощено от него длъжностно лице, по предложение на ОЕККТО на територията на Общината, определя категорията на местата за настаняване, както следва:</a:t>
            </a:r>
          </a:p>
          <a:p>
            <a:pPr marL="45720" indent="0" algn="just">
              <a:lnSpc>
                <a:spcPct val="120000"/>
              </a:lnSpc>
              <a:spcBef>
                <a:spcPts val="0"/>
              </a:spcBef>
              <a:buNone/>
            </a:pPr>
            <a:r>
              <a:rPr lang="ru-RU" sz="3100" dirty="0"/>
              <a:t>а) хотели – категория „една звезда“ и „две звезди“ и прилежащите към тях заведения за хранене и развлечения;</a:t>
            </a:r>
          </a:p>
          <a:p>
            <a:pPr marL="45720" indent="0" algn="just">
              <a:lnSpc>
                <a:spcPct val="120000"/>
              </a:lnSpc>
              <a:spcBef>
                <a:spcPts val="0"/>
              </a:spcBef>
              <a:buNone/>
            </a:pPr>
            <a:r>
              <a:rPr lang="ru-RU" sz="3100" dirty="0"/>
              <a:t>б) мотели – „една звезда“, „две звезди“ и „три звезди” и прилежащите към тях заведения за хранене и развлечения</a:t>
            </a:r>
            <a:r>
              <a:rPr lang="en-GB" sz="3100" dirty="0"/>
              <a:t>;</a:t>
            </a:r>
            <a:endParaRPr lang="ru-RU" sz="3100" dirty="0"/>
          </a:p>
          <a:p>
            <a:pPr marL="45720" indent="0" algn="just">
              <a:lnSpc>
                <a:spcPct val="120000"/>
              </a:lnSpc>
              <a:spcBef>
                <a:spcPts val="0"/>
              </a:spcBef>
              <a:buNone/>
            </a:pPr>
            <a:r>
              <a:rPr lang="ru-RU" sz="3100" dirty="0"/>
              <a:t>в) семейни хотели – „една звезда“, „две звезди“ и „три звезди”;</a:t>
            </a:r>
          </a:p>
          <a:p>
            <a:pPr marL="45720" indent="0" algn="just">
              <a:lnSpc>
                <a:spcPct val="120000"/>
              </a:lnSpc>
              <a:spcBef>
                <a:spcPts val="0"/>
              </a:spcBef>
              <a:buNone/>
            </a:pPr>
            <a:r>
              <a:rPr lang="ru-RU" sz="3100" dirty="0"/>
              <a:t>г) хостели – „една звезда“, „две звезди“ и „три звезди”;</a:t>
            </a:r>
          </a:p>
          <a:p>
            <a:pPr marL="45720" indent="0" algn="just">
              <a:lnSpc>
                <a:spcPct val="120000"/>
              </a:lnSpc>
              <a:spcBef>
                <a:spcPts val="0"/>
              </a:spcBef>
              <a:buNone/>
            </a:pPr>
            <a:r>
              <a:rPr lang="ru-RU" sz="3100" dirty="0"/>
              <a:t>д) пансиони – „една звезда“ и „две звезди“;</a:t>
            </a:r>
          </a:p>
          <a:p>
            <a:pPr marL="45720" indent="0" algn="just">
              <a:lnSpc>
                <a:spcPct val="120000"/>
              </a:lnSpc>
              <a:spcBef>
                <a:spcPts val="0"/>
              </a:spcBef>
              <a:buNone/>
            </a:pPr>
            <a:r>
              <a:rPr lang="ru-RU" sz="3100" dirty="0"/>
              <a:t>е) почивни станции – „една звезда“, „две звезди“ и „три звезди”;</a:t>
            </a:r>
          </a:p>
          <a:p>
            <a:pPr marL="45720" indent="0" algn="just">
              <a:lnSpc>
                <a:spcPct val="120000"/>
              </a:lnSpc>
              <a:spcBef>
                <a:spcPts val="0"/>
              </a:spcBef>
              <a:buNone/>
            </a:pPr>
            <a:r>
              <a:rPr lang="ru-RU" sz="3100" dirty="0"/>
              <a:t>ж) къщи за гости – „една звезда“, „две звезди“ и „три звезди;</a:t>
            </a:r>
          </a:p>
          <a:p>
            <a:pPr marL="45720" indent="0" algn="just">
              <a:lnSpc>
                <a:spcPct val="120000"/>
              </a:lnSpc>
              <a:spcBef>
                <a:spcPts val="0"/>
              </a:spcBef>
              <a:buNone/>
            </a:pPr>
            <a:r>
              <a:rPr lang="ru-RU" sz="3100" dirty="0"/>
              <a:t>з) бунгала – „една звезда“, „две звезди“ и „три звезди;</a:t>
            </a:r>
          </a:p>
          <a:p>
            <a:pPr marL="45720" indent="0" algn="just">
              <a:lnSpc>
                <a:spcPct val="120000"/>
              </a:lnSpc>
              <a:spcBef>
                <a:spcPts val="0"/>
              </a:spcBef>
              <a:buNone/>
            </a:pPr>
            <a:r>
              <a:rPr lang="ru-RU" sz="3100" dirty="0"/>
              <a:t>и) къмпинги – „една звезда“, „две звезди“ и „три звезди;</a:t>
            </a:r>
          </a:p>
          <a:p>
            <a:pPr marL="45720" indent="0" algn="just">
              <a:lnSpc>
                <a:spcPct val="120000"/>
              </a:lnSpc>
              <a:spcBef>
                <a:spcPts val="0"/>
              </a:spcBef>
              <a:buNone/>
            </a:pPr>
            <a:endParaRPr lang="ru-RU" sz="3100" dirty="0"/>
          </a:p>
          <a:p>
            <a:pPr marL="45720" indent="0" algn="just">
              <a:lnSpc>
                <a:spcPct val="120000"/>
              </a:lnSpc>
              <a:spcBef>
                <a:spcPts val="0"/>
              </a:spcBef>
              <a:buNone/>
            </a:pPr>
            <a:r>
              <a:rPr lang="ru-RU" sz="3100" dirty="0"/>
              <a:t>Самостоятелните заведения за хранене и развлечения – категория „една звезда“, „две звезди“ и „три звезди“;</a:t>
            </a:r>
          </a:p>
          <a:p>
            <a:pPr marL="45720" indent="0" algn="just">
              <a:lnSpc>
                <a:spcPct val="120000"/>
              </a:lnSpc>
              <a:spcBef>
                <a:spcPts val="0"/>
              </a:spcBef>
              <a:buNone/>
            </a:pPr>
            <a:r>
              <a:rPr lang="ru-RU" sz="3100" dirty="0"/>
              <a:t>Заведенията за хранене и развлечения, разположени върху понтони или върху закотвени в близост до брега плавателни съдове – всички категории за съответния вид.</a:t>
            </a:r>
          </a:p>
          <a:p>
            <a:pPr marL="45720" indent="0">
              <a:lnSpc>
                <a:spcPct val="120000"/>
              </a:lnSpc>
              <a:spcBef>
                <a:spcPts val="0"/>
              </a:spcBef>
              <a:buNone/>
            </a:pPr>
            <a:endParaRPr lang="ru-RU" b="1" dirty="0"/>
          </a:p>
          <a:p>
            <a:pPr marL="0" lvl="0" indent="0" algn="just">
              <a:lnSpc>
                <a:spcPct val="120000"/>
              </a:lnSpc>
              <a:spcBef>
                <a:spcPts val="0"/>
              </a:spcBef>
              <a:buNone/>
              <a:tabLst>
                <a:tab pos="27051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Заглавие 1">
            <a:extLst>
              <a:ext uri="{FF2B5EF4-FFF2-40B4-BE49-F238E27FC236}">
                <a16:creationId xmlns:a16="http://schemas.microsoft.com/office/drawing/2014/main" id="{A4C3F95B-D7CB-4991-A86A-EF944B7B34D0}"/>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668981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413656"/>
            <a:ext cx="11582400" cy="552304"/>
          </a:xfrm>
        </p:spPr>
        <p:txBody>
          <a:bodyPr>
            <a:normAutofit/>
          </a:bodyPr>
          <a:lstStyle/>
          <a:p>
            <a:pPr algn="ctr"/>
            <a:r>
              <a:rPr lang="ru-RU" sz="2400" b="1" dirty="0"/>
              <a:t>3.1.4. Процедура и </a:t>
            </a:r>
            <a:r>
              <a:rPr lang="ru-RU" sz="2400" b="1" dirty="0" err="1"/>
              <a:t>документи</a:t>
            </a:r>
            <a:r>
              <a:rPr lang="ru-RU" sz="2400" b="1" dirty="0"/>
              <a:t> за категоризация на </a:t>
            </a:r>
            <a:r>
              <a:rPr lang="ru-RU" sz="2400" b="1" dirty="0" err="1"/>
              <a:t>туристически</a:t>
            </a:r>
            <a:r>
              <a:rPr lang="ru-RU" sz="2400" b="1" dirty="0"/>
              <a:t> </a:t>
            </a:r>
            <a:r>
              <a:rPr lang="ru-RU" sz="2400" b="1" dirty="0" err="1"/>
              <a:t>обекти</a:t>
            </a:r>
            <a:endParaRPr lang="bg-BG" sz="2400" b="1" dirty="0"/>
          </a:p>
        </p:txBody>
      </p:sp>
      <p:sp>
        <p:nvSpPr>
          <p:cNvPr id="3" name="Content Placeholder 2"/>
          <p:cNvSpPr>
            <a:spLocks noGrp="1"/>
          </p:cNvSpPr>
          <p:nvPr>
            <p:ph idx="1"/>
          </p:nvPr>
        </p:nvSpPr>
        <p:spPr>
          <a:xfrm>
            <a:off x="283464" y="1930401"/>
            <a:ext cx="11603736" cy="4560710"/>
          </a:xfrm>
        </p:spPr>
        <p:txBody>
          <a:bodyPr>
            <a:noAutofit/>
          </a:bodyPr>
          <a:lstStyle/>
          <a:p>
            <a:pPr marL="0" indent="0" algn="just">
              <a:lnSpc>
                <a:spcPct val="100000"/>
              </a:lnSpc>
              <a:spcBef>
                <a:spcPts val="0"/>
              </a:spcBef>
              <a:buNone/>
              <a:tabLst>
                <a:tab pos="270510" algn="l"/>
              </a:tabLst>
            </a:pPr>
            <a:r>
              <a:rPr lang="ru-RU" sz="1600" b="1" dirty="0">
                <a:effectLst/>
                <a:ea typeface="Calibri" panose="020F0502020204030204" pitchFamily="34" charset="0"/>
              </a:rPr>
              <a:t>Съгласно чл.</a:t>
            </a:r>
            <a:r>
              <a:rPr lang="en-GB" sz="1600" b="1" dirty="0">
                <a:effectLst/>
                <a:ea typeface="Calibri" panose="020F0502020204030204" pitchFamily="34" charset="0"/>
              </a:rPr>
              <a:t> </a:t>
            </a:r>
            <a:r>
              <a:rPr lang="ru-RU" sz="1600" b="1" dirty="0">
                <a:effectLst/>
                <a:ea typeface="Calibri" panose="020F0502020204030204" pitchFamily="34" charset="0"/>
              </a:rPr>
              <a:t>129, ал.</a:t>
            </a:r>
            <a:r>
              <a:rPr lang="en-GB" sz="1600" b="1" dirty="0">
                <a:effectLst/>
                <a:ea typeface="Calibri" panose="020F0502020204030204" pitchFamily="34" charset="0"/>
              </a:rPr>
              <a:t> </a:t>
            </a:r>
            <a:r>
              <a:rPr lang="ru-RU" sz="1600" b="1" dirty="0">
                <a:effectLst/>
                <a:ea typeface="Calibri" panose="020F0502020204030204" pitchFamily="34" charset="0"/>
              </a:rPr>
              <a:t>1 от Закона за туризма лицето, което ще извършва хотелиерство или ресторантьорство в места за настаняване и в заведения за хранене и развлечения или упълномощено от него лице, подава до съответния категоризиращ орган заявление-декларация за категоризиране. </a:t>
            </a:r>
            <a:endParaRPr lang="bg-BG" sz="1600" dirty="0">
              <a:effectLst/>
              <a:ea typeface="Calibri" panose="020F0502020204030204" pitchFamily="34" charset="0"/>
            </a:endParaRPr>
          </a:p>
          <a:p>
            <a:pPr marL="285750" indent="-285750" algn="just">
              <a:lnSpc>
                <a:spcPct val="100000"/>
              </a:lnSpc>
              <a:spcBef>
                <a:spcPts val="0"/>
              </a:spcBef>
              <a:tabLst>
                <a:tab pos="270510" algn="l"/>
              </a:tabLst>
            </a:pPr>
            <a:r>
              <a:rPr lang="bg-BG" sz="1600" b="1" u="sng" dirty="0">
                <a:effectLst/>
                <a:ea typeface="Calibri" panose="020F0502020204030204" pitchFamily="34" charset="0"/>
              </a:rPr>
              <a:t>Хотелиерство и ресторантьорство в местата за настаняване:</a:t>
            </a:r>
            <a:endParaRPr lang="bg-BG" sz="1600" u="sng" dirty="0">
              <a:effectLst/>
              <a:ea typeface="Calibri" panose="020F0502020204030204" pitchFamily="34" charset="0"/>
            </a:endParaRPr>
          </a:p>
          <a:p>
            <a:pPr marL="0" indent="0" algn="just">
              <a:lnSpc>
                <a:spcPct val="100000"/>
              </a:lnSpc>
              <a:spcBef>
                <a:spcPts val="0"/>
              </a:spcBef>
              <a:buNone/>
              <a:tabLst>
                <a:tab pos="270510" algn="l"/>
              </a:tabLst>
            </a:pPr>
            <a:r>
              <a:rPr lang="ru-RU" sz="1600" dirty="0">
                <a:effectLst/>
                <a:ea typeface="Calibri" panose="020F0502020204030204" pitchFamily="34" charset="0"/>
              </a:rPr>
              <a:t>1. </a:t>
            </a:r>
            <a:r>
              <a:rPr lang="bg-BG" sz="1600" dirty="0">
                <a:ea typeface="Calibri" panose="020F0502020204030204" pitchFamily="34" charset="0"/>
              </a:rPr>
              <a:t>В</a:t>
            </a:r>
            <a:r>
              <a:rPr lang="ru-RU" sz="1600" dirty="0">
                <a:effectLst/>
                <a:ea typeface="Calibri" panose="020F0502020204030204" pitchFamily="34" charset="0"/>
              </a:rPr>
              <a:t> заявление-декларацията се декларират най-малко:</a:t>
            </a:r>
          </a:p>
          <a:p>
            <a:pPr marL="0" indent="0" algn="just">
              <a:lnSpc>
                <a:spcPct val="100000"/>
              </a:lnSpc>
              <a:spcBef>
                <a:spcPts val="0"/>
              </a:spcBef>
              <a:buNone/>
              <a:tabLst>
                <a:tab pos="270510" algn="l"/>
              </a:tabLst>
            </a:pPr>
            <a:r>
              <a:rPr lang="ru-RU" sz="1600" dirty="0">
                <a:effectLst/>
                <a:ea typeface="Calibri" panose="020F0502020204030204" pitchFamily="34" charset="0"/>
              </a:rPr>
              <a:t>а) наименованието на лицето, както и името на местата за настаняване и на заведенията за хранене и развлечения (с изписване с български и с латински букви), и адрес; телефон/ факс и адрес на електронна поща, ако разполага с такива; в противен случай се изписват имената на упълномощеното лице и неговите телефон/факс и адрес на електронна поща;</a:t>
            </a:r>
          </a:p>
          <a:p>
            <a:pPr marL="0" indent="0" algn="just">
              <a:lnSpc>
                <a:spcPct val="100000"/>
              </a:lnSpc>
              <a:spcBef>
                <a:spcPts val="0"/>
              </a:spcBef>
              <a:buNone/>
              <a:tabLst>
                <a:tab pos="270510" algn="l"/>
              </a:tabLst>
            </a:pPr>
            <a:r>
              <a:rPr lang="ru-RU" sz="1600" dirty="0">
                <a:effectLst/>
                <a:ea typeface="Calibri" panose="020F0502020204030204" pitchFamily="34" charset="0"/>
              </a:rPr>
              <a:t>б) ЕИК и/или основанието, на което лицето има право по силата на друг закон да извършва стопанска дейност, включително по законодателството на друга държава - членка на Европейския съюз, и на държава - страна по Споразумението за Европейското икономическо пространство, или на Конфедерация Швейцария;</a:t>
            </a:r>
          </a:p>
          <a:p>
            <a:pPr marL="0" indent="0" algn="just">
              <a:lnSpc>
                <a:spcPct val="100000"/>
              </a:lnSpc>
              <a:spcBef>
                <a:spcPts val="0"/>
              </a:spcBef>
              <a:buNone/>
              <a:tabLst>
                <a:tab pos="270510" algn="l"/>
              </a:tabLst>
            </a:pPr>
            <a:r>
              <a:rPr lang="ru-RU" sz="1600" dirty="0">
                <a:effectLst/>
                <a:ea typeface="Calibri" panose="020F0502020204030204" pitchFamily="34" charset="0"/>
              </a:rPr>
              <a:t>в) че лицето не е в ликвидация - за лицата, които не са търговци;</a:t>
            </a:r>
          </a:p>
          <a:p>
            <a:pPr marL="0" indent="0" algn="just">
              <a:lnSpc>
                <a:spcPct val="100000"/>
              </a:lnSpc>
              <a:spcBef>
                <a:spcPts val="0"/>
              </a:spcBef>
              <a:buNone/>
              <a:tabLst>
                <a:tab pos="270510" algn="l"/>
              </a:tabLst>
            </a:pPr>
            <a:r>
              <a:rPr lang="ru-RU" sz="1600" dirty="0">
                <a:effectLst/>
                <a:ea typeface="Calibri" panose="020F0502020204030204" pitchFamily="34" charset="0"/>
              </a:rPr>
              <a:t>г) професионалната и езиковата квалификация на персонала в обекта;</a:t>
            </a:r>
          </a:p>
          <a:p>
            <a:pPr marL="0" indent="0" algn="just">
              <a:lnSpc>
                <a:spcPct val="100000"/>
              </a:lnSpc>
              <a:spcBef>
                <a:spcPts val="0"/>
              </a:spcBef>
              <a:buNone/>
              <a:tabLst>
                <a:tab pos="270510" algn="l"/>
              </a:tabLst>
            </a:pPr>
            <a:r>
              <a:rPr lang="ru-RU" sz="1600" dirty="0">
                <a:effectLst/>
                <a:ea typeface="Calibri" panose="020F0502020204030204" pitchFamily="34" charset="0"/>
              </a:rPr>
              <a:t>д) обстоятелства, свързани с образованието или с професионалната квалификация, стаж в туризма и езиковата квалификация на управителя на туристическия обект съгласно изискванията на наредбата по чл. 121, ал. 5;</a:t>
            </a:r>
          </a:p>
          <a:p>
            <a:pPr marL="0" indent="0" algn="just">
              <a:lnSpc>
                <a:spcPct val="100000"/>
              </a:lnSpc>
              <a:spcBef>
                <a:spcPts val="0"/>
              </a:spcBef>
              <a:buNone/>
              <a:tabLst>
                <a:tab pos="270510" algn="l"/>
              </a:tabLst>
            </a:pPr>
            <a:r>
              <a:rPr lang="ru-RU" sz="1600" dirty="0">
                <a:effectLst/>
                <a:ea typeface="Calibri" panose="020F0502020204030204" pitchFamily="34" charset="0"/>
              </a:rPr>
              <a:t>е) (изм. - ДВ, бр.17 от 2020 г.) че лицето има право да извършва дейност в обекта, като се посочват индивидуализиращи данни за документа за ползване в зависимост от вида му, а когато документът за ползване подлежи на вписване, се посочват акт, том и година и службата по вписванията, в която е вписан;</a:t>
            </a:r>
          </a:p>
        </p:txBody>
      </p:sp>
      <p:sp>
        <p:nvSpPr>
          <p:cNvPr id="4" name="Заглавие 1">
            <a:extLst>
              <a:ext uri="{FF2B5EF4-FFF2-40B4-BE49-F238E27FC236}">
                <a16:creationId xmlns:a16="http://schemas.microsoft.com/office/drawing/2014/main" id="{93ABDCB6-0ACE-4C8E-B913-66A3517BB34D}"/>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4245171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896" y="1481328"/>
            <a:ext cx="11570208" cy="484632"/>
          </a:xfrm>
        </p:spPr>
        <p:txBody>
          <a:bodyPr>
            <a:normAutofit/>
          </a:bodyPr>
          <a:lstStyle/>
          <a:p>
            <a:pPr algn="ctr"/>
            <a:r>
              <a:rPr lang="ru-RU" sz="2600" b="1" dirty="0"/>
              <a:t>3.1.4. Процедура и </a:t>
            </a:r>
            <a:r>
              <a:rPr lang="ru-RU" sz="2600" b="1" dirty="0" err="1"/>
              <a:t>документи</a:t>
            </a:r>
            <a:r>
              <a:rPr lang="ru-RU" sz="2600" b="1" dirty="0"/>
              <a:t> за категоризация на </a:t>
            </a:r>
            <a:r>
              <a:rPr lang="ru-RU" sz="2600" b="1" dirty="0" err="1"/>
              <a:t>туристически</a:t>
            </a:r>
            <a:r>
              <a:rPr lang="ru-RU" sz="2600" b="1" dirty="0"/>
              <a:t> </a:t>
            </a:r>
            <a:r>
              <a:rPr lang="ru-RU" sz="2600" b="1" dirty="0" err="1"/>
              <a:t>обекти</a:t>
            </a:r>
            <a:r>
              <a:rPr lang="ru-RU" sz="2600" b="1" dirty="0"/>
              <a:t> </a:t>
            </a:r>
            <a:endParaRPr lang="bg-BG" sz="2600" b="1" dirty="0"/>
          </a:p>
        </p:txBody>
      </p:sp>
      <p:sp>
        <p:nvSpPr>
          <p:cNvPr id="3" name="Content Placeholder 2"/>
          <p:cNvSpPr>
            <a:spLocks noGrp="1"/>
          </p:cNvSpPr>
          <p:nvPr>
            <p:ph idx="1"/>
          </p:nvPr>
        </p:nvSpPr>
        <p:spPr>
          <a:xfrm>
            <a:off x="310896" y="1965960"/>
            <a:ext cx="11585447" cy="4617720"/>
          </a:xfrm>
        </p:spPr>
        <p:txBody>
          <a:bodyPr>
            <a:normAutofit lnSpcReduction="10000"/>
          </a:bodyPr>
          <a:lstStyle/>
          <a:p>
            <a:pPr marL="0" indent="0" algn="just">
              <a:lnSpc>
                <a:spcPct val="120000"/>
              </a:lnSpc>
              <a:spcBef>
                <a:spcPts val="0"/>
              </a:spcBef>
              <a:buNone/>
              <a:tabLst>
                <a:tab pos="270510" algn="l"/>
              </a:tabLst>
            </a:pPr>
            <a:r>
              <a:rPr lang="ru-RU" sz="1100" dirty="0">
                <a:effectLst/>
                <a:ea typeface="Calibri" panose="020F0502020204030204" pitchFamily="34" charset="0"/>
              </a:rPr>
              <a:t>2</a:t>
            </a:r>
            <a:r>
              <a:rPr lang="ru-RU" sz="1400" dirty="0">
                <a:effectLst/>
                <a:ea typeface="Calibri" panose="020F0502020204030204" pitchFamily="34" charset="0"/>
              </a:rPr>
              <a:t>. </a:t>
            </a:r>
            <a:r>
              <a:rPr lang="ru-RU" sz="1400" dirty="0" err="1">
                <a:effectLst/>
                <a:ea typeface="Calibri" panose="020F0502020204030204" pitchFamily="34" charset="0"/>
              </a:rPr>
              <a:t>Към</a:t>
            </a:r>
            <a:r>
              <a:rPr lang="ru-RU" sz="1400" dirty="0">
                <a:effectLst/>
                <a:ea typeface="Calibri" panose="020F0502020204030204" pitchFamily="34" charset="0"/>
              </a:rPr>
              <a:t> заявление-декларацията се прилагат:</a:t>
            </a:r>
          </a:p>
          <a:p>
            <a:pPr marL="0" indent="0" algn="just">
              <a:lnSpc>
                <a:spcPct val="120000"/>
              </a:lnSpc>
              <a:spcBef>
                <a:spcPts val="0"/>
              </a:spcBef>
              <a:buNone/>
              <a:tabLst>
                <a:tab pos="270510" algn="l"/>
              </a:tabLst>
            </a:pPr>
            <a:r>
              <a:rPr lang="ru-RU" sz="1400" dirty="0">
                <a:effectLst/>
                <a:ea typeface="Calibri" panose="020F0502020204030204" pitchFamily="34" charset="0"/>
              </a:rPr>
              <a:t>а) (изм. - ДВ, бр.17 от 2020 г.) копие от документа за ползване на обекта, представляващ място за настаняване, когато обектът не е собствен на заявителя и не подлежи на вписване;</a:t>
            </a:r>
          </a:p>
          <a:p>
            <a:pPr marL="0" indent="0" algn="just">
              <a:lnSpc>
                <a:spcPct val="120000"/>
              </a:lnSpc>
              <a:spcBef>
                <a:spcPts val="0"/>
              </a:spcBef>
              <a:buNone/>
              <a:tabLst>
                <a:tab pos="270510" algn="l"/>
              </a:tabLst>
            </a:pPr>
            <a:r>
              <a:rPr lang="ru-RU" sz="1400" dirty="0">
                <a:effectLst/>
                <a:ea typeface="Calibri" panose="020F0502020204030204" pitchFamily="34" charset="0"/>
              </a:rPr>
              <a:t>б) (отм. - ДВ, бр.17 от 2020 г.)</a:t>
            </a:r>
          </a:p>
          <a:p>
            <a:pPr marL="0" indent="0" algn="just">
              <a:lnSpc>
                <a:spcPct val="120000"/>
              </a:lnSpc>
              <a:spcBef>
                <a:spcPts val="0"/>
              </a:spcBef>
              <a:buNone/>
              <a:tabLst>
                <a:tab pos="270510" algn="l"/>
              </a:tabLst>
            </a:pPr>
            <a:r>
              <a:rPr lang="ru-RU" sz="1400" dirty="0">
                <a:effectLst/>
                <a:ea typeface="Calibri" panose="020F0502020204030204" pitchFamily="34" charset="0"/>
              </a:rPr>
              <a:t>в) (изм. - ДВ, бр.17 от 2020 г.) изрично пълномощно, когато заявление-декларацията се подава от пълномощник.</a:t>
            </a:r>
            <a:endParaRPr lang="bg-BG" sz="1400" dirty="0">
              <a:effectLst/>
              <a:ea typeface="Calibri" panose="020F0502020204030204" pitchFamily="34" charset="0"/>
            </a:endParaRPr>
          </a:p>
          <a:p>
            <a:pPr marL="285750" indent="-285750" algn="just">
              <a:lnSpc>
                <a:spcPct val="115000"/>
              </a:lnSpc>
              <a:tabLst>
                <a:tab pos="270510" algn="l"/>
              </a:tabLst>
            </a:pPr>
            <a:r>
              <a:rPr lang="bg-BG" sz="1800" b="1" u="sng" dirty="0">
                <a:effectLst/>
                <a:ea typeface="Calibri" panose="020F0502020204030204" pitchFamily="34" charset="0"/>
              </a:rPr>
              <a:t>Къщи за гости:</a:t>
            </a:r>
          </a:p>
          <a:p>
            <a:pPr marL="0" indent="0" algn="just">
              <a:lnSpc>
                <a:spcPct val="120000"/>
              </a:lnSpc>
              <a:spcBef>
                <a:spcPts val="0"/>
              </a:spcBef>
              <a:buNone/>
              <a:tabLst>
                <a:tab pos="270510" algn="l"/>
              </a:tabLst>
            </a:pPr>
            <a:r>
              <a:rPr lang="ru-RU" sz="1400" dirty="0">
                <a:effectLst/>
                <a:ea typeface="Calibri" panose="020F0502020204030204" pitchFamily="34" charset="0"/>
              </a:rPr>
              <a:t>1. В заявление-декларацията се декларират най-малко:</a:t>
            </a:r>
          </a:p>
          <a:p>
            <a:pPr marL="0" indent="0" algn="just">
              <a:lnSpc>
                <a:spcPct val="120000"/>
              </a:lnSpc>
              <a:spcBef>
                <a:spcPts val="0"/>
              </a:spcBef>
              <a:buNone/>
              <a:tabLst>
                <a:tab pos="270510" algn="l"/>
              </a:tabLst>
            </a:pPr>
            <a:r>
              <a:rPr lang="ru-RU" sz="1400" dirty="0">
                <a:effectLst/>
                <a:ea typeface="Calibri" panose="020F0502020204030204" pitchFamily="34" charset="0"/>
              </a:rPr>
              <a:t>а) наименованието на лицето, както и името на местата за </a:t>
            </a:r>
            <a:r>
              <a:rPr lang="ru-RU" sz="1400" dirty="0" err="1">
                <a:effectLst/>
                <a:ea typeface="Calibri" panose="020F0502020204030204" pitchFamily="34" charset="0"/>
              </a:rPr>
              <a:t>настаняване</a:t>
            </a:r>
            <a:r>
              <a:rPr lang="ru-RU" sz="1400" dirty="0">
                <a:effectLst/>
                <a:ea typeface="Calibri" panose="020F0502020204030204" pitchFamily="34" charset="0"/>
              </a:rPr>
              <a:t> - стаи за гости, апартаменти за гости или в къщи за гости (с изписване с български и с латински букви), и адрес; телефон/факс и адрес на електронна поща, ако разполага с такива; в противен случай се изписват имената на упълномощеното лице и неговите телефон/ факс и адрес на електронна поща;</a:t>
            </a:r>
          </a:p>
          <a:p>
            <a:pPr marL="0" indent="0" algn="just">
              <a:lnSpc>
                <a:spcPct val="120000"/>
              </a:lnSpc>
              <a:spcBef>
                <a:spcPts val="0"/>
              </a:spcBef>
              <a:buNone/>
              <a:tabLst>
                <a:tab pos="270510" algn="l"/>
              </a:tabLst>
            </a:pPr>
            <a:r>
              <a:rPr lang="ru-RU" sz="1400" dirty="0">
                <a:effectLst/>
                <a:ea typeface="Calibri" panose="020F0502020204030204" pitchFamily="34" charset="0"/>
              </a:rPr>
              <a:t>б) (изм. - ДВ, бр.17 от 2020 г.) че лицето има право да извършва дейност в обекта, в случай че това лице е различно от собственика на обекта, като се посочват индивидуализиращи данни за документа за ползване в зависимост от вида му, а ако същият подлежи на вписване, се посочват акт, том и година и службата по вписванията, в която е вписан;</a:t>
            </a:r>
          </a:p>
          <a:p>
            <a:pPr marL="0" indent="0" algn="just">
              <a:lnSpc>
                <a:spcPct val="120000"/>
              </a:lnSpc>
              <a:spcBef>
                <a:spcPts val="0"/>
              </a:spcBef>
              <a:buNone/>
              <a:tabLst>
                <a:tab pos="270510" algn="l"/>
              </a:tabLst>
            </a:pPr>
            <a:endParaRPr lang="ru-RU" sz="1400" dirty="0">
              <a:effectLst/>
              <a:ea typeface="Calibri" panose="020F0502020204030204" pitchFamily="34" charset="0"/>
            </a:endParaRPr>
          </a:p>
          <a:p>
            <a:pPr marL="0" indent="0" algn="just">
              <a:lnSpc>
                <a:spcPct val="120000"/>
              </a:lnSpc>
              <a:spcBef>
                <a:spcPts val="0"/>
              </a:spcBef>
              <a:buNone/>
              <a:tabLst>
                <a:tab pos="270510" algn="l"/>
              </a:tabLst>
            </a:pPr>
            <a:r>
              <a:rPr lang="ru-RU" sz="1400" dirty="0">
                <a:effectLst/>
                <a:ea typeface="Calibri" panose="020F0502020204030204" pitchFamily="34" charset="0"/>
              </a:rPr>
              <a:t>2. към заявление-декларацията се прилагат:</a:t>
            </a:r>
          </a:p>
          <a:p>
            <a:pPr marL="0" indent="0" algn="just">
              <a:lnSpc>
                <a:spcPct val="120000"/>
              </a:lnSpc>
              <a:spcBef>
                <a:spcPts val="0"/>
              </a:spcBef>
              <a:buNone/>
              <a:tabLst>
                <a:tab pos="270510" algn="l"/>
              </a:tabLst>
            </a:pPr>
            <a:r>
              <a:rPr lang="ru-RU" sz="1400" dirty="0">
                <a:effectLst/>
                <a:ea typeface="Calibri" panose="020F0502020204030204" pitchFamily="34" charset="0"/>
              </a:rPr>
              <a:t>а) (изм. - ДВ, бр. 17 от 2020 г.) копие от документа за ползване на обекта, ако не е собствен и не подлежи на вписване;</a:t>
            </a:r>
          </a:p>
          <a:p>
            <a:pPr marL="0" indent="0" algn="just">
              <a:lnSpc>
                <a:spcPct val="120000"/>
              </a:lnSpc>
              <a:spcBef>
                <a:spcPts val="0"/>
              </a:spcBef>
              <a:buNone/>
              <a:tabLst>
                <a:tab pos="270510" algn="l"/>
              </a:tabLst>
            </a:pPr>
            <a:r>
              <a:rPr lang="ru-RU" sz="1400" dirty="0">
                <a:effectLst/>
                <a:ea typeface="Calibri" panose="020F0502020204030204" pitchFamily="34" charset="0"/>
              </a:rPr>
              <a:t>б) (изм. - ДВ, бр. 17 от 2020 г.) изрично пълномощно, когато заявление-декларацията се подава от пълномощник;</a:t>
            </a:r>
          </a:p>
          <a:p>
            <a:pPr marL="0" indent="0" algn="just">
              <a:lnSpc>
                <a:spcPct val="120000"/>
              </a:lnSpc>
              <a:spcBef>
                <a:spcPts val="0"/>
              </a:spcBef>
              <a:buNone/>
              <a:tabLst>
                <a:tab pos="270510" algn="l"/>
              </a:tabLst>
            </a:pPr>
            <a:r>
              <a:rPr lang="ru-RU" sz="1400" dirty="0">
                <a:effectLst/>
                <a:ea typeface="Calibri" panose="020F0502020204030204" pitchFamily="34" charset="0"/>
              </a:rPr>
              <a:t>в) (отм. - ДВ, бр. 17 от 2020 г.)</a:t>
            </a:r>
          </a:p>
          <a:p>
            <a:pPr marL="0" indent="0" algn="just">
              <a:lnSpc>
                <a:spcPct val="115000"/>
              </a:lnSpc>
              <a:buNone/>
              <a:tabLst>
                <a:tab pos="270510" algn="l"/>
              </a:tabLst>
            </a:pPr>
            <a:endParaRPr lang="bg-BG" sz="1800" b="1" dirty="0">
              <a:effectLst/>
              <a:latin typeface="Arial" panose="020B0604020202020204" pitchFamily="34" charset="0"/>
              <a:ea typeface="Calibri" panose="020F0502020204030204" pitchFamily="34" charset="0"/>
            </a:endParaRPr>
          </a:p>
        </p:txBody>
      </p:sp>
      <p:sp>
        <p:nvSpPr>
          <p:cNvPr id="4" name="Заглавие 1">
            <a:extLst>
              <a:ext uri="{FF2B5EF4-FFF2-40B4-BE49-F238E27FC236}">
                <a16:creationId xmlns:a16="http://schemas.microsoft.com/office/drawing/2014/main" id="{DE8EE288-A13B-4CB2-9BA7-3A1898533ADF}"/>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634956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608" y="1594104"/>
            <a:ext cx="11622024" cy="926592"/>
          </a:xfrm>
        </p:spPr>
        <p:txBody>
          <a:bodyPr>
            <a:normAutofit fontScale="90000"/>
          </a:bodyPr>
          <a:lstStyle/>
          <a:p>
            <a:pPr algn="ctr"/>
            <a:r>
              <a:rPr lang="ru-RU" sz="3400" b="1" dirty="0"/>
              <a:t>3.1.5. Срок на удостоверението за категоризация и </a:t>
            </a:r>
            <a:r>
              <a:rPr lang="ru-RU" sz="3400" b="1" dirty="0" err="1"/>
              <a:t>промяна</a:t>
            </a:r>
            <a:r>
              <a:rPr lang="ru-RU" sz="3400" b="1" dirty="0"/>
              <a:t>  в </a:t>
            </a:r>
            <a:r>
              <a:rPr lang="ru-RU" sz="3400" b="1" dirty="0" err="1"/>
              <a:t>обстоятелствата</a:t>
            </a:r>
            <a:endParaRPr lang="bg-BG" sz="3400" b="1" dirty="0"/>
          </a:p>
        </p:txBody>
      </p:sp>
      <p:sp>
        <p:nvSpPr>
          <p:cNvPr id="3" name="Content Placeholder 2"/>
          <p:cNvSpPr>
            <a:spLocks noGrp="1"/>
          </p:cNvSpPr>
          <p:nvPr>
            <p:ph idx="1"/>
          </p:nvPr>
        </p:nvSpPr>
        <p:spPr>
          <a:xfrm>
            <a:off x="292608" y="2057400"/>
            <a:ext cx="11622024" cy="4416552"/>
          </a:xfrm>
        </p:spPr>
        <p:txBody>
          <a:bodyPr>
            <a:normAutofit/>
          </a:bodyPr>
          <a:lstStyle/>
          <a:p>
            <a:pPr marL="285750" indent="-285750" algn="just">
              <a:lnSpc>
                <a:spcPct val="115000"/>
              </a:lnSpc>
              <a:tabLst>
                <a:tab pos="270510" algn="l"/>
              </a:tabLst>
            </a:pPr>
            <a:endParaRPr lang="bg-BG" sz="1800" b="1" dirty="0">
              <a:effectLst/>
              <a:ea typeface="Calibri" panose="020F0502020204030204" pitchFamily="34" charset="0"/>
            </a:endParaRPr>
          </a:p>
          <a:p>
            <a:pPr marL="285750" indent="-285750" algn="just">
              <a:lnSpc>
                <a:spcPct val="115000"/>
              </a:lnSpc>
              <a:tabLst>
                <a:tab pos="270510" algn="l"/>
              </a:tabLst>
            </a:pPr>
            <a:r>
              <a:rPr lang="bg-BG" sz="1800" b="1" dirty="0">
                <a:ea typeface="Calibri" panose="020F0502020204030204" pitchFamily="34" charset="0"/>
              </a:rPr>
              <a:t>Срок на удостоверението за определяне на категорията:</a:t>
            </a:r>
          </a:p>
          <a:p>
            <a:pPr marL="0" indent="0" algn="just">
              <a:lnSpc>
                <a:spcPct val="115000"/>
              </a:lnSpc>
              <a:buNone/>
              <a:tabLst>
                <a:tab pos="270510" algn="l"/>
              </a:tabLst>
            </a:pPr>
            <a:r>
              <a:rPr lang="bg-BG" sz="1800" dirty="0">
                <a:ea typeface="Calibri" panose="020F0502020204030204" pitchFamily="34" charset="0"/>
                <a:cs typeface="Times New Roman" panose="02020603050405020304" pitchFamily="18" charset="0"/>
              </a:rPr>
              <a:t>Съгласно чл. 133, ал. 2 от Закона за туризма срокът на издаденото удостоверение за определена категория на туристическите обекти по ал.1 е 5 години, с изключение на срока на удостоверението за обектите, разположени върху понтон, което е със срок, съответстващ на срока на действие на разрешителното.</a:t>
            </a:r>
            <a:endParaRPr lang="en-US" sz="1800" dirty="0">
              <a:ea typeface="Calibri" panose="020F0502020204030204" pitchFamily="34" charset="0"/>
              <a:cs typeface="Times New Roman" panose="02020603050405020304" pitchFamily="18" charset="0"/>
            </a:endParaRPr>
          </a:p>
          <a:p>
            <a:pPr marL="285750" indent="-285750" algn="just">
              <a:lnSpc>
                <a:spcPct val="115000"/>
              </a:lnSpc>
              <a:tabLst>
                <a:tab pos="270510" algn="l"/>
              </a:tabLst>
            </a:pPr>
            <a:r>
              <a:rPr lang="bg-BG" sz="1800" b="1" dirty="0">
                <a:effectLst/>
                <a:ea typeface="Calibri" panose="020F0502020204030204" pitchFamily="34" charset="0"/>
              </a:rPr>
              <a:t>Промяна на вписаните обстоятелства:</a:t>
            </a:r>
          </a:p>
          <a:p>
            <a:pPr marL="0" indent="0" algn="just">
              <a:lnSpc>
                <a:spcPct val="115000"/>
              </a:lnSpc>
              <a:buNone/>
              <a:tabLst>
                <a:tab pos="270510" algn="l"/>
              </a:tabLst>
            </a:pPr>
            <a:r>
              <a:rPr lang="bg-BG" sz="1800" dirty="0">
                <a:effectLst/>
                <a:ea typeface="Calibri" panose="020F0502020204030204" pitchFamily="34" charset="0"/>
                <a:cs typeface="Times New Roman" panose="02020603050405020304" pitchFamily="18" charset="0"/>
              </a:rPr>
              <a:t>Съгласно чл. 168 от Закона за туризма при промяна на вписаните обстоятелства се подава заявление по образец до категоризиращия орган, за отразяване на промяната в съответните законови срокове от настъпването й.</a:t>
            </a:r>
            <a:endParaRPr lang="en-US" sz="1800" dirty="0">
              <a:effectLst/>
              <a:ea typeface="Calibri" panose="020F0502020204030204" pitchFamily="34" charset="0"/>
              <a:cs typeface="Times New Roman" panose="02020603050405020304" pitchFamily="18" charset="0"/>
            </a:endParaRPr>
          </a:p>
          <a:p>
            <a:pPr marL="0" indent="0" algn="just">
              <a:lnSpc>
                <a:spcPct val="115000"/>
              </a:lnSpc>
              <a:buNone/>
              <a:tabLst>
                <a:tab pos="270510" algn="l"/>
              </a:tabLst>
            </a:pPr>
            <a:r>
              <a:rPr lang="bg-BG" sz="1800" dirty="0">
                <a:effectLst/>
                <a:ea typeface="Calibri" panose="020F0502020204030204" pitchFamily="34" charset="0"/>
                <a:cs typeface="Times New Roman" panose="02020603050405020304" pitchFamily="18" charset="0"/>
              </a:rPr>
              <a:t>Категоризиращият орган или оправомощено от него лице отразява настъпилата промяна чрез издаване на заповед в 7-дневен срок. Промяната се вписва в Националния туристически регистър.</a:t>
            </a:r>
            <a:endParaRPr lang="en-US" sz="1800" dirty="0">
              <a:effectLst/>
              <a:ea typeface="Calibri" panose="020F0502020204030204" pitchFamily="34" charset="0"/>
              <a:cs typeface="Times New Roman" panose="02020603050405020304" pitchFamily="18" charset="0"/>
            </a:endParaRPr>
          </a:p>
          <a:p>
            <a:pPr marL="0" indent="0" algn="just">
              <a:lnSpc>
                <a:spcPct val="115000"/>
              </a:lnSpc>
              <a:buNone/>
              <a:tabLst>
                <a:tab pos="270510" algn="l"/>
              </a:tabLst>
            </a:pPr>
            <a:endParaRPr lang="bg-BG" sz="1800" b="1" dirty="0">
              <a:effectLst/>
              <a:latin typeface="Arial" panose="020B0604020202020204" pitchFamily="34" charset="0"/>
              <a:ea typeface="Calibri" panose="020F0502020204030204" pitchFamily="34" charset="0"/>
            </a:endParaRPr>
          </a:p>
        </p:txBody>
      </p:sp>
      <p:sp>
        <p:nvSpPr>
          <p:cNvPr id="4" name="Заглавие 1">
            <a:extLst>
              <a:ext uri="{FF2B5EF4-FFF2-40B4-BE49-F238E27FC236}">
                <a16:creationId xmlns:a16="http://schemas.microsoft.com/office/drawing/2014/main" id="{1FABCAA2-7CEE-4AA7-B1DC-23856A52329D}"/>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552594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585" y="1650224"/>
            <a:ext cx="11539728" cy="538184"/>
          </a:xfrm>
        </p:spPr>
        <p:txBody>
          <a:bodyPr>
            <a:normAutofit fontScale="90000"/>
          </a:bodyPr>
          <a:lstStyle/>
          <a:p>
            <a:pPr algn="ctr"/>
            <a:r>
              <a:rPr lang="ru-RU" sz="3400" b="1" dirty="0"/>
              <a:t>3.1.6. Изисквания към</a:t>
            </a:r>
            <a:r>
              <a:rPr lang="bg-BG" sz="3400" b="1" dirty="0"/>
              <a:t> заведенията за хранене и развлечения</a:t>
            </a:r>
          </a:p>
        </p:txBody>
      </p:sp>
      <p:sp>
        <p:nvSpPr>
          <p:cNvPr id="3" name="Content Placeholder 2"/>
          <p:cNvSpPr>
            <a:spLocks noGrp="1"/>
          </p:cNvSpPr>
          <p:nvPr>
            <p:ph idx="1"/>
          </p:nvPr>
        </p:nvSpPr>
        <p:spPr>
          <a:xfrm>
            <a:off x="359664" y="2188408"/>
            <a:ext cx="11539728" cy="4393014"/>
          </a:xfrm>
        </p:spPr>
        <p:txBody>
          <a:bodyPr>
            <a:normAutofit/>
          </a:bodyPr>
          <a:lstStyle/>
          <a:p>
            <a:pPr marL="285750" indent="-285750" algn="just">
              <a:lnSpc>
                <a:spcPct val="115000"/>
              </a:lnSpc>
              <a:tabLst>
                <a:tab pos="270510" algn="l"/>
              </a:tabLst>
            </a:pPr>
            <a:r>
              <a:rPr lang="bg-BG" sz="1800" b="1" dirty="0">
                <a:effectLst/>
                <a:ea typeface="Calibri" panose="020F0502020204030204" pitchFamily="34" charset="0"/>
              </a:rPr>
              <a:t>Категоризация на заведенията за хранене и развлечения</a:t>
            </a:r>
            <a:r>
              <a:rPr lang="bg-BG" sz="1800" b="1" dirty="0"/>
              <a:t> „ЕДНА ЗВЕЗДА“ и „ДВЕ ЗВЕЗДИ“</a:t>
            </a:r>
          </a:p>
          <a:p>
            <a:pPr marL="0" indent="0" algn="just">
              <a:lnSpc>
                <a:spcPct val="115000"/>
              </a:lnSpc>
              <a:buNone/>
              <a:tabLst>
                <a:tab pos="270510" algn="l"/>
              </a:tabLst>
            </a:pPr>
            <a:endParaRPr lang="en-US" sz="1800" b="1" dirty="0">
              <a:latin typeface="Arial" panose="020B0604020202020204" pitchFamily="34" charset="0"/>
            </a:endParaRPr>
          </a:p>
        </p:txBody>
      </p:sp>
      <p:pic>
        <p:nvPicPr>
          <p:cNvPr id="4" name="Picture 3">
            <a:extLst>
              <a:ext uri="{FF2B5EF4-FFF2-40B4-BE49-F238E27FC236}">
                <a16:creationId xmlns:a16="http://schemas.microsoft.com/office/drawing/2014/main" id="{9F9212D9-9A53-4002-8DC2-5497A5FF18AA}"/>
              </a:ext>
            </a:extLst>
          </p:cNvPr>
          <p:cNvPicPr>
            <a:picLocks noChangeAspect="1"/>
          </p:cNvPicPr>
          <p:nvPr/>
        </p:nvPicPr>
        <p:blipFill>
          <a:blip r:embed="rId2"/>
          <a:stretch>
            <a:fillRect/>
          </a:stretch>
        </p:blipFill>
        <p:spPr>
          <a:xfrm>
            <a:off x="2577371" y="2569464"/>
            <a:ext cx="7037258" cy="4011958"/>
          </a:xfrm>
          <a:prstGeom prst="rect">
            <a:avLst/>
          </a:prstGeom>
        </p:spPr>
      </p:pic>
      <p:sp>
        <p:nvSpPr>
          <p:cNvPr id="5" name="Заглавие 1">
            <a:extLst>
              <a:ext uri="{FF2B5EF4-FFF2-40B4-BE49-F238E27FC236}">
                <a16:creationId xmlns:a16="http://schemas.microsoft.com/office/drawing/2014/main" id="{9DDB29C2-80A4-4CF8-862F-973AA1C1CAC7}"/>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520767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1636776"/>
            <a:ext cx="11548872" cy="576072"/>
          </a:xfrm>
        </p:spPr>
        <p:txBody>
          <a:bodyPr>
            <a:normAutofit fontScale="90000"/>
          </a:bodyPr>
          <a:lstStyle/>
          <a:p>
            <a:pPr algn="ctr"/>
            <a:r>
              <a:rPr lang="ru-RU" sz="3400" b="1" dirty="0"/>
              <a:t>3.2. Единната система за туристическа информация (ЕСТИ)</a:t>
            </a:r>
            <a:endParaRPr lang="bg-BG" sz="3400" b="1" dirty="0"/>
          </a:p>
        </p:txBody>
      </p:sp>
      <p:sp>
        <p:nvSpPr>
          <p:cNvPr id="3" name="Content Placeholder 2"/>
          <p:cNvSpPr>
            <a:spLocks noGrp="1"/>
          </p:cNvSpPr>
          <p:nvPr>
            <p:ph idx="1"/>
          </p:nvPr>
        </p:nvSpPr>
        <p:spPr>
          <a:xfrm>
            <a:off x="339686" y="2532888"/>
            <a:ext cx="11548872" cy="3319272"/>
          </a:xfrm>
        </p:spPr>
        <p:txBody>
          <a:bodyPr>
            <a:normAutofit/>
          </a:bodyPr>
          <a:lstStyle/>
          <a:p>
            <a:pPr marL="45720" indent="0" algn="just">
              <a:spcBef>
                <a:spcPts val="600"/>
              </a:spcBef>
              <a:buNone/>
            </a:pPr>
            <a:r>
              <a:rPr lang="ru-RU" sz="2400" dirty="0"/>
              <a:t>Съгласно чл. 116 , ал. 1 от ЗТ, лицата, извършващи хотелиерство, водят регистър за настанените туристи със съдържание на данните, утвърдени от министъра на туризма и публикувани на интернет страницата на Министерството на туризма. Вписванията в регистъра се извършват незабавно при настаняването на туриста.</a:t>
            </a:r>
            <a:endParaRPr lang="en-US" sz="2400" dirty="0"/>
          </a:p>
          <a:p>
            <a:pPr marL="45720" indent="0" algn="just">
              <a:spcBef>
                <a:spcPts val="600"/>
              </a:spcBef>
              <a:buNone/>
            </a:pPr>
            <a:r>
              <a:rPr lang="en-US" sz="2400" u="sng" dirty="0">
                <a:solidFill>
                  <a:schemeClr val="accent6">
                    <a:lumMod val="50000"/>
                  </a:schemeClr>
                </a:solidFill>
                <a:hlinkClick r:id="rId2"/>
              </a:rPr>
              <a:t>https://www.tourism.government.bg/bg/kategorii/edinnata-sistema-za-turisticheska-informaciya</a:t>
            </a:r>
            <a:endParaRPr lang="en-US" sz="2400" u="sng" dirty="0">
              <a:solidFill>
                <a:schemeClr val="accent6">
                  <a:lumMod val="50000"/>
                </a:schemeClr>
              </a:solidFill>
            </a:endParaRPr>
          </a:p>
          <a:p>
            <a:pPr marL="45720" indent="0" algn="just">
              <a:spcBef>
                <a:spcPts val="600"/>
              </a:spcBef>
              <a:buNone/>
            </a:pPr>
            <a:r>
              <a:rPr lang="en-US" sz="2400" u="sng" dirty="0">
                <a:solidFill>
                  <a:schemeClr val="accent6">
                    <a:lumMod val="50000"/>
                  </a:schemeClr>
                </a:solidFill>
                <a:hlinkClick r:id="rId3"/>
              </a:rPr>
              <a:t>https://www.tourism.government.bg/bg/content/spravki-v-esti-za-potrebiteli-ot-obshtini</a:t>
            </a:r>
            <a:endParaRPr lang="en-US" sz="2400" u="sng" dirty="0">
              <a:solidFill>
                <a:schemeClr val="accent6">
                  <a:lumMod val="50000"/>
                </a:schemeClr>
              </a:solidFill>
            </a:endParaRPr>
          </a:p>
          <a:p>
            <a:pPr marL="45720" indent="0" algn="just">
              <a:spcBef>
                <a:spcPts val="600"/>
              </a:spcBef>
              <a:buNone/>
            </a:pPr>
            <a:r>
              <a:rPr lang="en-US" sz="2400" u="sng" dirty="0">
                <a:solidFill>
                  <a:schemeClr val="accent6">
                    <a:lumMod val="50000"/>
                  </a:schemeClr>
                </a:solidFill>
                <a:hlinkClick r:id="rId4"/>
              </a:rPr>
              <a:t>https://www.tourism.government.bg/sites/tourism.government.bg/files/video/2019-06/video-3-ministry-tourizm-esti-hd-1080p-1.mp4</a:t>
            </a:r>
            <a:endParaRPr lang="ru-RU" sz="2400" u="sng" dirty="0">
              <a:solidFill>
                <a:schemeClr val="accent6">
                  <a:lumMod val="50000"/>
                </a:schemeClr>
              </a:solidFill>
            </a:endParaRPr>
          </a:p>
          <a:p>
            <a:pPr marL="45720" indent="0">
              <a:spcBef>
                <a:spcPts val="600"/>
              </a:spcBef>
              <a:buNone/>
            </a:pPr>
            <a:endParaRPr lang="ru-RU" sz="2400" dirty="0"/>
          </a:p>
        </p:txBody>
      </p:sp>
      <p:sp>
        <p:nvSpPr>
          <p:cNvPr id="4" name="Заглавие 1">
            <a:extLst>
              <a:ext uri="{FF2B5EF4-FFF2-40B4-BE49-F238E27FC236}">
                <a16:creationId xmlns:a16="http://schemas.microsoft.com/office/drawing/2014/main" id="{5AE040C7-0F90-4327-957A-05011CF7483E}"/>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739781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75" y="1578864"/>
            <a:ext cx="11585448" cy="478536"/>
          </a:xfrm>
        </p:spPr>
        <p:txBody>
          <a:bodyPr>
            <a:normAutofit fontScale="90000"/>
          </a:bodyPr>
          <a:lstStyle/>
          <a:p>
            <a:pPr algn="ctr"/>
            <a:r>
              <a:rPr lang="ru-RU" sz="3400" b="1" dirty="0"/>
              <a:t>3.2. Единната система за туристическа информация (ЕСТИ)</a:t>
            </a:r>
            <a:endParaRPr lang="bg-BG" sz="3400" b="1" dirty="0"/>
          </a:p>
        </p:txBody>
      </p:sp>
      <p:sp>
        <p:nvSpPr>
          <p:cNvPr id="3" name="Content Placeholder 2"/>
          <p:cNvSpPr>
            <a:spLocks noGrp="1"/>
          </p:cNvSpPr>
          <p:nvPr>
            <p:ph idx="1"/>
          </p:nvPr>
        </p:nvSpPr>
        <p:spPr>
          <a:xfrm>
            <a:off x="303275" y="2222608"/>
            <a:ext cx="11585448" cy="4480560"/>
          </a:xfrm>
        </p:spPr>
        <p:txBody>
          <a:bodyPr>
            <a:normAutofit/>
          </a:bodyPr>
          <a:lstStyle/>
          <a:p>
            <a:pPr algn="just"/>
            <a:r>
              <a:rPr lang="ru-RU" dirty="0"/>
              <a:t>Системата обхваща процесите по събиране и генериране на обобщена статистическа информация на база на подадените данни в централния регистър за нощувки от местата за настаняване и данните за лица, които не са граждани на Република България, страна-член на ЕС, Конфедерация Швейцария или страни по Споразумението за Европейското икономическо пространство.</a:t>
            </a:r>
          </a:p>
          <a:p>
            <a:pPr algn="just"/>
            <a:r>
              <a:rPr lang="ru-RU" dirty="0"/>
              <a:t>Генерираната от ЕСТИ информация дава много предимства за целите на краткосрочното, средносрочното и дългосрочно стратегическо планиране за </a:t>
            </a:r>
            <a:r>
              <a:rPr lang="ru-RU" dirty="0" err="1"/>
              <a:t>развитието</a:t>
            </a:r>
            <a:r>
              <a:rPr lang="ru-RU" dirty="0"/>
              <a:t> на туризма на местно, регионално и национално ниво, подобряването на данъчната политика и събираемостта на </a:t>
            </a:r>
            <a:r>
              <a:rPr lang="ru-RU" dirty="0" err="1"/>
              <a:t>данъците</a:t>
            </a:r>
            <a:r>
              <a:rPr lang="ru-RU" dirty="0"/>
              <a:t>, </a:t>
            </a:r>
            <a:r>
              <a:rPr lang="ru-RU" dirty="0" err="1"/>
              <a:t>както</a:t>
            </a:r>
            <a:r>
              <a:rPr lang="ru-RU" dirty="0"/>
              <a:t> е и отлична основа за изготвянето на необходимите анализи, изследвания и проучвания за развитие, на база актуална и достоверна информация.</a:t>
            </a:r>
          </a:p>
          <a:p>
            <a:pPr algn="just"/>
            <a:r>
              <a:rPr lang="ru-RU" dirty="0"/>
              <a:t>Не на последно място ЕСТИ създава среда на прозрачност, сигурност и яснота при регламентирането на </a:t>
            </a:r>
            <a:r>
              <a:rPr lang="ru-RU" dirty="0" err="1"/>
              <a:t>дейностите</a:t>
            </a:r>
            <a:r>
              <a:rPr lang="ru-RU" dirty="0"/>
              <a:t>, свързани с участниците и </a:t>
            </a:r>
            <a:r>
              <a:rPr lang="ru-RU" dirty="0" err="1"/>
              <a:t>страните</a:t>
            </a:r>
            <a:r>
              <a:rPr lang="ru-RU" dirty="0"/>
              <a:t>, имащи отношение към отрасъл Туризъм.</a:t>
            </a:r>
          </a:p>
          <a:p>
            <a:pPr marL="45720" indent="0">
              <a:buNone/>
            </a:pPr>
            <a:endParaRPr lang="ru-RU" dirty="0"/>
          </a:p>
          <a:p>
            <a:endParaRPr lang="ru-RU" dirty="0"/>
          </a:p>
          <a:p>
            <a:endParaRPr lang="bg-BG" dirty="0"/>
          </a:p>
        </p:txBody>
      </p:sp>
      <p:sp>
        <p:nvSpPr>
          <p:cNvPr id="4" name="Заглавие 1">
            <a:extLst>
              <a:ext uri="{FF2B5EF4-FFF2-40B4-BE49-F238E27FC236}">
                <a16:creationId xmlns:a16="http://schemas.microsoft.com/office/drawing/2014/main" id="{31D6F467-C8F9-4100-BC5C-A31638B96C5C}"/>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120950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40" y="1752292"/>
            <a:ext cx="9875520" cy="460248"/>
          </a:xfrm>
        </p:spPr>
        <p:txBody>
          <a:bodyPr>
            <a:normAutofit fontScale="90000"/>
          </a:bodyPr>
          <a:lstStyle/>
          <a:p>
            <a:pPr algn="ctr"/>
            <a:r>
              <a:rPr lang="ru-RU" sz="3400" b="1" dirty="0"/>
              <a:t>3.2.1. ЕСТИ - </a:t>
            </a:r>
            <a:r>
              <a:rPr lang="ru-RU" sz="3400" b="1" dirty="0" err="1"/>
              <a:t>регистри</a:t>
            </a:r>
            <a:endParaRPr lang="bg-BG" sz="3400" b="1" dirty="0"/>
          </a:p>
        </p:txBody>
      </p:sp>
      <p:sp>
        <p:nvSpPr>
          <p:cNvPr id="3" name="Content Placeholder 2"/>
          <p:cNvSpPr>
            <a:spLocks noGrp="1"/>
          </p:cNvSpPr>
          <p:nvPr>
            <p:ph idx="1"/>
          </p:nvPr>
        </p:nvSpPr>
        <p:spPr>
          <a:xfrm>
            <a:off x="316992" y="2596896"/>
            <a:ext cx="11558016" cy="3922776"/>
          </a:xfrm>
        </p:spPr>
        <p:txBody>
          <a:bodyPr>
            <a:normAutofit fontScale="77500" lnSpcReduction="20000"/>
          </a:bodyPr>
          <a:lstStyle/>
          <a:p>
            <a:pPr marL="45720" indent="0" algn="just">
              <a:buNone/>
            </a:pPr>
            <a:r>
              <a:rPr lang="ru-RU" sz="3400" dirty="0"/>
              <a:t>Съгласно чл. 116, ал. 2 от ЗТ, регистърът по ал. 1 се води:</a:t>
            </a:r>
          </a:p>
          <a:p>
            <a:pPr marL="45720" indent="0" algn="just">
              <a:buNone/>
            </a:pPr>
            <a:r>
              <a:rPr lang="ru-RU" sz="3400" dirty="0"/>
              <a:t>1. чрез централизирана информационна система, поддържана от министъра на туризма, </a:t>
            </a:r>
            <a:r>
              <a:rPr lang="ru-RU" sz="3400" dirty="0" err="1"/>
              <a:t>достъпна</a:t>
            </a:r>
            <a:r>
              <a:rPr lang="ru-RU" sz="3400" dirty="0"/>
              <a:t> чрез публично уеб-базирано или друго приложение за онлайн достъп;</a:t>
            </a:r>
          </a:p>
          <a:p>
            <a:pPr marL="45720" indent="0" algn="just">
              <a:buNone/>
            </a:pPr>
            <a:r>
              <a:rPr lang="ru-RU" sz="3400" dirty="0"/>
              <a:t>2. чрез избрана от лицето, извършващо хотелиерство, информационна система, </a:t>
            </a:r>
            <a:r>
              <a:rPr lang="ru-RU" sz="3400" dirty="0" err="1"/>
              <a:t>отговаряща</a:t>
            </a:r>
            <a:r>
              <a:rPr lang="ru-RU" sz="3400" dirty="0"/>
              <a:t> на изискванията на Закона за електронното управление;</a:t>
            </a:r>
          </a:p>
          <a:p>
            <a:pPr marL="45720" indent="0" algn="just">
              <a:buNone/>
            </a:pPr>
            <a:r>
              <a:rPr lang="ru-RU" sz="3400" dirty="0"/>
              <a:t>3. на хартиен носител по образец, утвърден от министъра на туризма и публикуван на интернет страницата на Министерството на туризма.</a:t>
            </a:r>
          </a:p>
          <a:p>
            <a:pPr marL="45720" indent="0" algn="just">
              <a:buNone/>
            </a:pPr>
            <a:r>
              <a:rPr lang="ru-RU" sz="3400" dirty="0"/>
              <a:t>Съгласно чл. 116, ал. 3 от ЗТ за местата за настаняване от клас „А“ и клас „Б“ регистърът по ал. 1 се води, съгласно ал. 2, т. 1 или 2.</a:t>
            </a:r>
          </a:p>
          <a:p>
            <a:endParaRPr lang="bg-BG" dirty="0"/>
          </a:p>
        </p:txBody>
      </p:sp>
      <p:sp>
        <p:nvSpPr>
          <p:cNvPr id="4" name="Заглавие 1">
            <a:extLst>
              <a:ext uri="{FF2B5EF4-FFF2-40B4-BE49-F238E27FC236}">
                <a16:creationId xmlns:a16="http://schemas.microsoft.com/office/drawing/2014/main" id="{15B88BC7-2D8C-47D3-9CBF-CB8CFA7A0236}"/>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19000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37F54D-5ED6-F54C-9223-C5A792566794}"/>
              </a:ext>
            </a:extLst>
          </p:cNvPr>
          <p:cNvSpPr>
            <a:spLocks noGrp="1"/>
          </p:cNvSpPr>
          <p:nvPr>
            <p:ph type="title"/>
          </p:nvPr>
        </p:nvSpPr>
        <p:spPr/>
        <p:txBody>
          <a:bodyPr/>
          <a:lstStyle/>
          <a:p>
            <a:r>
              <a:rPr lang="bg-BG" sz="3200" dirty="0">
                <a:latin typeface="+mn-lt"/>
              </a:rPr>
              <a:t>Тема 3. КАТЕГОРИЗИРАНЕ НА МЕСТАТА ЗА НАСТАНЯВАНЕ. ЕДИННА СИСТЕМА ЗА ТУРИСТИЧЕСКА ИНФОРМАЦИЯ В ОБЩИНИТЕ - </a:t>
            </a:r>
            <a:endParaRPr lang="x-none" sz="3200" dirty="0">
              <a:latin typeface="+mn-lt"/>
            </a:endParaRPr>
          </a:p>
        </p:txBody>
      </p:sp>
      <p:sp>
        <p:nvSpPr>
          <p:cNvPr id="3" name="Контейнер за съдържание 2"/>
          <p:cNvSpPr>
            <a:spLocks noGrp="1"/>
          </p:cNvSpPr>
          <p:nvPr>
            <p:ph type="body" idx="1"/>
          </p:nvPr>
        </p:nvSpPr>
        <p:spPr/>
        <p:txBody>
          <a:bodyPr>
            <a:normAutofit/>
          </a:bodyPr>
          <a:lstStyle/>
          <a:p>
            <a:r>
              <a:rPr lang="ru-RU" sz="2800" dirty="0"/>
              <a:t>възможности, проблеми и резултати по отношение събираемостта на туристически данък, възможности за планиране на местни политики.</a:t>
            </a:r>
          </a:p>
          <a:p>
            <a:endParaRPr lang="bg-BG" sz="2800" dirty="0"/>
          </a:p>
        </p:txBody>
      </p:sp>
      <p:sp>
        <p:nvSpPr>
          <p:cNvPr id="8" name="TextBox 7"/>
          <p:cNvSpPr txBox="1"/>
          <p:nvPr/>
        </p:nvSpPr>
        <p:spPr>
          <a:xfrm>
            <a:off x="742257" y="5638800"/>
            <a:ext cx="10611543" cy="126855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err="1">
                <a:solidFill>
                  <a:srgbClr val="549E39"/>
                </a:solidFill>
              </a:rPr>
              <a:t>Този</a:t>
            </a:r>
            <a:r>
              <a:rPr lang="en-US" sz="1200" i="1" dirty="0">
                <a:solidFill>
                  <a:srgbClr val="549E39"/>
                </a:solidFill>
              </a:rPr>
              <a:t> </a:t>
            </a:r>
            <a:r>
              <a:rPr lang="en-US" sz="1200" i="1" dirty="0" err="1">
                <a:solidFill>
                  <a:srgbClr val="549E39"/>
                </a:solidFill>
              </a:rPr>
              <a:t>документ</a:t>
            </a:r>
            <a:r>
              <a:rPr lang="en-US" sz="1200" i="1" dirty="0">
                <a:solidFill>
                  <a:srgbClr val="549E39"/>
                </a:solidFill>
              </a:rPr>
              <a:t> е </a:t>
            </a:r>
            <a:r>
              <a:rPr lang="en-US" sz="1200" i="1" dirty="0" err="1">
                <a:solidFill>
                  <a:srgbClr val="549E39"/>
                </a:solidFill>
              </a:rPr>
              <a:t>създаден</a:t>
            </a:r>
            <a:r>
              <a:rPr lang="en-US" sz="1200" i="1" dirty="0">
                <a:solidFill>
                  <a:srgbClr val="549E39"/>
                </a:solidFill>
              </a:rPr>
              <a:t> </a:t>
            </a:r>
            <a:r>
              <a:rPr lang="en-US" sz="1200" i="1" dirty="0" err="1">
                <a:solidFill>
                  <a:srgbClr val="549E39"/>
                </a:solidFill>
              </a:rPr>
              <a:t>съгласно</a:t>
            </a:r>
            <a:r>
              <a:rPr lang="en-US" sz="1200" i="1" dirty="0">
                <a:solidFill>
                  <a:srgbClr val="549E39"/>
                </a:solidFill>
              </a:rPr>
              <a:t> </a:t>
            </a:r>
            <a:r>
              <a:rPr lang="en-US" sz="1200" i="1" dirty="0" err="1">
                <a:solidFill>
                  <a:srgbClr val="549E39"/>
                </a:solidFill>
              </a:rPr>
              <a:t>Административен</a:t>
            </a:r>
            <a:r>
              <a:rPr lang="en-US" sz="1200" i="1" dirty="0">
                <a:solidFill>
                  <a:srgbClr val="549E39"/>
                </a:solidFill>
              </a:rPr>
              <a:t> </a:t>
            </a:r>
            <a:r>
              <a:rPr lang="en-US" sz="1200" i="1" dirty="0" err="1">
                <a:solidFill>
                  <a:srgbClr val="549E39"/>
                </a:solidFill>
              </a:rPr>
              <a:t>договор</a:t>
            </a:r>
            <a:r>
              <a:rPr lang="en-US" sz="1200" i="1" dirty="0">
                <a:solidFill>
                  <a:srgbClr val="549E39"/>
                </a:solidFill>
              </a:rPr>
              <a:t> № </a:t>
            </a:r>
            <a:r>
              <a:rPr lang="ru-RU" sz="1200" i="1" dirty="0">
                <a:solidFill>
                  <a:srgbClr val="549E39"/>
                </a:solidFill>
              </a:rPr>
              <a:t> BG05SFOP001-2.015-0001-C01</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a:solidFill>
                  <a:srgbClr val="549E39"/>
                </a:solidFill>
              </a:rPr>
              <a:t>за </a:t>
            </a:r>
            <a:r>
              <a:rPr lang="en-US" sz="1200" i="1" dirty="0" err="1">
                <a:solidFill>
                  <a:srgbClr val="549E39"/>
                </a:solidFill>
              </a:rPr>
              <a:t>предоставяне</a:t>
            </a:r>
            <a:r>
              <a:rPr lang="en-US" sz="1200" i="1" dirty="0">
                <a:solidFill>
                  <a:srgbClr val="549E39"/>
                </a:solidFill>
              </a:rPr>
              <a:t> </a:t>
            </a:r>
            <a:r>
              <a:rPr lang="en-US" sz="1200" i="1" dirty="0" err="1">
                <a:solidFill>
                  <a:srgbClr val="549E39"/>
                </a:solidFill>
              </a:rPr>
              <a:t>на</a:t>
            </a:r>
            <a:r>
              <a:rPr lang="en-US" sz="1200" i="1" dirty="0">
                <a:solidFill>
                  <a:srgbClr val="549E39"/>
                </a:solidFill>
              </a:rPr>
              <a:t>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200" i="1" dirty="0">
                <a:solidFill>
                  <a:srgbClr val="549E39"/>
                </a:solidFill>
                <a:hlinkClick r:id="rId2">
                  <a:extLst>
                    <a:ext uri="{A12FA001-AC4F-418D-AE19-62706E023703}">
                      <ahyp:hlinkClr xmlns:ahyp="http://schemas.microsoft.com/office/drawing/2018/hyperlinkcolor" val="tx"/>
                    </a:ext>
                  </a:extLst>
                </a:hlinkClick>
              </a:rPr>
              <a:t>www.eufunds.bg</a:t>
            </a:r>
            <a:r>
              <a:rPr lang="en-US" sz="1200" i="1" dirty="0">
                <a:solidFill>
                  <a:srgbClr val="549E39"/>
                </a:solidFill>
              </a:rPr>
              <a:t> </a:t>
            </a:r>
            <a:endParaRPr lang="ru-RU" sz="1200" i="1" dirty="0">
              <a:solidFill>
                <a:srgbClr val="549E39"/>
              </a:solidFill>
            </a:endParaRPr>
          </a:p>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endParaRPr kumimoji="0" lang="ru-RU" sz="1100" b="0" i="1" u="none" strike="noStrike" kern="1200" cap="none" spc="0" normalizeH="0" baseline="0" noProof="0" dirty="0">
              <a:ln>
                <a:noFill/>
              </a:ln>
              <a:solidFill>
                <a:srgbClr val="549E39"/>
              </a:solidFill>
              <a:effectLst/>
              <a:uLnTx/>
              <a:uFillTx/>
              <a:latin typeface="Times New Roman"/>
              <a:ea typeface="+mn-ea"/>
              <a:cs typeface="+mn-cs"/>
            </a:endParaRPr>
          </a:p>
        </p:txBody>
      </p:sp>
      <p:pic>
        <p:nvPicPr>
          <p:cNvPr id="9" name="Picture 8">
            <a:extLst>
              <a:ext uri="{FF2B5EF4-FFF2-40B4-BE49-F238E27FC236}">
                <a16:creationId xmlns:a16="http://schemas.microsoft.com/office/drawing/2014/main" id="{0F06DBC8-5F34-46BD-B916-90A6F63C8349}"/>
              </a:ext>
            </a:extLst>
          </p:cNvPr>
          <p:cNvPicPr>
            <a:picLocks noChangeAspect="1"/>
          </p:cNvPicPr>
          <p:nvPr/>
        </p:nvPicPr>
        <p:blipFill>
          <a:blip r:embed="rId3"/>
          <a:stretch>
            <a:fillRect/>
          </a:stretch>
        </p:blipFill>
        <p:spPr>
          <a:xfrm>
            <a:off x="925688" y="904789"/>
            <a:ext cx="2389012" cy="828527"/>
          </a:xfrm>
          <a:prstGeom prst="rect">
            <a:avLst/>
          </a:prstGeom>
        </p:spPr>
      </p:pic>
      <p:pic>
        <p:nvPicPr>
          <p:cNvPr id="10" name="Picture 9">
            <a:extLst>
              <a:ext uri="{FF2B5EF4-FFF2-40B4-BE49-F238E27FC236}">
                <a16:creationId xmlns:a16="http://schemas.microsoft.com/office/drawing/2014/main" id="{2D873327-6CF4-4E58-BE40-15B38E193521}"/>
              </a:ext>
            </a:extLst>
          </p:cNvPr>
          <p:cNvPicPr>
            <a:picLocks noChangeAspect="1"/>
          </p:cNvPicPr>
          <p:nvPr/>
        </p:nvPicPr>
        <p:blipFill>
          <a:blip r:embed="rId4"/>
          <a:stretch>
            <a:fillRect/>
          </a:stretch>
        </p:blipFill>
        <p:spPr>
          <a:xfrm>
            <a:off x="5386470" y="903594"/>
            <a:ext cx="1323114" cy="828000"/>
          </a:xfrm>
          <a:prstGeom prst="rect">
            <a:avLst/>
          </a:prstGeom>
        </p:spPr>
      </p:pic>
      <p:pic>
        <p:nvPicPr>
          <p:cNvPr id="11" name="Picture 10">
            <a:extLst>
              <a:ext uri="{FF2B5EF4-FFF2-40B4-BE49-F238E27FC236}">
                <a16:creationId xmlns:a16="http://schemas.microsoft.com/office/drawing/2014/main" id="{195E3D7A-75B2-48B4-86F1-A1A3C5C8F120}"/>
              </a:ext>
            </a:extLst>
          </p:cNvPr>
          <p:cNvPicPr>
            <a:picLocks noChangeAspect="1"/>
          </p:cNvPicPr>
          <p:nvPr/>
        </p:nvPicPr>
        <p:blipFill>
          <a:blip r:embed="rId5"/>
          <a:stretch>
            <a:fillRect/>
          </a:stretch>
        </p:blipFill>
        <p:spPr>
          <a:xfrm>
            <a:off x="9121422" y="927775"/>
            <a:ext cx="1705303" cy="828000"/>
          </a:xfrm>
          <a:prstGeom prst="rect">
            <a:avLst/>
          </a:prstGeom>
        </p:spPr>
      </p:pic>
    </p:spTree>
    <p:extLst>
      <p:ext uri="{BB962C8B-B14F-4D97-AF65-F5344CB8AC3E}">
        <p14:creationId xmlns:p14="http://schemas.microsoft.com/office/powerpoint/2010/main" val="1844754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583" y="1789176"/>
            <a:ext cx="11440833" cy="661416"/>
          </a:xfrm>
        </p:spPr>
        <p:txBody>
          <a:bodyPr>
            <a:normAutofit fontScale="90000"/>
          </a:bodyPr>
          <a:lstStyle/>
          <a:p>
            <a:pPr algn="ctr"/>
            <a:r>
              <a:rPr lang="ru-RU" b="1" dirty="0"/>
              <a:t>3.2.1. ЕСТИ - </a:t>
            </a:r>
            <a:r>
              <a:rPr lang="ru-RU" b="1" dirty="0" err="1"/>
              <a:t>данни</a:t>
            </a:r>
            <a:endParaRPr lang="bg-BG" b="1" dirty="0"/>
          </a:p>
        </p:txBody>
      </p:sp>
      <p:sp>
        <p:nvSpPr>
          <p:cNvPr id="3" name="Content Placeholder 2"/>
          <p:cNvSpPr>
            <a:spLocks noGrp="1"/>
          </p:cNvSpPr>
          <p:nvPr>
            <p:ph idx="1"/>
          </p:nvPr>
        </p:nvSpPr>
        <p:spPr>
          <a:xfrm>
            <a:off x="320040" y="2761488"/>
            <a:ext cx="11585448" cy="3486912"/>
          </a:xfrm>
        </p:spPr>
        <p:txBody>
          <a:bodyPr>
            <a:normAutofit/>
          </a:bodyPr>
          <a:lstStyle/>
          <a:p>
            <a:pPr marL="45720" indent="0" algn="just">
              <a:buNone/>
            </a:pPr>
            <a:r>
              <a:rPr lang="ru-RU" dirty="0"/>
              <a:t>В чл. 116, ал. 5 от ЗТ е определено, че в ЕСТИ се вписват следните данни от регистрите за настаняване:</a:t>
            </a:r>
          </a:p>
          <a:p>
            <a:pPr marL="45720" indent="0" algn="just">
              <a:buNone/>
            </a:pPr>
            <a:r>
              <a:rPr lang="ru-RU" dirty="0"/>
              <a:t>1. за туристи - граждани на Република България, на държава - членка на Европейския съюз, на държава - страна по Споразумението за Европейското икономическо пространство, или на Конфедерация Швейцария - брой на настанените туристи, дата на регистрация и дата на отпътуване;</a:t>
            </a:r>
          </a:p>
          <a:p>
            <a:pPr marL="45720" indent="0" algn="just">
              <a:buNone/>
            </a:pPr>
            <a:r>
              <a:rPr lang="ru-RU" dirty="0"/>
              <a:t>2. за туристи - граждани на държави, извън тези по т. 1 - брой на настанените туристи, идентифициращи данни за лицата, съгласно чл. 28, ал. 4 от Закона за чужденците в Република България, дата на регистрация и дата на отпътуване.</a:t>
            </a:r>
          </a:p>
          <a:p>
            <a:pPr algn="just"/>
            <a:endParaRPr lang="bg-BG" dirty="0"/>
          </a:p>
        </p:txBody>
      </p:sp>
      <p:sp>
        <p:nvSpPr>
          <p:cNvPr id="4" name="Заглавие 1">
            <a:extLst>
              <a:ext uri="{FF2B5EF4-FFF2-40B4-BE49-F238E27FC236}">
                <a16:creationId xmlns:a16="http://schemas.microsoft.com/office/drawing/2014/main" id="{F596BAFE-75D0-441F-9BE9-196158CDC7DA}"/>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305867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39" y="1413656"/>
            <a:ext cx="9875520" cy="576072"/>
          </a:xfrm>
        </p:spPr>
        <p:txBody>
          <a:bodyPr>
            <a:normAutofit/>
          </a:bodyPr>
          <a:lstStyle/>
          <a:p>
            <a:pPr algn="ctr"/>
            <a:r>
              <a:rPr lang="ru-RU" sz="3400" b="1" dirty="0"/>
              <a:t>3.2.1. </a:t>
            </a:r>
            <a:r>
              <a:rPr lang="ru-RU" sz="3400" b="1" dirty="0" err="1"/>
              <a:t>ЕСТИ-обмен</a:t>
            </a:r>
            <a:r>
              <a:rPr lang="ru-RU" sz="3400" b="1" dirty="0"/>
              <a:t> на  </a:t>
            </a:r>
            <a:r>
              <a:rPr lang="ru-RU" sz="3400" b="1" dirty="0" err="1"/>
              <a:t>данни</a:t>
            </a:r>
            <a:endParaRPr lang="bg-BG" sz="3400" b="1" dirty="0"/>
          </a:p>
        </p:txBody>
      </p:sp>
      <p:sp>
        <p:nvSpPr>
          <p:cNvPr id="3" name="Content Placeholder 2"/>
          <p:cNvSpPr>
            <a:spLocks noGrp="1"/>
          </p:cNvSpPr>
          <p:nvPr>
            <p:ph idx="1"/>
          </p:nvPr>
        </p:nvSpPr>
        <p:spPr>
          <a:xfrm>
            <a:off x="301752" y="2057400"/>
            <a:ext cx="11548872" cy="4191000"/>
          </a:xfrm>
        </p:spPr>
        <p:txBody>
          <a:bodyPr>
            <a:normAutofit/>
          </a:bodyPr>
          <a:lstStyle/>
          <a:p>
            <a:pPr marL="45720" indent="0" algn="just">
              <a:buNone/>
            </a:pPr>
            <a:r>
              <a:rPr lang="ru-RU" dirty="0"/>
              <a:t>Когато регистърът за настаняване се води, съгласно:</a:t>
            </a:r>
          </a:p>
          <a:p>
            <a:pPr marL="45720" indent="0" algn="just">
              <a:buNone/>
            </a:pPr>
            <a:r>
              <a:rPr lang="ru-RU" dirty="0"/>
              <a:t>1. алинея 2, т. 1 - данните по ал. 5 се отразяват автоматизирано в ЕСТИ;</a:t>
            </a:r>
          </a:p>
          <a:p>
            <a:pPr marL="45720" indent="0" algn="just">
              <a:buNone/>
            </a:pPr>
            <a:r>
              <a:rPr lang="ru-RU" dirty="0"/>
              <a:t>2. алинея 2, т. 2 - лицата, извършващи хотелиерство, </a:t>
            </a:r>
            <a:r>
              <a:rPr lang="ru-RU" dirty="0" err="1"/>
              <a:t>осигуряват</a:t>
            </a:r>
            <a:r>
              <a:rPr lang="ru-RU" dirty="0"/>
              <a:t> </a:t>
            </a:r>
            <a:r>
              <a:rPr lang="ru-RU" dirty="0" err="1"/>
              <a:t>автоматизирано</a:t>
            </a:r>
            <a:r>
              <a:rPr lang="ru-RU" dirty="0"/>
              <a:t> оперативно съвместим обмен на данни между регистъра и ЕСТИ; </a:t>
            </a:r>
            <a:r>
              <a:rPr lang="ru-RU" dirty="0" err="1"/>
              <a:t>Обменът</a:t>
            </a:r>
            <a:r>
              <a:rPr lang="ru-RU" dirty="0"/>
              <a:t> се осъществява по реда на Закона за електронното управление или чрез интерфейси за директна свързаност;</a:t>
            </a:r>
          </a:p>
          <a:p>
            <a:pPr marL="45720" indent="0" algn="just">
              <a:buNone/>
            </a:pPr>
            <a:r>
              <a:rPr lang="ru-RU" dirty="0"/>
              <a:t>3. алинея 2, т. 3 - данните се въвеждат в ЕСТИ чрез публично достъпен уеб или друг интерфейс и сигурна комуникационна сесия за свързаност, като въвеждането се извършва в срок до 24 часа от вписването или промяната на данните по ал. 5 в регистъра</a:t>
            </a:r>
            <a:r>
              <a:rPr lang="en-GB" dirty="0"/>
              <a:t>.</a:t>
            </a:r>
            <a:endParaRPr lang="ru-RU" dirty="0"/>
          </a:p>
          <a:p>
            <a:pPr marL="45720" indent="0" algn="just">
              <a:buNone/>
            </a:pPr>
            <a:r>
              <a:rPr lang="ru-RU" dirty="0"/>
              <a:t>Когато туристически обекти по ал. 4 се намират в райони, за които липсва комуникационна свързаност, въвеждането на данни в ЕСТИ се извършва веднъж седмично; Районите се публикуват на интернет страницата на Министерството на туризма.</a:t>
            </a:r>
          </a:p>
          <a:p>
            <a:endParaRPr lang="bg-BG" dirty="0"/>
          </a:p>
        </p:txBody>
      </p:sp>
      <p:sp>
        <p:nvSpPr>
          <p:cNvPr id="4" name="Заглавие 1">
            <a:extLst>
              <a:ext uri="{FF2B5EF4-FFF2-40B4-BE49-F238E27FC236}">
                <a16:creationId xmlns:a16="http://schemas.microsoft.com/office/drawing/2014/main" id="{8DB55372-3336-45AE-BD9D-A415E872B511}"/>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207417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767" y="1679448"/>
            <a:ext cx="11422545" cy="551688"/>
          </a:xfrm>
        </p:spPr>
        <p:txBody>
          <a:bodyPr>
            <a:normAutofit fontScale="90000"/>
          </a:bodyPr>
          <a:lstStyle/>
          <a:p>
            <a:pPr algn="ctr"/>
            <a:r>
              <a:rPr lang="ru-RU" sz="3400" b="1" dirty="0"/>
              <a:t>3.2.1. ЕСТИ – задължения на МН и санкции </a:t>
            </a:r>
            <a:endParaRPr lang="bg-BG" sz="3400" b="1" dirty="0"/>
          </a:p>
        </p:txBody>
      </p:sp>
      <p:sp>
        <p:nvSpPr>
          <p:cNvPr id="3" name="Content Placeholder 2"/>
          <p:cNvSpPr>
            <a:spLocks noGrp="1"/>
          </p:cNvSpPr>
          <p:nvPr>
            <p:ph idx="1"/>
          </p:nvPr>
        </p:nvSpPr>
        <p:spPr>
          <a:xfrm>
            <a:off x="326136" y="2496928"/>
            <a:ext cx="11539728" cy="4004456"/>
          </a:xfrm>
        </p:spPr>
        <p:txBody>
          <a:bodyPr>
            <a:noAutofit/>
          </a:bodyPr>
          <a:lstStyle/>
          <a:p>
            <a:pPr algn="just">
              <a:buFont typeface="Arial" panose="020B0604020202020204" pitchFamily="34" charset="0"/>
              <a:buChar char="•"/>
            </a:pPr>
            <a:r>
              <a:rPr lang="ru-RU" sz="2300" dirty="0"/>
              <a:t>Съгласно чл. 116, ал. 3 от ЗТ за местата за настаняване от клас „А“ и клас „Б“ регистърът по ал. 1 се води съгласно ал. 2, т. 1 или 2 . </a:t>
            </a:r>
            <a:r>
              <a:rPr lang="ru-RU" sz="2300" b="1" dirty="0"/>
              <a:t>Не се </a:t>
            </a:r>
            <a:r>
              <a:rPr lang="ru-RU" sz="2300" b="1" dirty="0" err="1"/>
              <a:t>разрешава</a:t>
            </a:r>
            <a:r>
              <a:rPr lang="ru-RU" sz="2300" b="1" dirty="0"/>
              <a:t> </a:t>
            </a:r>
            <a:r>
              <a:rPr lang="ru-RU" sz="2300" b="1" dirty="0" err="1"/>
              <a:t>воденето</a:t>
            </a:r>
            <a:r>
              <a:rPr lang="ru-RU" sz="2300" b="1" dirty="0"/>
              <a:t> на </a:t>
            </a:r>
            <a:r>
              <a:rPr lang="ru-RU" sz="2300" b="1" dirty="0" err="1"/>
              <a:t>хартиен</a:t>
            </a:r>
            <a:r>
              <a:rPr lang="ru-RU" sz="2300" b="1" dirty="0"/>
              <a:t> </a:t>
            </a:r>
            <a:r>
              <a:rPr lang="ru-RU" sz="2300" b="1" dirty="0" err="1"/>
              <a:t>носител</a:t>
            </a:r>
            <a:r>
              <a:rPr lang="ru-RU" sz="2300" b="1" dirty="0"/>
              <a:t>.</a:t>
            </a:r>
          </a:p>
          <a:p>
            <a:pPr algn="just">
              <a:buFont typeface="Arial" panose="020B0604020202020204" pitchFamily="34" charset="0"/>
              <a:buChar char="•"/>
            </a:pPr>
            <a:r>
              <a:rPr lang="ru-RU" sz="2300" dirty="0"/>
              <a:t>За туристическите хижи, туристическите учебни центрове и туристическите спални, както и за обектите по чл. 112, т. 1, регистърът по ал. 1 се води съгласно ал. 2, т. 1, 2 или 3.</a:t>
            </a:r>
          </a:p>
          <a:p>
            <a:pPr marL="45720" indent="0" algn="just">
              <a:buNone/>
            </a:pPr>
            <a:r>
              <a:rPr lang="ru-RU" sz="2300" dirty="0"/>
              <a:t>Неспазването на тези задължения води до прекратяване на категорията на туристическия обект, съгласно чл. 137, ал. 1, т. 10 от ЗТ или налагане на глоба или имуществена санкция, съгласно чл. 213 от ЗТ.</a:t>
            </a:r>
          </a:p>
          <a:p>
            <a:pPr marL="45720" indent="0" algn="just">
              <a:buNone/>
            </a:pPr>
            <a:r>
              <a:rPr lang="ru-RU" sz="2300" dirty="0"/>
              <a:t>За броя на реализираните нощувки, посочени в справката-декларация, съгласно чл. 61р от Закона за местните данъци и такси се дължи туристически данък.</a:t>
            </a:r>
          </a:p>
        </p:txBody>
      </p:sp>
      <p:sp>
        <p:nvSpPr>
          <p:cNvPr id="4" name="Заглавие 1">
            <a:extLst>
              <a:ext uri="{FF2B5EF4-FFF2-40B4-BE49-F238E27FC236}">
                <a16:creationId xmlns:a16="http://schemas.microsoft.com/office/drawing/2014/main" id="{0E86E89A-D87F-4625-B01B-8CFD3D35CA36}"/>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6544971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80155" y="1578864"/>
            <a:ext cx="11431689" cy="624840"/>
          </a:xfrm>
        </p:spPr>
        <p:txBody>
          <a:bodyPr>
            <a:normAutofit/>
          </a:bodyPr>
          <a:lstStyle/>
          <a:p>
            <a:pPr algn="ctr"/>
            <a:r>
              <a:rPr lang="ru-RU" sz="3400" b="1" dirty="0"/>
              <a:t>3.2.1. ЕСТИ</a:t>
            </a:r>
            <a:endParaRPr lang="bg-BG" sz="3400" dirty="0"/>
          </a:p>
        </p:txBody>
      </p:sp>
      <p:sp>
        <p:nvSpPr>
          <p:cNvPr id="3" name="Контейнер за съдържание 2"/>
          <p:cNvSpPr>
            <a:spLocks noGrp="1"/>
          </p:cNvSpPr>
          <p:nvPr>
            <p:ph idx="1"/>
          </p:nvPr>
        </p:nvSpPr>
        <p:spPr>
          <a:xfrm>
            <a:off x="298704" y="2468880"/>
            <a:ext cx="11594592" cy="3767328"/>
          </a:xfrm>
        </p:spPr>
        <p:txBody>
          <a:bodyPr>
            <a:normAutofit/>
          </a:bodyPr>
          <a:lstStyle/>
          <a:p>
            <a:pPr marL="45720" indent="0" algn="ctr">
              <a:buNone/>
            </a:pPr>
            <a:r>
              <a:rPr lang="ru-RU" sz="2400" b="1" u="sng" dirty="0"/>
              <a:t>ВАЖНО!</a:t>
            </a:r>
          </a:p>
          <a:p>
            <a:pPr algn="just">
              <a:buFont typeface="Wingdings" panose="05000000000000000000" pitchFamily="2" charset="2"/>
              <a:buChar char="v"/>
            </a:pPr>
            <a:r>
              <a:rPr lang="ru-RU" sz="2600" dirty="0" err="1"/>
              <a:t>Регистърът</a:t>
            </a:r>
            <a:r>
              <a:rPr lang="ru-RU" sz="2600" dirty="0"/>
              <a:t> за </a:t>
            </a:r>
            <a:r>
              <a:rPr lang="ru-RU" sz="2600" dirty="0" err="1"/>
              <a:t>настанените</a:t>
            </a:r>
            <a:r>
              <a:rPr lang="ru-RU" sz="2600" dirty="0"/>
              <a:t> </a:t>
            </a:r>
            <a:r>
              <a:rPr lang="ru-RU" sz="2600" dirty="0" err="1"/>
              <a:t>туристи</a:t>
            </a:r>
            <a:r>
              <a:rPr lang="ru-RU" sz="2600" dirty="0"/>
              <a:t> се води в </a:t>
            </a:r>
            <a:r>
              <a:rPr lang="ru-RU" sz="2600" dirty="0" err="1"/>
              <a:t>съответното</a:t>
            </a:r>
            <a:r>
              <a:rPr lang="ru-RU" sz="2600" dirty="0"/>
              <a:t> </a:t>
            </a:r>
            <a:r>
              <a:rPr lang="ru-RU" sz="2600" dirty="0" err="1"/>
              <a:t>място</a:t>
            </a:r>
            <a:r>
              <a:rPr lang="ru-RU" sz="2600" dirty="0"/>
              <a:t> за </a:t>
            </a:r>
            <a:r>
              <a:rPr lang="ru-RU" sz="2600" dirty="0" err="1"/>
              <a:t>настаняване</a:t>
            </a:r>
            <a:r>
              <a:rPr lang="ru-RU" sz="2600" dirty="0"/>
              <a:t> </a:t>
            </a:r>
            <a:r>
              <a:rPr lang="ru-RU" sz="2600" dirty="0" err="1"/>
              <a:t>задължително</a:t>
            </a:r>
            <a:r>
              <a:rPr lang="ru-RU" sz="2600" dirty="0"/>
              <a:t> </a:t>
            </a:r>
            <a:r>
              <a:rPr lang="ru-RU" sz="2600" dirty="0" err="1"/>
              <a:t>във</a:t>
            </a:r>
            <a:r>
              <a:rPr lang="ru-RU" sz="2600" dirty="0"/>
              <a:t> формата и с </a:t>
            </a:r>
            <a:r>
              <a:rPr lang="ru-RU" sz="2600" dirty="0" err="1"/>
              <a:t>всички</a:t>
            </a:r>
            <a:r>
              <a:rPr lang="ru-RU" sz="2600" dirty="0"/>
              <a:t> </a:t>
            </a:r>
            <a:r>
              <a:rPr lang="ru-RU" sz="2600" dirty="0" err="1"/>
              <a:t>реквизити</a:t>
            </a:r>
            <a:r>
              <a:rPr lang="ru-RU" sz="2600" dirty="0"/>
              <a:t>, </a:t>
            </a:r>
            <a:r>
              <a:rPr lang="ru-RU" sz="2600" dirty="0" err="1"/>
              <a:t>съдържащи</a:t>
            </a:r>
            <a:r>
              <a:rPr lang="ru-RU" sz="2600" dirty="0"/>
              <a:t> се в </a:t>
            </a:r>
            <a:r>
              <a:rPr lang="ru-RU" sz="2600" dirty="0" err="1"/>
              <a:t>утвърдения</a:t>
            </a:r>
            <a:r>
              <a:rPr lang="ru-RU" sz="2600" dirty="0"/>
              <a:t> от </a:t>
            </a:r>
            <a:r>
              <a:rPr lang="ru-RU" sz="2600" dirty="0" err="1"/>
              <a:t>Министерството</a:t>
            </a:r>
            <a:r>
              <a:rPr lang="ru-RU" sz="2600" dirty="0"/>
              <a:t> на туризма образец.</a:t>
            </a:r>
          </a:p>
          <a:p>
            <a:pPr algn="just">
              <a:buFont typeface="Wingdings" panose="05000000000000000000" pitchFamily="2" charset="2"/>
              <a:buChar char="v"/>
            </a:pPr>
            <a:r>
              <a:rPr lang="ru-RU" sz="2600" dirty="0"/>
              <a:t>Образец на </a:t>
            </a:r>
            <a:r>
              <a:rPr lang="ru-RU" sz="2600" dirty="0" err="1"/>
              <a:t>Регистър</a:t>
            </a:r>
            <a:r>
              <a:rPr lang="ru-RU" sz="2600" dirty="0"/>
              <a:t> за </a:t>
            </a:r>
            <a:r>
              <a:rPr lang="ru-RU" sz="2600" dirty="0" err="1"/>
              <a:t>настанените</a:t>
            </a:r>
            <a:r>
              <a:rPr lang="ru-RU" sz="2600" dirty="0"/>
              <a:t> </a:t>
            </a:r>
            <a:r>
              <a:rPr lang="ru-RU" sz="2600" dirty="0" err="1"/>
              <a:t>туристи</a:t>
            </a:r>
            <a:r>
              <a:rPr lang="ru-RU" sz="2600" dirty="0"/>
              <a:t>, </a:t>
            </a:r>
            <a:r>
              <a:rPr lang="ru-RU" sz="2600" dirty="0" err="1"/>
              <a:t>за</a:t>
            </a:r>
            <a:r>
              <a:rPr lang="ru-RU" sz="2600" dirty="0"/>
              <a:t> </a:t>
            </a:r>
            <a:r>
              <a:rPr lang="ru-RU" sz="2600" dirty="0" err="1"/>
              <a:t>гражданството</a:t>
            </a:r>
            <a:r>
              <a:rPr lang="ru-RU" sz="2600" dirty="0"/>
              <a:t> им и за </a:t>
            </a:r>
            <a:r>
              <a:rPr lang="ru-RU" sz="2600" dirty="0" err="1"/>
              <a:t>броя</a:t>
            </a:r>
            <a:r>
              <a:rPr lang="ru-RU" sz="2600" dirty="0"/>
              <a:t> на </a:t>
            </a:r>
            <a:r>
              <a:rPr lang="ru-RU" sz="2600" dirty="0" err="1"/>
              <a:t>реализираните</a:t>
            </a:r>
            <a:r>
              <a:rPr lang="ru-RU" sz="2600" dirty="0"/>
              <a:t> от </a:t>
            </a:r>
            <a:r>
              <a:rPr lang="ru-RU" sz="2600" dirty="0" err="1"/>
              <a:t>тях</a:t>
            </a:r>
            <a:r>
              <a:rPr lang="ru-RU" sz="2600" dirty="0"/>
              <a:t> </a:t>
            </a:r>
            <a:r>
              <a:rPr lang="ru-RU" sz="2600" dirty="0" err="1"/>
              <a:t>нощувки</a:t>
            </a:r>
            <a:r>
              <a:rPr lang="ru-RU" sz="2600" dirty="0"/>
              <a:t>, по </a:t>
            </a:r>
            <a:r>
              <a:rPr lang="ru-RU" sz="2600" dirty="0" err="1"/>
              <a:t>чл</a:t>
            </a:r>
            <a:r>
              <a:rPr lang="ru-RU" sz="2600" dirty="0"/>
              <a:t> . 116, ал. 2 от Закона за туризма;</a:t>
            </a:r>
          </a:p>
          <a:p>
            <a:pPr algn="just">
              <a:buFont typeface="Wingdings" panose="05000000000000000000" pitchFamily="2" charset="2"/>
              <a:buChar char="v"/>
            </a:pPr>
            <a:r>
              <a:rPr lang="ru-RU" sz="2600" dirty="0" err="1"/>
              <a:t>Документът</a:t>
            </a:r>
            <a:r>
              <a:rPr lang="ru-RU" sz="2600" dirty="0"/>
              <a:t> го </a:t>
            </a:r>
            <a:r>
              <a:rPr lang="ru-RU" sz="2600" dirty="0" err="1"/>
              <a:t>има</a:t>
            </a:r>
            <a:r>
              <a:rPr lang="ru-RU" sz="2600" dirty="0"/>
              <a:t> </a:t>
            </a:r>
            <a:r>
              <a:rPr lang="ru-RU" sz="2600" dirty="0" err="1"/>
              <a:t>във</a:t>
            </a:r>
            <a:r>
              <a:rPr lang="ru-RU" sz="2600" dirty="0"/>
              <a:t> версия </a:t>
            </a:r>
            <a:r>
              <a:rPr lang="ru-RU" sz="2600" dirty="0" err="1"/>
              <a:t>Microsoft</a:t>
            </a:r>
            <a:r>
              <a:rPr lang="ru-RU" sz="2600" dirty="0"/>
              <a:t> </a:t>
            </a:r>
            <a:r>
              <a:rPr lang="ru-RU" sz="2600" dirty="0" err="1"/>
              <a:t>Excel</a:t>
            </a:r>
            <a:r>
              <a:rPr lang="ru-RU" sz="2600" dirty="0"/>
              <a:t> 97-2003 и </a:t>
            </a:r>
            <a:r>
              <a:rPr lang="ru-RU" sz="2600" dirty="0" err="1"/>
              <a:t>може</a:t>
            </a:r>
            <a:r>
              <a:rPr lang="ru-RU" sz="2600" dirty="0"/>
              <a:t> да </a:t>
            </a:r>
            <a:r>
              <a:rPr lang="ru-RU" sz="2600" dirty="0" err="1"/>
              <a:t>бъде</a:t>
            </a:r>
            <a:r>
              <a:rPr lang="ru-RU" sz="2600" dirty="0"/>
              <a:t> свален.</a:t>
            </a:r>
          </a:p>
          <a:p>
            <a:pPr algn="just">
              <a:buFont typeface="Wingdings" panose="05000000000000000000" pitchFamily="2" charset="2"/>
              <a:buChar char="v"/>
            </a:pPr>
            <a:r>
              <a:rPr lang="ru-RU" sz="2600" dirty="0"/>
              <a:t>Регистърът за настанените туристи е общ за българи и чужденци.</a:t>
            </a:r>
          </a:p>
        </p:txBody>
      </p:sp>
      <p:sp>
        <p:nvSpPr>
          <p:cNvPr id="4" name="Заглавие 1">
            <a:extLst>
              <a:ext uri="{FF2B5EF4-FFF2-40B4-BE49-F238E27FC236}">
                <a16:creationId xmlns:a16="http://schemas.microsoft.com/office/drawing/2014/main" id="{89390FC8-F6DE-4DEB-A307-3023940DE2FA}"/>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623" y="1670304"/>
            <a:ext cx="11431689" cy="652272"/>
          </a:xfrm>
        </p:spPr>
        <p:txBody>
          <a:bodyPr>
            <a:normAutofit fontScale="90000"/>
          </a:bodyPr>
          <a:lstStyle/>
          <a:p>
            <a:pPr algn="ctr"/>
            <a:r>
              <a:rPr lang="ru-RU" b="1" dirty="0"/>
              <a:t>3.2.1. ЕСТИ - регистрация</a:t>
            </a:r>
            <a:endParaRPr lang="bg-BG" b="1" dirty="0"/>
          </a:p>
        </p:txBody>
      </p:sp>
      <p:sp>
        <p:nvSpPr>
          <p:cNvPr id="3" name="Content Placeholder 2"/>
          <p:cNvSpPr>
            <a:spLocks noGrp="1"/>
          </p:cNvSpPr>
          <p:nvPr>
            <p:ph idx="1"/>
          </p:nvPr>
        </p:nvSpPr>
        <p:spPr>
          <a:xfrm>
            <a:off x="330708" y="2579224"/>
            <a:ext cx="11530584" cy="3830720"/>
          </a:xfrm>
        </p:spPr>
        <p:txBody>
          <a:bodyPr>
            <a:noAutofit/>
          </a:bodyPr>
          <a:lstStyle/>
          <a:p>
            <a:pPr marL="45720" indent="0" algn="ctr">
              <a:buNone/>
            </a:pPr>
            <a:r>
              <a:rPr lang="ru-RU" sz="2600" dirty="0"/>
              <a:t>На 15.10.2019 г. в ДВ е обнародвана Наредба за НТР</a:t>
            </a:r>
          </a:p>
          <a:p>
            <a:pPr algn="just"/>
            <a:r>
              <a:rPr lang="ru-RU" sz="2600" dirty="0"/>
              <a:t>Съгласно §2 от Заключителните разпоредби на Наредбата всички лица, които упражняват дейност в категоризираните места за настаняване, трябва да подадат информация до категоризиращия орган за актуалния си електронен адрес (e-mail) в 30- дневен срок от влизането в сила на Наредбата, съгласно утвърден формуляр за подаване на информация.</a:t>
            </a:r>
          </a:p>
          <a:p>
            <a:pPr algn="just"/>
            <a:r>
              <a:rPr lang="ru-RU" sz="2600" dirty="0"/>
              <a:t>Формулярът се попълва от лицата, извършващи дейност в местата за настаняване, категоризирани от съответния кмет на общината, съгласно чл.128 от Закона за туризма. </a:t>
            </a:r>
            <a:endParaRPr lang="bg-BG" sz="2600" dirty="0"/>
          </a:p>
        </p:txBody>
      </p:sp>
      <p:sp>
        <p:nvSpPr>
          <p:cNvPr id="4" name="Заглавие 1">
            <a:extLst>
              <a:ext uri="{FF2B5EF4-FFF2-40B4-BE49-F238E27FC236}">
                <a16:creationId xmlns:a16="http://schemas.microsoft.com/office/drawing/2014/main" id="{7485B9C8-30E2-4AFB-A1C9-A2DB387291E5}"/>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9021882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39" y="1644088"/>
            <a:ext cx="9875520" cy="585216"/>
          </a:xfrm>
        </p:spPr>
        <p:txBody>
          <a:bodyPr>
            <a:normAutofit/>
          </a:bodyPr>
          <a:lstStyle/>
          <a:p>
            <a:pPr algn="ctr"/>
            <a:r>
              <a:rPr lang="ru-RU" sz="3400" b="1" dirty="0"/>
              <a:t>3.2.1 ЕСТИ - регистрация</a:t>
            </a:r>
            <a:endParaRPr lang="bg-BG" sz="3400" b="1" dirty="0"/>
          </a:p>
        </p:txBody>
      </p:sp>
      <p:sp>
        <p:nvSpPr>
          <p:cNvPr id="3" name="Content Placeholder 2"/>
          <p:cNvSpPr>
            <a:spLocks noGrp="1"/>
          </p:cNvSpPr>
          <p:nvPr>
            <p:ph idx="1"/>
          </p:nvPr>
        </p:nvSpPr>
        <p:spPr>
          <a:xfrm>
            <a:off x="347141" y="2459736"/>
            <a:ext cx="11512296" cy="4041648"/>
          </a:xfrm>
        </p:spPr>
        <p:txBody>
          <a:bodyPr>
            <a:normAutofit lnSpcReduction="10000"/>
          </a:bodyPr>
          <a:lstStyle/>
          <a:p>
            <a:pPr marL="45720" indent="0" algn="just">
              <a:buNone/>
            </a:pPr>
            <a:r>
              <a:rPr lang="ru-RU" dirty="0"/>
              <a:t>Формулярът се подава до съответната отговорна общинска структура по указания, начин и ред. Подаването става или чрез деловодство, по електронна поща, лицензиран пощенски оператор, както и с КЕП. </a:t>
            </a:r>
          </a:p>
          <a:p>
            <a:pPr marL="45720" indent="0" algn="just">
              <a:buNone/>
            </a:pPr>
            <a:r>
              <a:rPr lang="ru-RU" dirty="0"/>
              <a:t>ЕСТИ e разработена и внедрена от Министерството на туризма, като поетапно в нея се включват със свои профили и подават данни лицата, извършващи дейност в местата за настаняване.</a:t>
            </a:r>
          </a:p>
          <a:p>
            <a:pPr marL="45720" indent="0" algn="just">
              <a:buNone/>
            </a:pPr>
            <a:r>
              <a:rPr lang="ru-RU" dirty="0"/>
              <a:t>Считано от 01.10.2019 г. всички хотелиери трябва да подават информация към ЕСТИ съгласно изискванията на чл. 116, ал. 5 от ЗТ.</a:t>
            </a:r>
          </a:p>
          <a:p>
            <a:pPr marL="45720" indent="0" algn="just">
              <a:buNone/>
            </a:pPr>
            <a:r>
              <a:rPr lang="ru-RU" dirty="0"/>
              <a:t>Към момента всеки хотелиер може да подава заявка за регистрация в реалната среда на ЕСТИ на следната електронна страница: </a:t>
            </a:r>
            <a:r>
              <a:rPr lang="ru-RU" u="sng" dirty="0">
                <a:solidFill>
                  <a:schemeClr val="accent6">
                    <a:lumMod val="50000"/>
                  </a:schemeClr>
                </a:solidFill>
              </a:rPr>
              <a:t>https://esti.tourism.government.bg</a:t>
            </a:r>
          </a:p>
          <a:p>
            <a:pPr marL="45720" indent="0" algn="just">
              <a:buNone/>
            </a:pPr>
            <a:r>
              <a:rPr lang="ru-RU" dirty="0"/>
              <a:t>Адресът е достъпен и чрез интернет страницата на Министерството на туризма, секция ЕСТИ.</a:t>
            </a:r>
          </a:p>
        </p:txBody>
      </p:sp>
      <p:sp>
        <p:nvSpPr>
          <p:cNvPr id="4" name="Заглавие 1">
            <a:extLst>
              <a:ext uri="{FF2B5EF4-FFF2-40B4-BE49-F238E27FC236}">
                <a16:creationId xmlns:a16="http://schemas.microsoft.com/office/drawing/2014/main" id="{16DD633D-990D-4962-B449-0FBB0DDF68A6}"/>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4225636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39" y="1518548"/>
            <a:ext cx="9875520" cy="496824"/>
          </a:xfrm>
        </p:spPr>
        <p:txBody>
          <a:bodyPr>
            <a:normAutofit fontScale="90000"/>
          </a:bodyPr>
          <a:lstStyle/>
          <a:p>
            <a:pPr algn="ctr"/>
            <a:r>
              <a:rPr lang="ru-RU" sz="3400" b="1" dirty="0"/>
              <a:t>3.2.1. ЕСТИ – </a:t>
            </a:r>
            <a:r>
              <a:rPr lang="ru-RU" sz="3400" b="1" dirty="0" err="1"/>
              <a:t>данни</a:t>
            </a:r>
            <a:r>
              <a:rPr lang="ru-RU" sz="3400" b="1" dirty="0"/>
              <a:t> от МН за регистрация</a:t>
            </a:r>
            <a:endParaRPr lang="bg-BG" sz="3400" b="1" dirty="0"/>
          </a:p>
        </p:txBody>
      </p:sp>
      <p:sp>
        <p:nvSpPr>
          <p:cNvPr id="3" name="Content Placeholder 2"/>
          <p:cNvSpPr>
            <a:spLocks noGrp="1"/>
          </p:cNvSpPr>
          <p:nvPr>
            <p:ph idx="1"/>
          </p:nvPr>
        </p:nvSpPr>
        <p:spPr>
          <a:xfrm>
            <a:off x="285153" y="2120264"/>
            <a:ext cx="11567160" cy="4502572"/>
          </a:xfrm>
        </p:spPr>
        <p:txBody>
          <a:bodyPr>
            <a:noAutofit/>
          </a:bodyPr>
          <a:lstStyle/>
          <a:p>
            <a:pPr marL="45720" indent="0" algn="just">
              <a:lnSpc>
                <a:spcPct val="120000"/>
              </a:lnSpc>
              <a:spcBef>
                <a:spcPts val="0"/>
              </a:spcBef>
              <a:buNone/>
            </a:pPr>
            <a:r>
              <a:rPr lang="ru-RU" sz="1600" dirty="0"/>
              <a:t>За да </a:t>
            </a:r>
            <a:r>
              <a:rPr lang="ru-RU" sz="1600" dirty="0" err="1"/>
              <a:t>бъде</a:t>
            </a:r>
            <a:r>
              <a:rPr lang="ru-RU" sz="1600" dirty="0"/>
              <a:t>  една заявка за регистриране на профил от лицето, извършващо дейност в обекта (ЛИДО) </a:t>
            </a:r>
            <a:r>
              <a:rPr lang="ru-RU" sz="1600" dirty="0" err="1"/>
              <a:t>разпознаваема</a:t>
            </a:r>
            <a:r>
              <a:rPr lang="ru-RU" sz="1600" dirty="0"/>
              <a:t> от ЕСТИ, е необходимо да бъде попълнена коректно цялата информация за категоризираните места за настаняване. Универсален </a:t>
            </a:r>
            <a:r>
              <a:rPr lang="ru-RU" sz="1600" dirty="0" err="1"/>
              <a:t>идентификационен</a:t>
            </a:r>
            <a:r>
              <a:rPr lang="ru-RU" sz="1600" dirty="0"/>
              <a:t> код на мястото за настаняване (УИК) се </a:t>
            </a:r>
            <a:r>
              <a:rPr lang="ru-RU" sz="1600" dirty="0" err="1"/>
              <a:t>генерира</a:t>
            </a:r>
            <a:r>
              <a:rPr lang="ru-RU" sz="1600" dirty="0"/>
              <a:t> при </a:t>
            </a:r>
            <a:r>
              <a:rPr lang="ru-RU" sz="1600" dirty="0" err="1"/>
              <a:t>задължително</a:t>
            </a:r>
            <a:r>
              <a:rPr lang="ru-RU" sz="1600" dirty="0"/>
              <a:t> </a:t>
            </a:r>
            <a:r>
              <a:rPr lang="ru-RU" sz="1600" dirty="0" err="1"/>
              <a:t>попълнени</a:t>
            </a:r>
            <a:r>
              <a:rPr lang="ru-RU" sz="1600" dirty="0"/>
              <a:t> </a:t>
            </a:r>
            <a:r>
              <a:rPr lang="ru-RU" sz="1600" dirty="0" err="1"/>
              <a:t>данни</a:t>
            </a:r>
            <a:r>
              <a:rPr lang="ru-RU" sz="1600" dirty="0"/>
              <a:t>:</a:t>
            </a:r>
          </a:p>
          <a:p>
            <a:pPr algn="just">
              <a:lnSpc>
                <a:spcPct val="120000"/>
              </a:lnSpc>
              <a:spcBef>
                <a:spcPts val="0"/>
              </a:spcBef>
              <a:buFont typeface="Wingdings" panose="05000000000000000000" pitchFamily="2" charset="2"/>
              <a:buChar char="Ø"/>
            </a:pPr>
            <a:r>
              <a:rPr lang="ru-RU" sz="1600" dirty="0"/>
              <a:t>входящ номер на заявление-декларацията за определяне на категория;</a:t>
            </a:r>
          </a:p>
          <a:p>
            <a:pPr algn="just">
              <a:lnSpc>
                <a:spcPct val="120000"/>
              </a:lnSpc>
              <a:spcBef>
                <a:spcPts val="0"/>
              </a:spcBef>
              <a:buFont typeface="Wingdings" panose="05000000000000000000" pitchFamily="2" charset="2"/>
              <a:buChar char="Ø"/>
            </a:pPr>
            <a:r>
              <a:rPr lang="ru-RU" sz="1600" dirty="0"/>
              <a:t>номер и дата на заповед на категоризация и номер на удостоверението;</a:t>
            </a:r>
          </a:p>
          <a:p>
            <a:pPr algn="just">
              <a:lnSpc>
                <a:spcPct val="120000"/>
              </a:lnSpc>
              <a:spcBef>
                <a:spcPts val="0"/>
              </a:spcBef>
              <a:buFont typeface="Wingdings" panose="05000000000000000000" pitchFamily="2" charset="2"/>
              <a:buChar char="Ø"/>
            </a:pPr>
            <a:r>
              <a:rPr lang="ru-RU" sz="1600" dirty="0"/>
              <a:t>номер и дата на </a:t>
            </a:r>
            <a:r>
              <a:rPr lang="ru-RU" sz="1600" dirty="0" err="1"/>
              <a:t>заповед</a:t>
            </a:r>
            <a:r>
              <a:rPr lang="ru-RU" sz="1600" dirty="0"/>
              <a:t> за временно удостоверение,  номер на временно удостоверение;</a:t>
            </a:r>
          </a:p>
          <a:p>
            <a:pPr algn="just">
              <a:lnSpc>
                <a:spcPct val="120000"/>
              </a:lnSpc>
              <a:spcBef>
                <a:spcPts val="0"/>
              </a:spcBef>
              <a:buFont typeface="Wingdings" panose="05000000000000000000" pitchFamily="2" charset="2"/>
              <a:buChar char="Ø"/>
            </a:pPr>
            <a:r>
              <a:rPr lang="ru-RU" sz="1600" dirty="0"/>
              <a:t>вид на обекта, според удостоверението за утвърдена категория;</a:t>
            </a:r>
          </a:p>
          <a:p>
            <a:pPr algn="just">
              <a:lnSpc>
                <a:spcPct val="120000"/>
              </a:lnSpc>
              <a:spcBef>
                <a:spcPts val="0"/>
              </a:spcBef>
              <a:buFont typeface="Wingdings" panose="05000000000000000000" pitchFamily="2" charset="2"/>
              <a:buChar char="Ø"/>
            </a:pPr>
            <a:r>
              <a:rPr lang="ru-RU" sz="1600" dirty="0"/>
              <a:t>наименование на обекта;</a:t>
            </a:r>
          </a:p>
          <a:p>
            <a:pPr algn="just">
              <a:lnSpc>
                <a:spcPct val="120000"/>
              </a:lnSpc>
              <a:spcBef>
                <a:spcPts val="0"/>
              </a:spcBef>
              <a:buFont typeface="Wingdings" panose="05000000000000000000" pitchFamily="2" charset="2"/>
              <a:buChar char="Ø"/>
            </a:pPr>
            <a:r>
              <a:rPr lang="ru-RU" sz="1600" dirty="0"/>
              <a:t>актуален имейл на лицето, извършващо дейност в обекта;</a:t>
            </a:r>
          </a:p>
          <a:p>
            <a:pPr algn="just">
              <a:lnSpc>
                <a:spcPct val="120000"/>
              </a:lnSpc>
              <a:spcBef>
                <a:spcPts val="0"/>
              </a:spcBef>
              <a:buFont typeface="Wingdings" panose="05000000000000000000" pitchFamily="2" charset="2"/>
              <a:buChar char="Ø"/>
            </a:pPr>
            <a:r>
              <a:rPr lang="ru-RU" sz="1600" dirty="0"/>
              <a:t>Единен класификатор на административно-териториалните единици и териториалните единици (ЕКАТТЕ);</a:t>
            </a:r>
          </a:p>
          <a:p>
            <a:pPr algn="just">
              <a:lnSpc>
                <a:spcPct val="120000"/>
              </a:lnSpc>
              <a:spcBef>
                <a:spcPts val="0"/>
              </a:spcBef>
              <a:buFont typeface="Wingdings" panose="05000000000000000000" pitchFamily="2" charset="2"/>
              <a:buChar char="Ø"/>
            </a:pPr>
            <a:r>
              <a:rPr lang="ru-RU" sz="1600" dirty="0"/>
              <a:t>категория на обекта;</a:t>
            </a:r>
          </a:p>
          <a:p>
            <a:pPr algn="just">
              <a:lnSpc>
                <a:spcPct val="120000"/>
              </a:lnSpc>
              <a:spcBef>
                <a:spcPts val="0"/>
              </a:spcBef>
              <a:buFont typeface="Wingdings" panose="05000000000000000000" pitchFamily="2" charset="2"/>
              <a:buChar char="Ø"/>
            </a:pPr>
            <a:r>
              <a:rPr lang="ru-RU" sz="1600" dirty="0" err="1"/>
              <a:t>капаците</a:t>
            </a:r>
            <a:r>
              <a:rPr lang="ru-RU" sz="1600" dirty="0"/>
              <a:t> на обекта - брой стаи/апартаменти/студиа и брой легла;</a:t>
            </a:r>
          </a:p>
          <a:p>
            <a:pPr algn="just">
              <a:lnSpc>
                <a:spcPct val="120000"/>
              </a:lnSpc>
              <a:spcBef>
                <a:spcPts val="0"/>
              </a:spcBef>
              <a:buFont typeface="Wingdings" panose="05000000000000000000" pitchFamily="2" charset="2"/>
              <a:buChar char="Ø"/>
            </a:pPr>
            <a:r>
              <a:rPr lang="ru-RU" sz="1600" dirty="0"/>
              <a:t>фирма/</a:t>
            </a:r>
            <a:r>
              <a:rPr lang="ru-RU" sz="1600" dirty="0" err="1"/>
              <a:t>име</a:t>
            </a:r>
            <a:r>
              <a:rPr lang="ru-RU" sz="1600" dirty="0"/>
              <a:t> и седалище/постоянен адрес на лицето, извършващо </a:t>
            </a:r>
            <a:r>
              <a:rPr lang="ru-RU" sz="1600" dirty="0" err="1"/>
              <a:t>дейност</a:t>
            </a:r>
            <a:r>
              <a:rPr lang="ru-RU" sz="1600" dirty="0"/>
              <a:t> в </a:t>
            </a:r>
            <a:r>
              <a:rPr lang="ru-RU" sz="1600" dirty="0" err="1"/>
              <a:t>обекта</a:t>
            </a:r>
            <a:r>
              <a:rPr lang="ru-RU" sz="1600" dirty="0"/>
              <a:t>;</a:t>
            </a:r>
          </a:p>
          <a:p>
            <a:pPr algn="just">
              <a:lnSpc>
                <a:spcPct val="120000"/>
              </a:lnSpc>
              <a:spcBef>
                <a:spcPts val="0"/>
              </a:spcBef>
              <a:buFont typeface="Wingdings" panose="05000000000000000000" pitchFamily="2" charset="2"/>
              <a:buChar char="Ø"/>
            </a:pPr>
            <a:r>
              <a:rPr lang="ru-RU" sz="1600" dirty="0"/>
              <a:t>ЕИК или код по БУЛСТАТ на лицето, извършващо дейност в обекта.</a:t>
            </a:r>
          </a:p>
        </p:txBody>
      </p:sp>
      <p:sp>
        <p:nvSpPr>
          <p:cNvPr id="4" name="Заглавие 1">
            <a:extLst>
              <a:ext uri="{FF2B5EF4-FFF2-40B4-BE49-F238E27FC236}">
                <a16:creationId xmlns:a16="http://schemas.microsoft.com/office/drawing/2014/main" id="{B00AE2B8-FA34-42A3-9577-253C0AA58F23}"/>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5670904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065" y="1697736"/>
            <a:ext cx="11509248" cy="597408"/>
          </a:xfrm>
        </p:spPr>
        <p:txBody>
          <a:bodyPr>
            <a:normAutofit/>
          </a:bodyPr>
          <a:lstStyle/>
          <a:p>
            <a:pPr algn="ctr"/>
            <a:r>
              <a:rPr lang="ru-RU" sz="3400" b="1" dirty="0"/>
              <a:t>3.2.1. ЕСТИ – регистрация и </a:t>
            </a:r>
            <a:r>
              <a:rPr lang="ru-RU" sz="3400" b="1" dirty="0" err="1"/>
              <a:t>получаване</a:t>
            </a:r>
            <a:r>
              <a:rPr lang="ru-RU" sz="3400" b="1" dirty="0"/>
              <a:t> на </a:t>
            </a:r>
            <a:r>
              <a:rPr lang="ru-RU" sz="3400" b="1" dirty="0" err="1"/>
              <a:t>достъп</a:t>
            </a:r>
            <a:endParaRPr lang="bg-BG" sz="3400" b="1" dirty="0"/>
          </a:p>
        </p:txBody>
      </p:sp>
      <p:sp>
        <p:nvSpPr>
          <p:cNvPr id="3" name="Content Placeholder 2"/>
          <p:cNvSpPr>
            <a:spLocks noGrp="1"/>
          </p:cNvSpPr>
          <p:nvPr>
            <p:ph idx="1"/>
          </p:nvPr>
        </p:nvSpPr>
        <p:spPr>
          <a:xfrm>
            <a:off x="298704" y="2579224"/>
            <a:ext cx="11594592" cy="4105656"/>
          </a:xfrm>
        </p:spPr>
        <p:txBody>
          <a:bodyPr>
            <a:normAutofit/>
          </a:bodyPr>
          <a:lstStyle/>
          <a:p>
            <a:pPr algn="just">
              <a:buFont typeface="Arial" panose="020B0604020202020204" pitchFamily="34" charset="0"/>
              <a:buChar char="•"/>
            </a:pPr>
            <a:r>
              <a:rPr lang="ru-RU" sz="2500" dirty="0"/>
              <a:t>Ако всички данни са </a:t>
            </a:r>
            <a:r>
              <a:rPr lang="ru-RU" sz="2500" dirty="0" err="1"/>
              <a:t>попълнени</a:t>
            </a:r>
            <a:r>
              <a:rPr lang="ru-RU" sz="2500" dirty="0"/>
              <a:t> </a:t>
            </a:r>
            <a:r>
              <a:rPr lang="ru-RU" sz="2500" dirty="0" err="1"/>
              <a:t>коректно</a:t>
            </a:r>
            <a:r>
              <a:rPr lang="ru-RU" sz="2500" dirty="0"/>
              <a:t>, </a:t>
            </a:r>
            <a:r>
              <a:rPr lang="ru-RU" sz="2500" dirty="0" err="1"/>
              <a:t>заявката</a:t>
            </a:r>
            <a:r>
              <a:rPr lang="ru-RU" sz="2500" dirty="0"/>
              <a:t> се разпознава от ЕСТИ и системата генерира Универсален идентификационен код на мястото за настаняване (УИК). Кодът се изпраща на заявителя на посочения от него е-мейл.</a:t>
            </a:r>
          </a:p>
          <a:p>
            <a:pPr algn="just"/>
            <a:r>
              <a:rPr lang="ru-RU" sz="2500" dirty="0"/>
              <a:t>Всеки, който </a:t>
            </a:r>
            <a:r>
              <a:rPr lang="ru-RU" sz="2500" dirty="0" err="1"/>
              <a:t>притежава</a:t>
            </a:r>
            <a:r>
              <a:rPr lang="ru-RU" sz="2500" dirty="0"/>
              <a:t> УИК, се е регистрирал успешно в системата на ЕСТИ.</a:t>
            </a:r>
          </a:p>
          <a:p>
            <a:pPr algn="just"/>
            <a:r>
              <a:rPr lang="ru-RU" sz="2500" dirty="0"/>
              <a:t>Съгласно чл. 116, ал. 1 от ЗТ лицата, извършващи хотелиерство, водят регистър за настанените туристи със съдържание на данните, утвърдени от министъра на туризма и публикувани на интернет страницата (https://ntr.tourism.government.bg/) на Министерството на туризма.</a:t>
            </a:r>
          </a:p>
          <a:p>
            <a:pPr algn="just"/>
            <a:r>
              <a:rPr lang="ru-RU" sz="2500" dirty="0"/>
              <a:t> Вписванията в регистъра се извършват незабавно при настаняването на туриста.</a:t>
            </a:r>
            <a:endParaRPr lang="bg-BG" sz="2500" dirty="0"/>
          </a:p>
        </p:txBody>
      </p:sp>
      <p:sp>
        <p:nvSpPr>
          <p:cNvPr id="4" name="Заглавие 1">
            <a:extLst>
              <a:ext uri="{FF2B5EF4-FFF2-40B4-BE49-F238E27FC236}">
                <a16:creationId xmlns:a16="http://schemas.microsoft.com/office/drawing/2014/main" id="{477FCAEA-7BF9-4533-973F-0BAB8A5926F4}"/>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1666838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973" y="1587982"/>
            <a:ext cx="9875520" cy="560832"/>
          </a:xfrm>
        </p:spPr>
        <p:txBody>
          <a:bodyPr>
            <a:normAutofit/>
          </a:bodyPr>
          <a:lstStyle/>
          <a:p>
            <a:pPr algn="ctr"/>
            <a:r>
              <a:rPr lang="ru-RU" sz="3400" b="1" dirty="0"/>
              <a:t>3.2.1. Ръководства за работа с ЕСТИ</a:t>
            </a:r>
            <a:endParaRPr lang="bg-BG" sz="3400" b="1" dirty="0"/>
          </a:p>
        </p:txBody>
      </p:sp>
      <p:sp>
        <p:nvSpPr>
          <p:cNvPr id="3" name="Content Placeholder 2"/>
          <p:cNvSpPr>
            <a:spLocks noGrp="1"/>
          </p:cNvSpPr>
          <p:nvPr>
            <p:ph idx="1"/>
          </p:nvPr>
        </p:nvSpPr>
        <p:spPr>
          <a:xfrm>
            <a:off x="285153" y="2323140"/>
            <a:ext cx="11567160" cy="4684889"/>
          </a:xfrm>
        </p:spPr>
        <p:txBody>
          <a:bodyPr>
            <a:normAutofit/>
          </a:bodyPr>
          <a:lstStyle/>
          <a:p>
            <a:pPr algn="just">
              <a:lnSpc>
                <a:spcPct val="110000"/>
              </a:lnSpc>
              <a:spcBef>
                <a:spcPts val="0"/>
              </a:spcBef>
              <a:buFont typeface="Arial" panose="020B0604020202020204" pitchFamily="34" charset="0"/>
              <a:buChar char="•"/>
            </a:pPr>
            <a:r>
              <a:rPr lang="bg-BG" sz="1800" dirty="0">
                <a:effectLst/>
                <a:ea typeface="Calibri" panose="020F0502020204030204" pitchFamily="34" charset="0"/>
              </a:rPr>
              <a:t>На електронната страница на Министерство но туризма могат да се намерят следните Ръководства за работа с </a:t>
            </a:r>
            <a:r>
              <a:rPr lang="ru-RU" sz="1800" dirty="0">
                <a:effectLst/>
                <a:ea typeface="Calibri" panose="020F0502020204030204" pitchFamily="34" charset="0"/>
              </a:rPr>
              <a:t>ЕСТИ:</a:t>
            </a:r>
          </a:p>
          <a:p>
            <a:pPr algn="just">
              <a:lnSpc>
                <a:spcPct val="110000"/>
              </a:lnSpc>
              <a:spcBef>
                <a:spcPts val="0"/>
              </a:spcBef>
              <a:buFont typeface="Arial" panose="020B0604020202020204" pitchFamily="34" charset="0"/>
              <a:buChar char="•"/>
            </a:pPr>
            <a:r>
              <a:rPr lang="ru-RU" sz="1800" dirty="0">
                <a:effectLst/>
                <a:ea typeface="Calibri" panose="020F0502020204030204" pitchFamily="34" charset="0"/>
              </a:rPr>
              <a:t> </a:t>
            </a:r>
            <a:r>
              <a:rPr lang="ru-RU" sz="1800" b="1" dirty="0">
                <a:effectLst/>
                <a:ea typeface="Calibri" panose="020F0502020204030204" pitchFamily="34" charset="0"/>
              </a:rPr>
              <a:t>РЪКОВОДСТВО ЗА ПОДАТЕЛИ НА ИНФОРМАЦИЯ В ЕСТИ:</a:t>
            </a:r>
          </a:p>
          <a:p>
            <a:pPr marL="45720" indent="0" algn="just">
              <a:lnSpc>
                <a:spcPct val="110000"/>
              </a:lnSpc>
              <a:spcBef>
                <a:spcPts val="0"/>
              </a:spcBef>
              <a:buNone/>
            </a:pPr>
            <a:r>
              <a:rPr lang="ru-RU" sz="1800" dirty="0" err="1">
                <a:ea typeface="Calibri" panose="020F0502020204030204" pitchFamily="34" charset="0"/>
              </a:rPr>
              <a:t>Р</a:t>
            </a:r>
            <a:r>
              <a:rPr lang="ru-RU" sz="1800" dirty="0" err="1">
                <a:effectLst/>
                <a:ea typeface="Calibri" panose="020F0502020204030204" pitchFamily="34" charset="0"/>
              </a:rPr>
              <a:t>азглежда</a:t>
            </a:r>
            <a:r>
              <a:rPr lang="ru-RU" sz="1800" dirty="0">
                <a:effectLst/>
                <a:ea typeface="Calibri" panose="020F0502020204030204" pitchFamily="34" charset="0"/>
              </a:rPr>
              <a:t> данните, получавани от МН и тяхното въвеждане в системата ЕСТИ по </a:t>
            </a:r>
            <a:r>
              <a:rPr lang="ru-RU" sz="1800" dirty="0" err="1">
                <a:effectLst/>
                <a:ea typeface="Calibri" panose="020F0502020204030204" pitchFamily="34" charset="0"/>
              </a:rPr>
              <a:t>няколко</a:t>
            </a:r>
            <a:r>
              <a:rPr lang="ru-RU" sz="1800" dirty="0">
                <a:effectLst/>
                <a:ea typeface="Calibri" panose="020F0502020204030204" pitchFamily="34" charset="0"/>
              </a:rPr>
              <a:t> начина, в зависимост от потребностите и възможностите на МН.</a:t>
            </a:r>
          </a:p>
          <a:p>
            <a:pPr marL="45720" indent="0" algn="just">
              <a:lnSpc>
                <a:spcPct val="110000"/>
              </a:lnSpc>
              <a:spcBef>
                <a:spcPts val="0"/>
              </a:spcBef>
              <a:buNone/>
            </a:pPr>
            <a:r>
              <a:rPr lang="ru-RU" sz="1800" dirty="0">
                <a:effectLst/>
                <a:ea typeface="Calibri" panose="020F0502020204030204" pitchFamily="34" charset="0"/>
              </a:rPr>
              <a:t>За да се осигури сигурен метод за регулярно подаване на данните, системата ЕСТИ предоставя на потребителите от МН следните възможности за попълване на данни:</a:t>
            </a:r>
          </a:p>
          <a:p>
            <a:pPr algn="just">
              <a:lnSpc>
                <a:spcPct val="110000"/>
              </a:lnSpc>
              <a:spcBef>
                <a:spcPts val="0"/>
              </a:spcBef>
              <a:buFont typeface="Wingdings" panose="05000000000000000000" pitchFamily="2" charset="2"/>
              <a:buChar char="v"/>
            </a:pPr>
            <a:r>
              <a:rPr lang="ru-RU" sz="1800" dirty="0">
                <a:effectLst/>
                <a:ea typeface="Calibri" panose="020F0502020204030204" pitchFamily="34" charset="0"/>
              </a:rPr>
              <a:t>Web service, чрез </a:t>
            </a:r>
            <a:r>
              <a:rPr lang="ru-RU" sz="1800" dirty="0" err="1">
                <a:effectLst/>
                <a:ea typeface="Calibri" panose="020F0502020204030204" pitchFamily="34" charset="0"/>
              </a:rPr>
              <a:t>който</a:t>
            </a:r>
            <a:r>
              <a:rPr lang="ru-RU" sz="1800" dirty="0">
                <a:effectLst/>
                <a:ea typeface="Calibri" panose="020F0502020204030204" pitchFamily="34" charset="0"/>
              </a:rPr>
              <a:t> по </a:t>
            </a:r>
            <a:r>
              <a:rPr lang="ru-RU" sz="1800" dirty="0" err="1">
                <a:effectLst/>
                <a:ea typeface="Calibri" panose="020F0502020204030204" pitchFamily="34" charset="0"/>
              </a:rPr>
              <a:t>предварително</a:t>
            </a:r>
            <a:r>
              <a:rPr lang="ru-RU" sz="1800" dirty="0">
                <a:effectLst/>
                <a:ea typeface="Calibri" panose="020F0502020204030204" pitchFamily="34" charset="0"/>
              </a:rPr>
              <a:t> договорен XML формат от хотелските информационни системи се подават статистически данни за регистрираните нощувки и идентификационни данни за лицата съгласно чл. 116, ал. 5, т. 2;</a:t>
            </a:r>
          </a:p>
          <a:p>
            <a:pPr algn="just">
              <a:lnSpc>
                <a:spcPct val="110000"/>
              </a:lnSpc>
              <a:spcBef>
                <a:spcPts val="0"/>
              </a:spcBef>
              <a:buFont typeface="Wingdings" panose="05000000000000000000" pitchFamily="2" charset="2"/>
              <a:buChar char="v"/>
            </a:pPr>
            <a:r>
              <a:rPr lang="ru-RU" sz="1800" dirty="0" err="1">
                <a:effectLst/>
                <a:ea typeface="Calibri" panose="020F0502020204030204" pitchFamily="34" charset="0"/>
              </a:rPr>
              <a:t>Уеб-базиран</a:t>
            </a:r>
            <a:r>
              <a:rPr lang="ru-RU" sz="1800" dirty="0">
                <a:effectLst/>
                <a:ea typeface="Calibri" panose="020F0502020204030204" pitchFamily="34" charset="0"/>
              </a:rPr>
              <a:t> потребителски интерфейс, чрез който регистрирани потребители, представители на МН, имат възможност да подадат исканите данни чрез:</a:t>
            </a:r>
          </a:p>
          <a:p>
            <a:pPr marL="45720" indent="0" algn="just">
              <a:lnSpc>
                <a:spcPct val="110000"/>
              </a:lnSpc>
              <a:spcBef>
                <a:spcPts val="0"/>
              </a:spcBef>
              <a:buNone/>
            </a:pPr>
            <a:r>
              <a:rPr lang="ru-RU" sz="1800" dirty="0">
                <a:effectLst/>
                <a:ea typeface="Calibri" panose="020F0502020204030204" pitchFamily="34" charset="0"/>
              </a:rPr>
              <a:t>o Директно въвеждане на информацията;</a:t>
            </a:r>
          </a:p>
          <a:p>
            <a:pPr marL="45720" indent="0" algn="just">
              <a:lnSpc>
                <a:spcPct val="110000"/>
              </a:lnSpc>
              <a:spcBef>
                <a:spcPts val="0"/>
              </a:spcBef>
              <a:buNone/>
            </a:pPr>
            <a:r>
              <a:rPr lang="ru-RU" sz="1800" dirty="0">
                <a:effectLst/>
                <a:ea typeface="Calibri" panose="020F0502020204030204" pitchFamily="34" charset="0"/>
              </a:rPr>
              <a:t>o Импорт на файл с данни по предварително зададен формат.</a:t>
            </a:r>
          </a:p>
        </p:txBody>
      </p:sp>
      <p:sp>
        <p:nvSpPr>
          <p:cNvPr id="4" name="Заглавие 1">
            <a:extLst>
              <a:ext uri="{FF2B5EF4-FFF2-40B4-BE49-F238E27FC236}">
                <a16:creationId xmlns:a16="http://schemas.microsoft.com/office/drawing/2014/main" id="{82F69680-EEDF-400C-9A82-045B1B06CF25}"/>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8937258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39" y="1468828"/>
            <a:ext cx="9875520" cy="624840"/>
          </a:xfrm>
        </p:spPr>
        <p:txBody>
          <a:bodyPr>
            <a:normAutofit/>
          </a:bodyPr>
          <a:lstStyle/>
          <a:p>
            <a:pPr algn="ctr"/>
            <a:r>
              <a:rPr lang="ru-RU" sz="3400" b="1" dirty="0"/>
              <a:t>3.2.1. Ръководства за работа  с ЕСТИ</a:t>
            </a:r>
            <a:endParaRPr lang="bg-BG" sz="3400" b="1" dirty="0"/>
          </a:p>
        </p:txBody>
      </p:sp>
      <p:sp>
        <p:nvSpPr>
          <p:cNvPr id="3" name="Content Placeholder 2"/>
          <p:cNvSpPr>
            <a:spLocks noGrp="1"/>
          </p:cNvSpPr>
          <p:nvPr>
            <p:ph idx="1"/>
          </p:nvPr>
        </p:nvSpPr>
        <p:spPr>
          <a:xfrm>
            <a:off x="276009" y="2148840"/>
            <a:ext cx="11576304" cy="4237397"/>
          </a:xfrm>
        </p:spPr>
        <p:txBody>
          <a:bodyPr>
            <a:noAutofit/>
          </a:bodyPr>
          <a:lstStyle/>
          <a:p>
            <a:pPr algn="just">
              <a:buFont typeface="Arial" panose="020B0604020202020204" pitchFamily="34" charset="0"/>
              <a:buChar char="•"/>
            </a:pPr>
            <a:r>
              <a:rPr lang="ru-RU" sz="1900" b="1" dirty="0">
                <a:effectLst/>
                <a:ea typeface="Calibri" panose="020F0502020204030204" pitchFamily="34" charset="0"/>
              </a:rPr>
              <a:t>РЪКОВОДСТВО ЗА ПОТРЕБИТЕЛИТЕ НА СИСТЕМАТА ЗА РЕГИСТРАЦИЯ НА НАСТАНЯВАНИЯТА (СРН):</a:t>
            </a:r>
          </a:p>
          <a:p>
            <a:pPr marL="45720" indent="0" algn="just">
              <a:buNone/>
            </a:pPr>
            <a:r>
              <a:rPr lang="ru-RU" sz="1900" dirty="0" err="1">
                <a:effectLst/>
                <a:ea typeface="Calibri" panose="020F0502020204030204" pitchFamily="34" charset="0"/>
              </a:rPr>
              <a:t>Системата</a:t>
            </a:r>
            <a:r>
              <a:rPr lang="ru-RU" sz="1900" dirty="0">
                <a:effectLst/>
                <a:ea typeface="Calibri" panose="020F0502020204030204" pitchFamily="34" charset="0"/>
              </a:rPr>
              <a:t> за регистрация на </a:t>
            </a:r>
            <a:r>
              <a:rPr lang="ru-RU" sz="1900" dirty="0" err="1">
                <a:effectLst/>
                <a:ea typeface="Calibri" panose="020F0502020204030204" pitchFamily="34" charset="0"/>
              </a:rPr>
              <a:t>настаняванията</a:t>
            </a:r>
            <a:r>
              <a:rPr lang="ru-RU" sz="1900" dirty="0">
                <a:effectLst/>
                <a:ea typeface="Calibri" panose="020F0502020204030204" pitchFamily="34" charset="0"/>
              </a:rPr>
              <a:t> (СРН) е част от ЕСТИ.</a:t>
            </a:r>
          </a:p>
          <a:p>
            <a:pPr marL="45720" indent="0" algn="just">
              <a:buNone/>
            </a:pPr>
            <a:r>
              <a:rPr lang="ru-RU" sz="1900" dirty="0">
                <a:effectLst/>
                <a:ea typeface="Calibri" panose="020F0502020204030204" pitchFamily="34" charset="0"/>
              </a:rPr>
              <a:t>Тази система обхваща процесите по получаване, въвеждане, валидиране и </a:t>
            </a:r>
            <a:r>
              <a:rPr lang="ru-RU" sz="1900" dirty="0" err="1">
                <a:effectLst/>
                <a:ea typeface="Calibri" panose="020F0502020204030204" pitchFamily="34" charset="0"/>
              </a:rPr>
              <a:t>съхранение</a:t>
            </a:r>
            <a:r>
              <a:rPr lang="ru-RU" sz="1900" dirty="0">
                <a:effectLst/>
                <a:ea typeface="Calibri" panose="020F0502020204030204" pitchFamily="34" charset="0"/>
              </a:rPr>
              <a:t> на </a:t>
            </a:r>
            <a:r>
              <a:rPr lang="ru-RU" sz="1900" dirty="0" err="1">
                <a:effectLst/>
                <a:ea typeface="Calibri" panose="020F0502020204030204" pitchFamily="34" charset="0"/>
              </a:rPr>
              <a:t>данни</a:t>
            </a:r>
            <a:r>
              <a:rPr lang="ru-RU" sz="1900" dirty="0">
                <a:effectLst/>
                <a:ea typeface="Calibri" panose="020F0502020204030204" pitchFamily="34" charset="0"/>
              </a:rPr>
              <a:t> от МН. </a:t>
            </a:r>
            <a:r>
              <a:rPr lang="ru-RU" sz="1900" dirty="0" err="1">
                <a:effectLst/>
                <a:ea typeface="Calibri" panose="020F0502020204030204" pitchFamily="34" charset="0"/>
              </a:rPr>
              <a:t>Тези</a:t>
            </a:r>
            <a:r>
              <a:rPr lang="ru-RU" sz="1900" dirty="0">
                <a:effectLst/>
                <a:ea typeface="Calibri" panose="020F0502020204030204" pitchFamily="34" charset="0"/>
              </a:rPr>
              <a:t> </a:t>
            </a:r>
            <a:r>
              <a:rPr lang="ru-RU" sz="1900" dirty="0" err="1">
                <a:effectLst/>
                <a:ea typeface="Calibri" panose="020F0502020204030204" pitchFamily="34" charset="0"/>
              </a:rPr>
              <a:t>данни</a:t>
            </a:r>
            <a:r>
              <a:rPr lang="ru-RU" sz="1900" dirty="0">
                <a:effectLst/>
                <a:ea typeface="Calibri" panose="020F0502020204030204" pitchFamily="34" charset="0"/>
              </a:rPr>
              <a:t> се въвеждат от представители на МН, които са избрали този метод за регистрация на туристи (съгласно възможностите за регистрация на нощувките, описани в алинея 2 на чл. 116 от ЗТ). Данните, които се изпращат към СРН от МН, </a:t>
            </a:r>
            <a:r>
              <a:rPr lang="ru-RU" sz="1900" dirty="0" err="1">
                <a:effectLst/>
                <a:ea typeface="Calibri" panose="020F0502020204030204" pitchFamily="34" charset="0"/>
              </a:rPr>
              <a:t>включват</a:t>
            </a:r>
            <a:r>
              <a:rPr lang="ru-RU" sz="1900" dirty="0">
                <a:effectLst/>
                <a:ea typeface="Calibri" panose="020F0502020204030204" pitchFamily="34" charset="0"/>
              </a:rPr>
              <a:t> </a:t>
            </a:r>
            <a:r>
              <a:rPr lang="ru-RU" sz="1900" dirty="0" err="1">
                <a:effectLst/>
                <a:ea typeface="Calibri" panose="020F0502020204030204" pitchFamily="34" charset="0"/>
              </a:rPr>
              <a:t>изискуемите</a:t>
            </a:r>
            <a:r>
              <a:rPr lang="ru-RU" sz="1900" dirty="0">
                <a:effectLst/>
                <a:ea typeface="Calibri" panose="020F0502020204030204" pitchFamily="34" charset="0"/>
              </a:rPr>
              <a:t> по образец „Регистър за настанените туристи, за гражданството им и за броя на реализираните от тях нощувки, по чл. 116, ал. 2 от ЗТ“, утвърден от министъра на туризма, както и всички останали данни, установени по време на фазата на Анализ на изискванията.</a:t>
            </a:r>
          </a:p>
          <a:p>
            <a:pPr marL="45720" indent="0" algn="just">
              <a:buNone/>
            </a:pPr>
            <a:r>
              <a:rPr lang="ru-RU" sz="1900" dirty="0">
                <a:effectLst/>
                <a:ea typeface="Calibri" panose="020F0502020204030204" pitchFamily="34" charset="0"/>
              </a:rPr>
              <a:t>Системата представлява централизиран регистър за въвеждане на идентификационни данни на настанените лица. Достъп до данните за лицата за въвеждане и корекции имат само представителите на мястото за настаняване, в което са регистрирани.</a:t>
            </a:r>
          </a:p>
          <a:p>
            <a:pPr marL="45720" indent="0" algn="just">
              <a:buNone/>
            </a:pPr>
            <a:r>
              <a:rPr lang="ru-RU" sz="1900" dirty="0">
                <a:effectLst/>
                <a:ea typeface="Calibri" panose="020F0502020204030204" pitchFamily="34" charset="0"/>
              </a:rPr>
              <a:t>Персонализиращата информация за лицата (Име, номер на документ за самоличност, </a:t>
            </a:r>
            <a:r>
              <a:rPr lang="en-US" sz="1900" dirty="0">
                <a:effectLst/>
                <a:ea typeface="Calibri" panose="020F0502020204030204" pitchFamily="34" charset="0"/>
              </a:rPr>
              <a:t>(</a:t>
            </a:r>
            <a:r>
              <a:rPr lang="ru-RU" sz="1900" dirty="0">
                <a:effectLst/>
                <a:ea typeface="Calibri" panose="020F0502020204030204" pitchFamily="34" charset="0"/>
              </a:rPr>
              <a:t>ЕГН/ЛНЧ) се съхранява в системата в криптиран вид.</a:t>
            </a:r>
          </a:p>
        </p:txBody>
      </p:sp>
      <p:sp>
        <p:nvSpPr>
          <p:cNvPr id="4" name="Заглавие 1">
            <a:extLst>
              <a:ext uri="{FF2B5EF4-FFF2-40B4-BE49-F238E27FC236}">
                <a16:creationId xmlns:a16="http://schemas.microsoft.com/office/drawing/2014/main" id="{13CF5041-02A4-4DBA-B691-1F2D75FDEA7E}"/>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80127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39" y="1413656"/>
            <a:ext cx="9875520" cy="841247"/>
          </a:xfrm>
        </p:spPr>
        <p:txBody>
          <a:bodyPr>
            <a:normAutofit/>
          </a:bodyPr>
          <a:lstStyle/>
          <a:p>
            <a:pPr algn="ctr"/>
            <a:r>
              <a:rPr lang="bg-BG" sz="3800" b="1" dirty="0"/>
              <a:t>Нормативна база</a:t>
            </a:r>
          </a:p>
        </p:txBody>
      </p:sp>
      <p:sp>
        <p:nvSpPr>
          <p:cNvPr id="3" name="Content Placeholder 2"/>
          <p:cNvSpPr>
            <a:spLocks noGrp="1"/>
          </p:cNvSpPr>
          <p:nvPr>
            <p:ph idx="1"/>
          </p:nvPr>
        </p:nvSpPr>
        <p:spPr>
          <a:xfrm>
            <a:off x="376428" y="2167129"/>
            <a:ext cx="11439144" cy="4389120"/>
          </a:xfrm>
        </p:spPr>
        <p:txBody>
          <a:bodyPr>
            <a:noAutofit/>
          </a:bodyPr>
          <a:lstStyle/>
          <a:p>
            <a:pPr marL="342900" lvl="0" indent="-342900" algn="just">
              <a:lnSpc>
                <a:spcPct val="100000"/>
              </a:lnSpc>
              <a:spcBef>
                <a:spcPts val="0"/>
              </a:spcBef>
              <a:buFont typeface="Wingdings" panose="05000000000000000000" pitchFamily="2" charset="2"/>
              <a:buChar char=""/>
              <a:tabLst>
                <a:tab pos="270510" algn="l"/>
              </a:tabLst>
            </a:pPr>
            <a:r>
              <a:rPr lang="bg-BG" sz="1900" dirty="0">
                <a:effectLst/>
                <a:ea typeface="Calibri" panose="020F0502020204030204" pitchFamily="34" charset="0"/>
                <a:cs typeface="Times New Roman" panose="02020603050405020304" pitchFamily="18" charset="0"/>
              </a:rPr>
              <a:t>Закон за туризма;</a:t>
            </a:r>
            <a:endParaRPr lang="en-US" sz="19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1900" dirty="0">
                <a:effectLst/>
                <a:ea typeface="Calibri" panose="020F0502020204030204" pitchFamily="34" charset="0"/>
                <a:cs typeface="Times New Roman" panose="02020603050405020304" pitchFamily="18" charset="0"/>
              </a:rPr>
              <a:t>Тарифа за таксите, които се събират по закона за туризма;</a:t>
            </a:r>
            <a:endParaRPr lang="en-US" sz="19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1900" dirty="0">
                <a:effectLst/>
                <a:ea typeface="Calibri" panose="020F0502020204030204" pitchFamily="34" charset="0"/>
                <a:cs typeface="Times New Roman" panose="02020603050405020304" pitchFamily="18" charset="0"/>
              </a:rPr>
              <a:t>Наредба за изискванията към категоризираните местата за настаняване и заведенията за хранене и развлечения, за реда за определяне на категория, както и за условията и реда за регистриране на стаи за гости и апартаменти за гости;</a:t>
            </a:r>
            <a:endParaRPr lang="en-US" sz="19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1900" dirty="0">
                <a:effectLst/>
                <a:ea typeface="Calibri" panose="020F0502020204030204" pitchFamily="34" charset="0"/>
                <a:cs typeface="Times New Roman" panose="02020603050405020304" pitchFamily="18" charset="0"/>
              </a:rPr>
              <a:t>Наредба за Националния туристически регистър;</a:t>
            </a:r>
            <a:endParaRPr lang="en-US" sz="19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1900" dirty="0">
                <a:effectLst/>
                <a:ea typeface="Calibri" panose="020F0502020204030204" pitchFamily="34" charset="0"/>
                <a:cs typeface="Times New Roman" panose="02020603050405020304" pitchFamily="18" charset="0"/>
              </a:rPr>
              <a:t>Наредба №</a:t>
            </a:r>
            <a:r>
              <a:rPr lang="en-GB" sz="1900" dirty="0">
                <a:effectLst/>
                <a:ea typeface="Calibri" panose="020F0502020204030204" pitchFamily="34" charset="0"/>
                <a:cs typeface="Times New Roman" panose="02020603050405020304" pitchFamily="18" charset="0"/>
              </a:rPr>
              <a:t> </a:t>
            </a:r>
            <a:r>
              <a:rPr lang="bg-BG" sz="1900" dirty="0">
                <a:effectLst/>
                <a:ea typeface="Calibri" panose="020F0502020204030204" pitchFamily="34" charset="0"/>
                <a:cs typeface="Times New Roman" panose="02020603050405020304" pitchFamily="18" charset="0"/>
              </a:rPr>
              <a:t>2 от 26 октомври 2015 г. за единните стандарти и за организацията на дейността на туристическите информационни центрове (ТИЦ) и националната мрежа на туристическите информационни центрове;</a:t>
            </a:r>
            <a:endParaRPr lang="en-US" sz="19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1900" dirty="0">
                <a:effectLst/>
                <a:ea typeface="Calibri" panose="020F0502020204030204" pitchFamily="34" charset="0"/>
                <a:cs typeface="Times New Roman" panose="02020603050405020304" pitchFamily="18" charset="0"/>
              </a:rPr>
              <a:t>Наредба за </a:t>
            </a:r>
            <a:r>
              <a:rPr lang="bg-BG" sz="1900" dirty="0" err="1">
                <a:effectLst/>
                <a:ea typeface="Calibri" panose="020F0502020204030204" pitchFamily="34" charset="0"/>
                <a:cs typeface="Times New Roman" panose="02020603050405020304" pitchFamily="18" charset="0"/>
              </a:rPr>
              <a:t>преместваемите</a:t>
            </a:r>
            <a:r>
              <a:rPr lang="bg-BG" sz="1900" dirty="0">
                <a:effectLst/>
                <a:ea typeface="Calibri" panose="020F0502020204030204" pitchFamily="34" charset="0"/>
                <a:cs typeface="Times New Roman" panose="02020603050405020304" pitchFamily="18" charset="0"/>
              </a:rPr>
              <a:t> обекти, за рекламните, информационни и монументално-декоративни елементи и за рекламната дейност;</a:t>
            </a:r>
            <a:endParaRPr lang="en-US" sz="19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1900" dirty="0">
                <a:effectLst/>
                <a:ea typeface="Calibri" panose="020F0502020204030204" pitchFamily="34" charset="0"/>
                <a:cs typeface="Times New Roman" panose="02020603050405020304" pitchFamily="18" charset="0"/>
              </a:rPr>
              <a:t>Наредба за обезопасяването и информационната обезпеченост на ски пистите в Република България и за определяне правилата за безопасност върху територията на ски пистите и ски зоните и за организацията на работата на ски патрулите;</a:t>
            </a:r>
            <a:endParaRPr lang="en-US" sz="1900" dirty="0">
              <a:effectLst/>
              <a:ea typeface="Calibri" panose="020F0502020204030204" pitchFamily="34" charset="0"/>
              <a:cs typeface="Times New Roman" panose="02020603050405020304" pitchFamily="18" charset="0"/>
            </a:endParaRPr>
          </a:p>
        </p:txBody>
      </p:sp>
      <p:sp>
        <p:nvSpPr>
          <p:cNvPr id="4" name="Заглавие 1">
            <a:extLst>
              <a:ext uri="{FF2B5EF4-FFF2-40B4-BE49-F238E27FC236}">
                <a16:creationId xmlns:a16="http://schemas.microsoft.com/office/drawing/2014/main" id="{612768A0-A280-473E-BA46-443D11DBDDA2}"/>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645564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br>
              <a:rPr lang="en-US" sz="3200" dirty="0">
                <a:solidFill>
                  <a:schemeClr val="accent1">
                    <a:lumMod val="75000"/>
                  </a:schemeClr>
                </a:solidFill>
              </a:rPr>
            </a:br>
            <a:br>
              <a:rPr lang="ru-RU" sz="1800" b="1" i="1" dirty="0">
                <a:solidFill>
                  <a:schemeClr val="accent1">
                    <a:lumMod val="75000"/>
                  </a:schemeClr>
                </a:solidFill>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39686" y="2649116"/>
            <a:ext cx="11512627" cy="4987623"/>
          </a:xfrm>
        </p:spPr>
        <p:txBody>
          <a:bodyPr>
            <a:normAutofit/>
          </a:bodyPr>
          <a:lstStyle/>
          <a:p>
            <a:pPr algn="just"/>
            <a:r>
              <a:rPr lang="bg-BG" sz="2600" dirty="0"/>
              <a:t>Туристическият данък е уреден в раздел Раздел VII на ЗМДТ.</a:t>
            </a:r>
          </a:p>
          <a:p>
            <a:pPr algn="just"/>
            <a:r>
              <a:rPr lang="bg-BG" sz="2600" dirty="0"/>
              <a:t>В сила е от 2011 година, когато туристическата такса се трансформира в туристически данък.</a:t>
            </a:r>
          </a:p>
          <a:p>
            <a:pPr algn="just"/>
            <a:r>
              <a:rPr lang="bg-BG" sz="2600" dirty="0"/>
              <a:t> Съгласно чл. 61р. с туристически данък се облагат нощувките, а данъчно задължени лица са лицата, предлагащи нощувки.</a:t>
            </a:r>
          </a:p>
          <a:p>
            <a:pPr algn="just"/>
            <a:r>
              <a:rPr lang="bg-BG" sz="2600" dirty="0"/>
              <a:t>Според т. 34 от Допълнителните разпоредби на ЗМДТ, „нощувки“ са нощувките в местата за настаняване по смисъла на Закона за туризма. </a:t>
            </a:r>
          </a:p>
          <a:p>
            <a:pPr algn="just">
              <a:buNone/>
            </a:pPr>
            <a:r>
              <a:rPr lang="bg-BG" sz="2600" dirty="0"/>
              <a:t>Липсва обаче определение за „нощувка“ в Закона за туризма.</a:t>
            </a:r>
          </a:p>
          <a:p>
            <a:pPr marL="45720" indent="0">
              <a:buNone/>
            </a:pPr>
            <a:endParaRPr lang="bg-BG" b="1" dirty="0"/>
          </a:p>
        </p:txBody>
      </p:sp>
      <p:sp>
        <p:nvSpPr>
          <p:cNvPr id="4" name="Title 1">
            <a:extLst>
              <a:ext uri="{FF2B5EF4-FFF2-40B4-BE49-F238E27FC236}">
                <a16:creationId xmlns:a16="http://schemas.microsoft.com/office/drawing/2014/main" id="{8C078EEE-7AEB-47BD-98E7-E42CBD7BFB3C}"/>
              </a:ext>
            </a:extLst>
          </p:cNvPr>
          <p:cNvSpPr txBox="1">
            <a:spLocks/>
          </p:cNvSpPr>
          <p:nvPr/>
        </p:nvSpPr>
        <p:spPr>
          <a:xfrm>
            <a:off x="1193126" y="1745654"/>
            <a:ext cx="9875520" cy="5699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3400" b="1" dirty="0"/>
              <a:t>3.</a:t>
            </a:r>
            <a:r>
              <a:rPr lang="bg-BG" sz="3400" b="1" dirty="0" err="1"/>
              <a:t>3</a:t>
            </a:r>
            <a:r>
              <a:rPr lang="bg-BG" sz="3400" b="1" dirty="0"/>
              <a:t>. Туристически данък</a:t>
            </a:r>
          </a:p>
        </p:txBody>
      </p:sp>
      <p:sp>
        <p:nvSpPr>
          <p:cNvPr id="5" name="Заглавие 1">
            <a:extLst>
              <a:ext uri="{FF2B5EF4-FFF2-40B4-BE49-F238E27FC236}">
                <a16:creationId xmlns:a16="http://schemas.microsoft.com/office/drawing/2014/main" id="{7F266309-8DF3-4409-B8C8-99129791787D}"/>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40961810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39" y="1652016"/>
            <a:ext cx="9875520" cy="579120"/>
          </a:xfrm>
        </p:spPr>
        <p:txBody>
          <a:bodyPr>
            <a:normAutofit/>
          </a:bodyPr>
          <a:lstStyle/>
          <a:p>
            <a:pPr algn="ctr"/>
            <a:r>
              <a:rPr lang="en-US" sz="3400" b="1" dirty="0"/>
              <a:t>3.3.1. </a:t>
            </a:r>
            <a:r>
              <a:rPr lang="bg-BG" sz="3400" b="1" dirty="0"/>
              <a:t>Определяне на размера на ТД</a:t>
            </a:r>
          </a:p>
        </p:txBody>
      </p:sp>
      <p:sp>
        <p:nvSpPr>
          <p:cNvPr id="3" name="Content Placeholder 2"/>
          <p:cNvSpPr>
            <a:spLocks noGrp="1"/>
          </p:cNvSpPr>
          <p:nvPr>
            <p:ph idx="1"/>
          </p:nvPr>
        </p:nvSpPr>
        <p:spPr>
          <a:xfrm>
            <a:off x="339852" y="2469496"/>
            <a:ext cx="11512296" cy="3547257"/>
          </a:xfrm>
        </p:spPr>
        <p:txBody>
          <a:bodyPr>
            <a:normAutofit lnSpcReduction="10000"/>
          </a:bodyPr>
          <a:lstStyle/>
          <a:p>
            <a:pPr algn="just"/>
            <a:r>
              <a:rPr lang="bg-BG" sz="2800" dirty="0"/>
              <a:t>Общинският съвет определя с наредба размера на данъка в границите от 0,20 лв. до 3,00 лв. за всяка нощувка, съобразно населените места в общината и категорията или регистрацията на местата за настаняване по ЗТ.</a:t>
            </a:r>
          </a:p>
          <a:p>
            <a:pPr algn="just"/>
            <a:r>
              <a:rPr lang="bg-BG" sz="2800" dirty="0"/>
              <a:t>Размерът на дължимия данък за календарния месец се определя от служител на Общинска администрация, въз основа на данни от ЕСТИ, поддържана от Министерството на туризма, като броят на предоставените нощувки за месеца се умножава по единичната ставка за размера на данъка.</a:t>
            </a:r>
          </a:p>
          <a:p>
            <a:pPr algn="just"/>
            <a:endParaRPr lang="bg-BG" sz="2600" dirty="0"/>
          </a:p>
        </p:txBody>
      </p:sp>
      <p:sp>
        <p:nvSpPr>
          <p:cNvPr id="4" name="Заглавие 1">
            <a:extLst>
              <a:ext uri="{FF2B5EF4-FFF2-40B4-BE49-F238E27FC236}">
                <a16:creationId xmlns:a16="http://schemas.microsoft.com/office/drawing/2014/main" id="{6D97FD2E-D08F-4DF7-9F92-CFE6C0E40D24}"/>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6417193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686" y="1509976"/>
            <a:ext cx="11530584" cy="963168"/>
          </a:xfrm>
        </p:spPr>
        <p:txBody>
          <a:bodyPr>
            <a:normAutofit fontScale="90000"/>
          </a:bodyPr>
          <a:lstStyle/>
          <a:p>
            <a:pPr algn="ctr"/>
            <a:r>
              <a:rPr lang="en-US" sz="3400" b="1" dirty="0"/>
              <a:t>3</a:t>
            </a:r>
            <a:r>
              <a:rPr lang="bg-BG" sz="3400" b="1" dirty="0"/>
              <a:t>.3.2. Предоставяне на данни и обмен на информация, относно ТД</a:t>
            </a:r>
          </a:p>
        </p:txBody>
      </p:sp>
      <p:sp>
        <p:nvSpPr>
          <p:cNvPr id="3" name="Content Placeholder 2"/>
          <p:cNvSpPr>
            <a:spLocks noGrp="1"/>
          </p:cNvSpPr>
          <p:nvPr>
            <p:ph idx="1"/>
          </p:nvPr>
        </p:nvSpPr>
        <p:spPr>
          <a:xfrm>
            <a:off x="330708" y="2569464"/>
            <a:ext cx="11530584" cy="3959352"/>
          </a:xfrm>
        </p:spPr>
        <p:txBody>
          <a:bodyPr>
            <a:normAutofit/>
          </a:bodyPr>
          <a:lstStyle/>
          <a:p>
            <a:pPr algn="just"/>
            <a:r>
              <a:rPr lang="bg-BG" dirty="0"/>
              <a:t>Министерството на туризма, непосредствено след изтичане на календарния месец, както и след изтичане на текущата година, предоставя по електронен път на Министерството на финансите необходимите данни от ЕСТИ чрез системата за обмен на информация, поддържана в изпълнение на чл. 5а.</a:t>
            </a:r>
          </a:p>
          <a:p>
            <a:pPr algn="just"/>
            <a:r>
              <a:rPr lang="bg-BG" dirty="0"/>
              <a:t>Данните  се предоставят от Министерството на финансите на общините в срок до три дни след получаването им от Министерството на туризма, както следва:</a:t>
            </a:r>
          </a:p>
          <a:p>
            <a:pPr algn="just">
              <a:buNone/>
            </a:pPr>
            <a:r>
              <a:rPr lang="bg-BG" dirty="0"/>
              <a:t>- чрез изградена и функционираща автоматизирана връзка между системата за обмен на информация, поддържана от Министерството на финансите в изпълнение на чл. 5а, и софтуерния продукт за администриране на местните данъци и такси на съответната община, или</a:t>
            </a:r>
          </a:p>
          <a:p>
            <a:pPr algn="just">
              <a:buNone/>
            </a:pPr>
            <a:r>
              <a:rPr lang="bg-BG" dirty="0"/>
              <a:t>- чрез предоставен оторизиран достъп на съответната община до информацията от ЕСТИ.</a:t>
            </a:r>
          </a:p>
          <a:p>
            <a:pPr marL="45720" indent="0">
              <a:buNone/>
            </a:pPr>
            <a:endParaRPr lang="bg-BG" dirty="0"/>
          </a:p>
          <a:p>
            <a:endParaRPr lang="bg-BG" dirty="0"/>
          </a:p>
        </p:txBody>
      </p:sp>
      <p:sp>
        <p:nvSpPr>
          <p:cNvPr id="4" name="Заглавие 1">
            <a:extLst>
              <a:ext uri="{FF2B5EF4-FFF2-40B4-BE49-F238E27FC236}">
                <a16:creationId xmlns:a16="http://schemas.microsoft.com/office/drawing/2014/main" id="{4EA2C899-E0F8-44B8-8BA9-065FB8D9DB63}"/>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7627042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131" y="1705048"/>
            <a:ext cx="11603736" cy="606552"/>
          </a:xfrm>
        </p:spPr>
        <p:txBody>
          <a:bodyPr>
            <a:normAutofit/>
          </a:bodyPr>
          <a:lstStyle/>
          <a:p>
            <a:pPr algn="ctr"/>
            <a:r>
              <a:rPr lang="bg-BG" sz="3400" b="1" dirty="0"/>
              <a:t>3.</a:t>
            </a:r>
            <a:r>
              <a:rPr lang="bg-BG" sz="3400" b="1" dirty="0" err="1"/>
              <a:t>3</a:t>
            </a:r>
            <a:r>
              <a:rPr lang="bg-BG" sz="3400" b="1" dirty="0"/>
              <a:t>.</a:t>
            </a:r>
            <a:r>
              <a:rPr lang="bg-BG" sz="3400" b="1" dirty="0" err="1"/>
              <a:t>3</a:t>
            </a:r>
            <a:r>
              <a:rPr lang="bg-BG" sz="3400" b="1" dirty="0"/>
              <a:t>. Начисляване на ТД. Данъчнозадължени лица</a:t>
            </a:r>
          </a:p>
        </p:txBody>
      </p:sp>
      <p:sp>
        <p:nvSpPr>
          <p:cNvPr id="3" name="Content Placeholder 2"/>
          <p:cNvSpPr>
            <a:spLocks noGrp="1"/>
          </p:cNvSpPr>
          <p:nvPr>
            <p:ph idx="1"/>
          </p:nvPr>
        </p:nvSpPr>
        <p:spPr>
          <a:xfrm>
            <a:off x="301752" y="2602992"/>
            <a:ext cx="11603736" cy="3934968"/>
          </a:xfrm>
        </p:spPr>
        <p:txBody>
          <a:bodyPr>
            <a:normAutofit/>
          </a:bodyPr>
          <a:lstStyle/>
          <a:p>
            <a:pPr algn="just"/>
            <a:r>
              <a:rPr lang="bg-BG" sz="2300" dirty="0"/>
              <a:t>Туристическият данък се начислява на отделен ред в документа, който се издава от данъчно задълженото лице към лицето, ползващо нощувка при заплащане на  нощувката. </a:t>
            </a:r>
          </a:p>
          <a:p>
            <a:pPr algn="just"/>
            <a:r>
              <a:rPr lang="bg-BG" sz="2300" dirty="0"/>
              <a:t>Няма основание да бъде определян данък за всяко от лицата, които са пренощували в съответния хотел или друго място за настаняване. </a:t>
            </a:r>
          </a:p>
          <a:p>
            <a:pPr algn="just"/>
            <a:r>
              <a:rPr lang="bg-BG" sz="2300" dirty="0"/>
              <a:t>Данъчно задължените лица декларират броя на предоставените нощувки за предходната календарна година, като размерът на данъка е броят на нощувките, умножен по определената от общинския съвет данъчна ставка. </a:t>
            </a:r>
          </a:p>
          <a:p>
            <a:pPr algn="just"/>
            <a:r>
              <a:rPr lang="bg-BG" sz="2300" dirty="0"/>
              <a:t>Данъчно задължените лица внасят данъка в приход на бюджета на общината по местонахождение на местата за настаняване по смисъла на Закона за туризма.</a:t>
            </a:r>
          </a:p>
        </p:txBody>
      </p:sp>
      <p:sp>
        <p:nvSpPr>
          <p:cNvPr id="4" name="Заглавие 1">
            <a:extLst>
              <a:ext uri="{FF2B5EF4-FFF2-40B4-BE49-F238E27FC236}">
                <a16:creationId xmlns:a16="http://schemas.microsoft.com/office/drawing/2014/main" id="{2EFDC675-2324-49F4-9128-8083B80419F9}"/>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8642492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40" y="1633728"/>
            <a:ext cx="9875520" cy="588264"/>
          </a:xfrm>
        </p:spPr>
        <p:txBody>
          <a:bodyPr>
            <a:normAutofit/>
          </a:bodyPr>
          <a:lstStyle/>
          <a:p>
            <a:pPr algn="ctr"/>
            <a:r>
              <a:rPr lang="bg-BG" sz="3400" b="1" dirty="0"/>
              <a:t>3.</a:t>
            </a:r>
            <a:r>
              <a:rPr lang="bg-BG" sz="3400" b="1" dirty="0" err="1"/>
              <a:t>3</a:t>
            </a:r>
            <a:r>
              <a:rPr lang="bg-BG" sz="3400" b="1" dirty="0"/>
              <a:t>.4.Определяне и внасяне на ТД</a:t>
            </a:r>
          </a:p>
        </p:txBody>
      </p:sp>
      <p:sp>
        <p:nvSpPr>
          <p:cNvPr id="3" name="Content Placeholder 2"/>
          <p:cNvSpPr>
            <a:spLocks noGrp="1"/>
          </p:cNvSpPr>
          <p:nvPr>
            <p:ph idx="1"/>
          </p:nvPr>
        </p:nvSpPr>
        <p:spPr>
          <a:xfrm>
            <a:off x="275844" y="2450592"/>
            <a:ext cx="11640312" cy="4032504"/>
          </a:xfrm>
        </p:spPr>
        <p:txBody>
          <a:bodyPr/>
          <a:lstStyle/>
          <a:p>
            <a:pPr algn="just"/>
            <a:r>
              <a:rPr lang="bg-BG" sz="2400" dirty="0"/>
              <a:t>Дължимият данък по ал. 2 се внася от данъчно задължените лица до 15-о число на месеца, следващ месеца, през който са предоставени нощувките.</a:t>
            </a:r>
          </a:p>
          <a:p>
            <a:pPr algn="just"/>
            <a:r>
              <a:rPr lang="bg-BG" sz="2400" dirty="0"/>
              <a:t>Липсва ред за уведомяване на данъчнозадълженото лице за дължимия данък.</a:t>
            </a:r>
          </a:p>
          <a:p>
            <a:pPr algn="just"/>
            <a:r>
              <a:rPr lang="bg-BG" sz="2400" dirty="0"/>
              <a:t>След изменението на ЗМДТ, в сила от 01.</a:t>
            </a:r>
            <a:r>
              <a:rPr lang="bg-BG" sz="2400" dirty="0" err="1"/>
              <a:t>01</a:t>
            </a:r>
            <a:r>
              <a:rPr lang="bg-BG" sz="2400" dirty="0"/>
              <a:t>.2020 г. размерът на данъка се определя от служител на общинска администрация и следва да е ясен акта, с който се определя и сроковете и начина, по който се уведомява данъчнозадълженото лице.</a:t>
            </a:r>
          </a:p>
          <a:p>
            <a:pPr algn="just"/>
            <a:r>
              <a:rPr lang="bg-BG" sz="2400" dirty="0"/>
              <a:t>Данъчно задължените лица подават декларация по образец до 31 януари на всяка година за облагане с туристически данък за предходната календарна година, като обаче не я ясно какви точно действия поражда тази декларация.</a:t>
            </a:r>
          </a:p>
          <a:p>
            <a:endParaRPr lang="bg-BG" dirty="0"/>
          </a:p>
        </p:txBody>
      </p:sp>
      <p:sp>
        <p:nvSpPr>
          <p:cNvPr id="4" name="Заглавие 1">
            <a:extLst>
              <a:ext uri="{FF2B5EF4-FFF2-40B4-BE49-F238E27FC236}">
                <a16:creationId xmlns:a16="http://schemas.microsoft.com/office/drawing/2014/main" id="{E9D7FCB9-8031-4530-AC64-CD58A8514D56}"/>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7649942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40" y="1706880"/>
            <a:ext cx="9875520" cy="624840"/>
          </a:xfrm>
        </p:spPr>
        <p:txBody>
          <a:bodyPr>
            <a:normAutofit/>
          </a:bodyPr>
          <a:lstStyle/>
          <a:p>
            <a:pPr algn="ctr"/>
            <a:r>
              <a:rPr lang="bg-BG" sz="3400" b="1" dirty="0"/>
              <a:t>3.</a:t>
            </a:r>
            <a:r>
              <a:rPr lang="bg-BG" sz="3400" b="1" dirty="0" err="1"/>
              <a:t>3</a:t>
            </a:r>
            <a:r>
              <a:rPr lang="bg-BG" sz="3400" b="1" dirty="0"/>
              <a:t>.5.Установяване и събиране на данъка</a:t>
            </a:r>
          </a:p>
        </p:txBody>
      </p:sp>
      <p:sp>
        <p:nvSpPr>
          <p:cNvPr id="3" name="Content Placeholder 2"/>
          <p:cNvSpPr>
            <a:spLocks noGrp="1"/>
          </p:cNvSpPr>
          <p:nvPr>
            <p:ph idx="1"/>
          </p:nvPr>
        </p:nvSpPr>
        <p:spPr>
          <a:xfrm>
            <a:off x="321564" y="2551176"/>
            <a:ext cx="11548872" cy="3913632"/>
          </a:xfrm>
        </p:spPr>
        <p:txBody>
          <a:bodyPr>
            <a:normAutofit/>
          </a:bodyPr>
          <a:lstStyle/>
          <a:p>
            <a:pPr algn="just"/>
            <a:r>
              <a:rPr lang="bg-BG" sz="2500" dirty="0"/>
              <a:t>Съгласно чл. 4 от ЗМДТ, </a:t>
            </a:r>
            <a:r>
              <a:rPr lang="ru-RU" sz="2500" dirty="0"/>
              <a:t>установяването, обезпечаването и събирането на местните данъци се извършва от служители на общинската администрация по реда на Данъчно-осигурителния процесуален кодекс. Обжалването на свързаните с тях актове се извършва по местонахождението на общината, в чийто район е възникнало задължението, по реда на </a:t>
            </a:r>
            <a:r>
              <a:rPr lang="bg-BG" sz="2500" dirty="0"/>
              <a:t>Данъчно-осигурителния процесуален кодекс.</a:t>
            </a:r>
          </a:p>
          <a:p>
            <a:pPr algn="just"/>
            <a:r>
              <a:rPr lang="ru-RU" sz="2500" dirty="0"/>
              <a:t>В производствата по установяване и събиране на местни данъци  служителите на общинската администрация имат правата и задълженията на органи по приходите, а в производствата по обезпечаване на данъчни </a:t>
            </a:r>
            <a:r>
              <a:rPr lang="ru-RU" sz="2500" dirty="0" err="1"/>
              <a:t>задължения</a:t>
            </a:r>
            <a:r>
              <a:rPr lang="ru-RU" sz="2500" dirty="0"/>
              <a:t> - </a:t>
            </a:r>
            <a:r>
              <a:rPr lang="bg-BG" sz="2500" dirty="0"/>
              <a:t>на публични изпълнители.</a:t>
            </a:r>
          </a:p>
        </p:txBody>
      </p:sp>
      <p:sp>
        <p:nvSpPr>
          <p:cNvPr id="4" name="Заглавие 1">
            <a:extLst>
              <a:ext uri="{FF2B5EF4-FFF2-40B4-BE49-F238E27FC236}">
                <a16:creationId xmlns:a16="http://schemas.microsoft.com/office/drawing/2014/main" id="{F52E9613-F3FE-4114-93C5-1A3777440FC8}"/>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412878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19" y="1670304"/>
            <a:ext cx="11490960" cy="524256"/>
          </a:xfrm>
        </p:spPr>
        <p:txBody>
          <a:bodyPr>
            <a:normAutofit fontScale="90000"/>
          </a:bodyPr>
          <a:lstStyle/>
          <a:p>
            <a:pPr algn="ctr"/>
            <a:r>
              <a:rPr lang="bg-BG" sz="3400" b="1" dirty="0"/>
              <a:t>3.</a:t>
            </a:r>
            <a:r>
              <a:rPr lang="bg-BG" sz="3400" b="1" dirty="0" err="1"/>
              <a:t>3</a:t>
            </a:r>
            <a:r>
              <a:rPr lang="bg-BG" sz="3400" b="1" dirty="0"/>
              <a:t>.6. Установяване и събиране на данъка- въпроси</a:t>
            </a:r>
          </a:p>
        </p:txBody>
      </p:sp>
      <p:sp>
        <p:nvSpPr>
          <p:cNvPr id="3" name="Content Placeholder 2"/>
          <p:cNvSpPr>
            <a:spLocks noGrp="1"/>
          </p:cNvSpPr>
          <p:nvPr>
            <p:ph idx="1"/>
          </p:nvPr>
        </p:nvSpPr>
        <p:spPr>
          <a:xfrm>
            <a:off x="298704" y="2451208"/>
            <a:ext cx="11594592" cy="4073037"/>
          </a:xfrm>
        </p:spPr>
        <p:txBody>
          <a:bodyPr>
            <a:normAutofit/>
          </a:bodyPr>
          <a:lstStyle/>
          <a:p>
            <a:pPr algn="just"/>
            <a:r>
              <a:rPr lang="bg-BG" sz="2400" dirty="0"/>
              <a:t>Остават открити основни въпроси, неуредени  в законите, свързани с процеса на установяване и събиране на ТД:</a:t>
            </a:r>
          </a:p>
          <a:p>
            <a:pPr algn="just"/>
            <a:r>
              <a:rPr lang="bg-BG" sz="2400" dirty="0"/>
              <a:t>С какъв акт се установява от органите на общинска администрация и как се съобщава установения размер ежемесечно?</a:t>
            </a:r>
          </a:p>
          <a:p>
            <a:pPr algn="just"/>
            <a:r>
              <a:rPr lang="bg-BG" sz="2400" dirty="0"/>
              <a:t>В какъв срок и по какъв ред се оспорва установения размер?</a:t>
            </a:r>
          </a:p>
          <a:p>
            <a:pPr algn="just"/>
            <a:r>
              <a:rPr lang="bg-BG" sz="2400" dirty="0"/>
              <a:t>Какъв е характерът на годишната декларация, подавана от данъчнозадължените лица в срок до 31.01 на годината и какви права и задължения поражда тя?</a:t>
            </a:r>
          </a:p>
          <a:p>
            <a:pPr algn="just"/>
            <a:r>
              <a:rPr lang="bg-BG" sz="2400" dirty="0"/>
              <a:t>Как протича производство по проверка или ревизия, свързани с туристическия данък?</a:t>
            </a:r>
          </a:p>
        </p:txBody>
      </p:sp>
      <p:sp>
        <p:nvSpPr>
          <p:cNvPr id="4" name="Заглавие 1">
            <a:extLst>
              <a:ext uri="{FF2B5EF4-FFF2-40B4-BE49-F238E27FC236}">
                <a16:creationId xmlns:a16="http://schemas.microsoft.com/office/drawing/2014/main" id="{993C89E9-3126-4651-9A76-5BA8090416E1}"/>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4174281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40" y="1726748"/>
            <a:ext cx="9875520" cy="568396"/>
          </a:xfrm>
        </p:spPr>
        <p:txBody>
          <a:bodyPr>
            <a:normAutofit/>
          </a:bodyPr>
          <a:lstStyle/>
          <a:p>
            <a:pPr algn="ctr"/>
            <a:r>
              <a:rPr lang="bg-BG" sz="3400" b="1" dirty="0"/>
              <a:t>3.</a:t>
            </a:r>
            <a:r>
              <a:rPr lang="bg-BG" sz="3400" b="1" dirty="0" err="1"/>
              <a:t>3</a:t>
            </a:r>
            <a:r>
              <a:rPr lang="bg-BG" sz="3400" b="1" dirty="0"/>
              <a:t>.7. Характер на приходите от ТД</a:t>
            </a:r>
          </a:p>
        </p:txBody>
      </p:sp>
      <p:sp>
        <p:nvSpPr>
          <p:cNvPr id="3" name="Content Placeholder 2"/>
          <p:cNvSpPr>
            <a:spLocks noGrp="1"/>
          </p:cNvSpPr>
          <p:nvPr>
            <p:ph idx="1"/>
          </p:nvPr>
        </p:nvSpPr>
        <p:spPr>
          <a:xfrm>
            <a:off x="310896" y="2715768"/>
            <a:ext cx="11567160" cy="3648456"/>
          </a:xfrm>
        </p:spPr>
        <p:txBody>
          <a:bodyPr>
            <a:normAutofit/>
          </a:bodyPr>
          <a:lstStyle/>
          <a:p>
            <a:pPr algn="just"/>
            <a:r>
              <a:rPr lang="bg-BG" sz="2600" dirty="0"/>
              <a:t>Съгласно чл. 61т от ЗМДТ, приходите от туристическия данък се разходват за мероприятия по чл. 11, ал. 2 от Закона за туризма.</a:t>
            </a:r>
          </a:p>
          <a:p>
            <a:pPr algn="just"/>
            <a:r>
              <a:rPr lang="bg-BG" sz="2600" dirty="0"/>
              <a:t>Същевременно обаче, по силата на чл. 17 от Закона за публичните финанси, п</a:t>
            </a:r>
            <a:r>
              <a:rPr lang="ru-RU" sz="2600" dirty="0"/>
              <a:t>остъпленията не са целеви и служат за покриване на плащанията. </a:t>
            </a:r>
          </a:p>
          <a:p>
            <a:pPr algn="just"/>
            <a:r>
              <a:rPr lang="ru-RU" sz="2600" dirty="0"/>
              <a:t>Също така, политиките и дейностите, свързани с туризма, се обсъждат и приемат преди началото на календарната година, а данъчните приходи са прогноза и в този смисъл не могат да бъдат целеви.</a:t>
            </a:r>
            <a:endParaRPr lang="bg-BG" sz="2600" dirty="0"/>
          </a:p>
        </p:txBody>
      </p:sp>
      <p:sp>
        <p:nvSpPr>
          <p:cNvPr id="4" name="Заглавие 1">
            <a:extLst>
              <a:ext uri="{FF2B5EF4-FFF2-40B4-BE49-F238E27FC236}">
                <a16:creationId xmlns:a16="http://schemas.microsoft.com/office/drawing/2014/main" id="{580D0980-8B8A-4557-BF02-D4C4232ED37C}"/>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41225750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184" y="1652016"/>
            <a:ext cx="11530584" cy="615696"/>
          </a:xfrm>
        </p:spPr>
        <p:txBody>
          <a:bodyPr>
            <a:noAutofit/>
          </a:bodyPr>
          <a:lstStyle/>
          <a:p>
            <a:pPr algn="ctr"/>
            <a:r>
              <a:rPr lang="ru-RU" sz="3400" b="1" dirty="0"/>
              <a:t>3.4. Възможности за планиране на местни политики</a:t>
            </a:r>
            <a:endParaRPr lang="bg-BG" sz="3400" b="1" dirty="0"/>
          </a:p>
        </p:txBody>
      </p:sp>
      <p:sp>
        <p:nvSpPr>
          <p:cNvPr id="3" name="Content Placeholder 2"/>
          <p:cNvSpPr>
            <a:spLocks noGrp="1"/>
          </p:cNvSpPr>
          <p:nvPr>
            <p:ph idx="1"/>
          </p:nvPr>
        </p:nvSpPr>
        <p:spPr>
          <a:xfrm>
            <a:off x="329184" y="2506072"/>
            <a:ext cx="11530584" cy="3373520"/>
          </a:xfrm>
        </p:spPr>
        <p:txBody>
          <a:bodyPr>
            <a:noAutofit/>
          </a:bodyPr>
          <a:lstStyle/>
          <a:p>
            <a:pPr algn="just"/>
            <a:r>
              <a:rPr lang="ru-RU" sz="2800" b="1" dirty="0"/>
              <a:t>План за интегрирано развитие на община (ПИРО), </a:t>
            </a:r>
            <a:r>
              <a:rPr lang="ru-RU" sz="2800" dirty="0"/>
              <a:t>съгласно Закона за регионално развитие (ЗРР), изм. и доп. ДВ. бр. 21 от 13 март 2020 г.</a:t>
            </a:r>
          </a:p>
          <a:p>
            <a:pPr algn="just"/>
            <a:r>
              <a:rPr lang="ru-RU" sz="2800" b="1" dirty="0"/>
              <a:t>Приложени към ПИРО: </a:t>
            </a:r>
            <a:r>
              <a:rPr lang="ru-RU" sz="2800" dirty="0"/>
              <a:t>Общинска програма за развитие на туризма, съгл. чл. 11 от Закона за туризма, се разработва в съответствие с приоритетите на регионалната стратегия за развитие на туризма и стратегиите по чл. 5, ал. 2 от Закона за туризма. </a:t>
            </a:r>
            <a:endParaRPr lang="bg-BG" sz="2800" dirty="0"/>
          </a:p>
        </p:txBody>
      </p:sp>
      <p:sp>
        <p:nvSpPr>
          <p:cNvPr id="4" name="Заглавие 1">
            <a:extLst>
              <a:ext uri="{FF2B5EF4-FFF2-40B4-BE49-F238E27FC236}">
                <a16:creationId xmlns:a16="http://schemas.microsoft.com/office/drawing/2014/main" id="{607F192E-4595-48DD-98DA-9A5FA579278C}"/>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8722951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287" y="1509976"/>
            <a:ext cx="11393424" cy="643128"/>
          </a:xfrm>
        </p:spPr>
        <p:txBody>
          <a:bodyPr>
            <a:normAutofit/>
          </a:bodyPr>
          <a:lstStyle/>
          <a:p>
            <a:pPr algn="ctr"/>
            <a:r>
              <a:rPr lang="ru-RU" sz="3400" b="1" dirty="0"/>
              <a:t>3.4. Възможности за планиране на местни политики</a:t>
            </a:r>
            <a:endParaRPr lang="bg-BG" sz="3400" dirty="0"/>
          </a:p>
        </p:txBody>
      </p:sp>
      <p:sp>
        <p:nvSpPr>
          <p:cNvPr id="3" name="Content Placeholder 2"/>
          <p:cNvSpPr>
            <a:spLocks noGrp="1"/>
          </p:cNvSpPr>
          <p:nvPr>
            <p:ph idx="1"/>
          </p:nvPr>
        </p:nvSpPr>
        <p:spPr>
          <a:xfrm>
            <a:off x="339686" y="2249424"/>
            <a:ext cx="11548872" cy="4238625"/>
          </a:xfrm>
        </p:spPr>
        <p:txBody>
          <a:bodyPr>
            <a:noAutofit/>
          </a:bodyPr>
          <a:lstStyle/>
          <a:p>
            <a:pPr marL="45720" indent="0" algn="just">
              <a:lnSpc>
                <a:spcPct val="120000"/>
              </a:lnSpc>
              <a:spcBef>
                <a:spcPts val="0"/>
              </a:spcBef>
              <a:spcAft>
                <a:spcPts val="600"/>
              </a:spcAft>
              <a:buNone/>
            </a:pPr>
            <a:r>
              <a:rPr lang="ru-RU" b="1" dirty="0"/>
              <a:t>Общинската програма за развитие на туризма, съгласно чл. 11 от ЗТ, предвижда конкретни проекти, включващи мероприятия за:</a:t>
            </a:r>
            <a:endParaRPr lang="bg-BG" b="1" dirty="0"/>
          </a:p>
          <a:p>
            <a:pPr marL="502920" indent="-457200" algn="just">
              <a:lnSpc>
                <a:spcPct val="120000"/>
              </a:lnSpc>
              <a:spcBef>
                <a:spcPts val="0"/>
              </a:spcBef>
              <a:spcAft>
                <a:spcPts val="600"/>
              </a:spcAft>
              <a:buAutoNum type="arabicPeriod"/>
            </a:pPr>
            <a:r>
              <a:rPr lang="ru-RU" dirty="0" err="1"/>
              <a:t>Изграждане</a:t>
            </a:r>
            <a:r>
              <a:rPr lang="ru-RU" dirty="0"/>
              <a:t> и поддържане на </a:t>
            </a:r>
            <a:r>
              <a:rPr lang="ru-RU" dirty="0" err="1"/>
              <a:t>инфраструктурата</a:t>
            </a:r>
            <a:r>
              <a:rPr lang="ru-RU" dirty="0"/>
              <a:t>, </a:t>
            </a:r>
            <a:r>
              <a:rPr lang="ru-RU" dirty="0" err="1"/>
              <a:t>обслужваща</a:t>
            </a:r>
            <a:r>
              <a:rPr lang="ru-RU" dirty="0"/>
              <a:t> туризма на територията на </a:t>
            </a:r>
            <a:r>
              <a:rPr lang="ru-RU" dirty="0" err="1"/>
              <a:t>общината</a:t>
            </a:r>
            <a:r>
              <a:rPr lang="ru-RU" dirty="0"/>
              <a:t>, </a:t>
            </a:r>
            <a:r>
              <a:rPr lang="ru-RU" dirty="0" err="1"/>
              <a:t>включително</a:t>
            </a:r>
            <a:r>
              <a:rPr lang="ru-RU" dirty="0"/>
              <a:t> местните пътища до туристически обекти;</a:t>
            </a:r>
          </a:p>
          <a:p>
            <a:pPr marL="502920" indent="-457200" algn="just">
              <a:lnSpc>
                <a:spcPct val="120000"/>
              </a:lnSpc>
              <a:spcBef>
                <a:spcPts val="0"/>
              </a:spcBef>
              <a:spcAft>
                <a:spcPts val="600"/>
              </a:spcAft>
              <a:buAutoNum type="arabicPeriod"/>
            </a:pPr>
            <a:r>
              <a:rPr lang="ru-RU" dirty="0" err="1"/>
              <a:t>Изграждане</a:t>
            </a:r>
            <a:r>
              <a:rPr lang="ru-RU" dirty="0"/>
              <a:t> и функциониране на общински туристически информационни центрове и организация на информационното обслужване </a:t>
            </a:r>
            <a:r>
              <a:rPr lang="ru-RU" dirty="0" err="1"/>
              <a:t>на</a:t>
            </a:r>
            <a:r>
              <a:rPr lang="ru-RU" dirty="0"/>
              <a:t> </a:t>
            </a:r>
            <a:r>
              <a:rPr lang="ru-RU" dirty="0" err="1"/>
              <a:t>туристите</a:t>
            </a:r>
            <a:r>
              <a:rPr lang="ru-RU" dirty="0"/>
              <a:t> (доп. - ДВ, бр. 17 от 2020 г.);</a:t>
            </a:r>
          </a:p>
          <a:p>
            <a:pPr marL="502920" indent="-457200" algn="just">
              <a:lnSpc>
                <a:spcPct val="120000"/>
              </a:lnSpc>
              <a:spcBef>
                <a:spcPts val="0"/>
              </a:spcBef>
              <a:spcAft>
                <a:spcPts val="600"/>
              </a:spcAft>
              <a:buAutoNum type="arabicPeriod"/>
            </a:pPr>
            <a:r>
              <a:rPr lang="ru-RU" dirty="0" err="1"/>
              <a:t>Изграждане</a:t>
            </a:r>
            <a:r>
              <a:rPr lang="ru-RU" dirty="0"/>
              <a:t> и поддържане на туристически обекти, които са общинска собственост или за които правото за ползване и управление е предоставено на общината;</a:t>
            </a:r>
          </a:p>
          <a:p>
            <a:pPr marL="502920" indent="-457200" algn="just">
              <a:lnSpc>
                <a:spcPct val="120000"/>
              </a:lnSpc>
              <a:spcBef>
                <a:spcPts val="0"/>
              </a:spcBef>
              <a:spcAft>
                <a:spcPts val="600"/>
              </a:spcAft>
              <a:buAutoNum type="arabicPeriod"/>
            </a:pPr>
            <a:r>
              <a:rPr lang="ru-RU" dirty="0"/>
              <a:t>Организиране на събития и мероприятия с местно и национално значение, които допринасят за развитието на туризма;</a:t>
            </a:r>
          </a:p>
        </p:txBody>
      </p:sp>
      <p:sp>
        <p:nvSpPr>
          <p:cNvPr id="4" name="Заглавие 1">
            <a:extLst>
              <a:ext uri="{FF2B5EF4-FFF2-40B4-BE49-F238E27FC236}">
                <a16:creationId xmlns:a16="http://schemas.microsoft.com/office/drawing/2014/main" id="{665EF9EA-F7FD-4574-83A0-AFDC69E07879}"/>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862092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7224" y="1413656"/>
            <a:ext cx="9875520" cy="716280"/>
          </a:xfrm>
        </p:spPr>
        <p:txBody>
          <a:bodyPr>
            <a:normAutofit/>
          </a:bodyPr>
          <a:lstStyle/>
          <a:p>
            <a:pPr algn="ctr"/>
            <a:r>
              <a:rPr lang="bg-BG" sz="3800" b="1" dirty="0"/>
              <a:t>Нормативна база</a:t>
            </a:r>
          </a:p>
        </p:txBody>
      </p:sp>
      <p:sp>
        <p:nvSpPr>
          <p:cNvPr id="3" name="Content Placeholder 2"/>
          <p:cNvSpPr>
            <a:spLocks noGrp="1"/>
          </p:cNvSpPr>
          <p:nvPr>
            <p:ph idx="1"/>
          </p:nvPr>
        </p:nvSpPr>
        <p:spPr>
          <a:xfrm>
            <a:off x="339686" y="1862667"/>
            <a:ext cx="11512627" cy="4611285"/>
          </a:xfrm>
        </p:spPr>
        <p:txBody>
          <a:bodyPr>
            <a:noAutofit/>
          </a:bodyPr>
          <a:lstStyle/>
          <a:p>
            <a:pPr marL="342900" lvl="0" indent="-342900" algn="just">
              <a:lnSpc>
                <a:spcPct val="100000"/>
              </a:lnSpc>
              <a:spcBef>
                <a:spcPts val="0"/>
              </a:spcBef>
              <a:buFont typeface="Wingdings" panose="05000000000000000000" pitchFamily="2" charset="2"/>
              <a:buChar char=""/>
              <a:tabLst>
                <a:tab pos="270510" algn="l"/>
              </a:tabLst>
            </a:pPr>
            <a:r>
              <a:rPr lang="bg-BG" sz="2400" dirty="0">
                <a:effectLst/>
                <a:ea typeface="Calibri" panose="020F0502020204030204" pitchFamily="34" charset="0"/>
                <a:cs typeface="Times New Roman" panose="02020603050405020304" pitchFamily="18" charset="0"/>
              </a:rPr>
              <a:t>Правилник за организацията на дейността на Общинско предприятие</a:t>
            </a:r>
            <a:r>
              <a:rPr lang="bg-BG" sz="2400" dirty="0">
                <a:ea typeface="Calibri" panose="020F0502020204030204" pitchFamily="34" charset="0"/>
                <a:cs typeface="Times New Roman" panose="02020603050405020304" pitchFamily="18" charset="0"/>
              </a:rPr>
              <a:t>, отговарящо за сектор </a:t>
            </a:r>
            <a:r>
              <a:rPr lang="bg-BG" sz="2400" dirty="0">
                <a:effectLst/>
                <a:ea typeface="Calibri" panose="020F0502020204030204" pitchFamily="34" charset="0"/>
                <a:cs typeface="Times New Roman" panose="02020603050405020304" pitchFamily="18" charset="0"/>
              </a:rPr>
              <a:t>„Туризъм“, Дирекция или друга общинска структура;</a:t>
            </a:r>
            <a:endParaRPr lang="en-US" sz="24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2400" dirty="0">
                <a:effectLst/>
                <a:ea typeface="Calibri" panose="020F0502020204030204" pitchFamily="34" charset="0"/>
                <a:cs typeface="Times New Roman" panose="02020603050405020304" pitchFamily="18" charset="0"/>
              </a:rPr>
              <a:t>Правилник за организацията и дейността на Общинската експертна комисия по категоризация на туристически обекти /ОЕККТО/</a:t>
            </a:r>
            <a:r>
              <a:rPr lang="en-GB" sz="2400" dirty="0">
                <a:effectLst/>
                <a:ea typeface="Calibri" panose="020F0502020204030204" pitchFamily="34" charset="0"/>
                <a:cs typeface="Times New Roman" panose="02020603050405020304" pitchFamily="18" charset="0"/>
              </a:rPr>
              <a:t>;</a:t>
            </a:r>
            <a:endParaRPr lang="en-US" sz="24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2400" dirty="0">
                <a:effectLst/>
                <a:ea typeface="Calibri" panose="020F0502020204030204" pitchFamily="34" charset="0"/>
                <a:cs typeface="Times New Roman" panose="02020603050405020304" pitchFamily="18" charset="0"/>
              </a:rPr>
              <a:t>Етичен кодекс;</a:t>
            </a:r>
            <a:endParaRPr lang="en-US" sz="24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2400" dirty="0">
                <a:effectLst/>
                <a:ea typeface="Calibri" panose="020F0502020204030204" pitchFamily="34" charset="0"/>
                <a:cs typeface="Times New Roman" panose="02020603050405020304" pitchFamily="18" charset="0"/>
              </a:rPr>
              <a:t>Стратегия за развитие на Общината като туристическа дестинация за програмен период;</a:t>
            </a:r>
            <a:endParaRPr lang="en-US" sz="24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2400" dirty="0">
                <a:effectLst/>
                <a:ea typeface="Calibri" panose="020F0502020204030204" pitchFamily="34" charset="0"/>
                <a:cs typeface="Times New Roman" panose="02020603050405020304" pitchFamily="18" charset="0"/>
              </a:rPr>
              <a:t>План за действие към Стратегия за развитие на Общината като туристическа дестинация за програмен период;</a:t>
            </a:r>
            <a:endParaRPr lang="en-US" sz="2400" dirty="0">
              <a:effectLst/>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tabLst>
                <a:tab pos="270510" algn="l"/>
              </a:tabLst>
            </a:pPr>
            <a:r>
              <a:rPr lang="bg-BG" sz="2400" dirty="0">
                <a:effectLst/>
                <a:ea typeface="Calibri" panose="020F0502020204030204" pitchFamily="34" charset="0"/>
                <a:cs typeface="Times New Roman" panose="02020603050405020304" pitchFamily="18" charset="0"/>
              </a:rPr>
              <a:t>Програма за развитие на туризма на Общината като туристическа дестинация за програмен период</a:t>
            </a:r>
            <a:r>
              <a:rPr lang="en-GB" sz="2400" dirty="0">
                <a:effectLst/>
                <a:ea typeface="Calibri" panose="020F0502020204030204" pitchFamily="34" charset="0"/>
                <a:cs typeface="Times New Roman" panose="02020603050405020304" pitchFamily="18" charset="0"/>
              </a:rPr>
              <a:t>.</a:t>
            </a:r>
            <a:endParaRPr lang="en-US" sz="2400" dirty="0">
              <a:effectLst/>
              <a:ea typeface="Calibri" panose="020F0502020204030204" pitchFamily="34" charset="0"/>
              <a:cs typeface="Times New Roman" panose="02020603050405020304" pitchFamily="18" charset="0"/>
            </a:endParaRPr>
          </a:p>
        </p:txBody>
      </p:sp>
      <p:sp>
        <p:nvSpPr>
          <p:cNvPr id="5" name="Заглавие 1">
            <a:extLst>
              <a:ext uri="{FF2B5EF4-FFF2-40B4-BE49-F238E27FC236}">
                <a16:creationId xmlns:a16="http://schemas.microsoft.com/office/drawing/2014/main" id="{78E4E9CD-4FCA-41AE-A291-4D64156B020C}"/>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9146847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616" y="1685998"/>
            <a:ext cx="11503152" cy="615696"/>
          </a:xfrm>
        </p:spPr>
        <p:txBody>
          <a:bodyPr>
            <a:normAutofit/>
          </a:bodyPr>
          <a:lstStyle/>
          <a:p>
            <a:pPr algn="ctr"/>
            <a:r>
              <a:rPr lang="ru-RU" sz="3400" b="1" dirty="0"/>
              <a:t>3.4. Възможности за планиране на местни политики</a:t>
            </a:r>
            <a:endParaRPr lang="bg-BG" sz="3400" dirty="0"/>
          </a:p>
        </p:txBody>
      </p:sp>
      <p:sp>
        <p:nvSpPr>
          <p:cNvPr id="3" name="Content Placeholder 2"/>
          <p:cNvSpPr>
            <a:spLocks noGrp="1"/>
          </p:cNvSpPr>
          <p:nvPr>
            <p:ph idx="1"/>
          </p:nvPr>
        </p:nvSpPr>
        <p:spPr>
          <a:xfrm>
            <a:off x="356616" y="2574037"/>
            <a:ext cx="11503152" cy="4453128"/>
          </a:xfrm>
        </p:spPr>
        <p:txBody>
          <a:bodyPr>
            <a:normAutofit fontScale="92500" lnSpcReduction="20000"/>
          </a:bodyPr>
          <a:lstStyle/>
          <a:p>
            <a:pPr marL="45720" indent="0" algn="just">
              <a:lnSpc>
                <a:spcPct val="120000"/>
              </a:lnSpc>
              <a:spcBef>
                <a:spcPts val="0"/>
              </a:spcBef>
              <a:spcAft>
                <a:spcPts val="600"/>
              </a:spcAft>
              <a:buNone/>
            </a:pPr>
            <a:r>
              <a:rPr lang="ru-RU" sz="2600" b="1" dirty="0"/>
              <a:t>Общинската програма за развитие на туризма предвижда конкретни проекти, включващи мероприятия за:</a:t>
            </a:r>
            <a:endParaRPr lang="bg-BG" sz="2600" b="1" dirty="0"/>
          </a:p>
          <a:p>
            <a:pPr marL="45720" indent="0" algn="just">
              <a:lnSpc>
                <a:spcPct val="120000"/>
              </a:lnSpc>
              <a:spcBef>
                <a:spcPts val="0"/>
              </a:spcBef>
              <a:spcAft>
                <a:spcPts val="600"/>
              </a:spcAft>
              <a:buNone/>
            </a:pPr>
            <a:r>
              <a:rPr lang="ru-RU" sz="2600" dirty="0"/>
              <a:t>5. </a:t>
            </a:r>
            <a:r>
              <a:rPr lang="ru-RU" sz="2600" dirty="0" err="1"/>
              <a:t>Провеждане</a:t>
            </a:r>
            <a:r>
              <a:rPr lang="ru-RU" sz="2600" dirty="0"/>
              <a:t> на проучвания, анализи и прогнози за развитието на туризма в общината;</a:t>
            </a:r>
          </a:p>
          <a:p>
            <a:pPr marL="45720" indent="0" algn="just">
              <a:lnSpc>
                <a:spcPct val="120000"/>
              </a:lnSpc>
              <a:spcBef>
                <a:spcPts val="0"/>
              </a:spcBef>
              <a:spcAft>
                <a:spcPts val="600"/>
              </a:spcAft>
              <a:buNone/>
            </a:pPr>
            <a:r>
              <a:rPr lang="ru-RU" sz="2600" dirty="0"/>
              <a:t>6. Реклама на туристическия продукт на </a:t>
            </a:r>
            <a:r>
              <a:rPr lang="ru-RU" sz="2600" dirty="0" err="1"/>
              <a:t>общината</a:t>
            </a:r>
            <a:r>
              <a:rPr lang="ru-RU" sz="2600" dirty="0"/>
              <a:t>, </a:t>
            </a:r>
            <a:r>
              <a:rPr lang="ru-RU" sz="2600" dirty="0" err="1"/>
              <a:t>включително</a:t>
            </a:r>
            <a:r>
              <a:rPr lang="ru-RU" sz="2600" dirty="0"/>
              <a:t> участие на туристически борси и изложения;</a:t>
            </a:r>
          </a:p>
          <a:p>
            <a:pPr marL="45720" indent="0" algn="just">
              <a:lnSpc>
                <a:spcPct val="120000"/>
              </a:lnSpc>
              <a:spcBef>
                <a:spcPts val="0"/>
              </a:spcBef>
              <a:spcAft>
                <a:spcPts val="600"/>
              </a:spcAft>
              <a:buNone/>
            </a:pPr>
            <a:r>
              <a:rPr lang="ru-RU" sz="2600" dirty="0"/>
              <a:t>7. Взаимодействие и членство на общината в туристически сдружения и в съответната ОУТР;</a:t>
            </a:r>
          </a:p>
          <a:p>
            <a:pPr marL="45720" indent="0" algn="just">
              <a:lnSpc>
                <a:spcPct val="120000"/>
              </a:lnSpc>
              <a:spcBef>
                <a:spcPts val="0"/>
              </a:spcBef>
              <a:spcAft>
                <a:spcPts val="600"/>
              </a:spcAft>
              <a:buNone/>
            </a:pPr>
            <a:r>
              <a:rPr lang="ru-RU" sz="2600" dirty="0"/>
              <a:t>8. </a:t>
            </a:r>
            <a:r>
              <a:rPr lang="ru-RU" sz="2600" dirty="0" err="1"/>
              <a:t>Подобряване</a:t>
            </a:r>
            <a:r>
              <a:rPr lang="ru-RU" sz="2600" dirty="0"/>
              <a:t> качеството на услугите, предлагани в общинските туристически обекти;</a:t>
            </a:r>
          </a:p>
          <a:p>
            <a:endParaRPr lang="bg-BG" dirty="0"/>
          </a:p>
        </p:txBody>
      </p:sp>
      <p:sp>
        <p:nvSpPr>
          <p:cNvPr id="4" name="Заглавие 1">
            <a:extLst>
              <a:ext uri="{FF2B5EF4-FFF2-40B4-BE49-F238E27FC236}">
                <a16:creationId xmlns:a16="http://schemas.microsoft.com/office/drawing/2014/main" id="{CDC684CD-2D0E-4CFD-84D8-58B9615EF112}"/>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7430251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616" y="1685998"/>
            <a:ext cx="11503152" cy="615696"/>
          </a:xfrm>
        </p:spPr>
        <p:txBody>
          <a:bodyPr>
            <a:normAutofit/>
          </a:bodyPr>
          <a:lstStyle/>
          <a:p>
            <a:pPr algn="ctr"/>
            <a:r>
              <a:rPr lang="ru-RU" sz="3400" b="1" dirty="0"/>
              <a:t>3.4. Възможности за планиране на местни политики</a:t>
            </a:r>
            <a:endParaRPr lang="bg-BG" sz="3400" dirty="0"/>
          </a:p>
        </p:txBody>
      </p:sp>
      <p:sp>
        <p:nvSpPr>
          <p:cNvPr id="3" name="Content Placeholder 2"/>
          <p:cNvSpPr>
            <a:spLocks noGrp="1"/>
          </p:cNvSpPr>
          <p:nvPr>
            <p:ph idx="1"/>
          </p:nvPr>
        </p:nvSpPr>
        <p:spPr>
          <a:xfrm>
            <a:off x="356616" y="2574037"/>
            <a:ext cx="11503152" cy="4453128"/>
          </a:xfrm>
        </p:spPr>
        <p:txBody>
          <a:bodyPr>
            <a:normAutofit/>
          </a:bodyPr>
          <a:lstStyle/>
          <a:p>
            <a:pPr algn="just"/>
            <a:r>
              <a:rPr lang="ru-RU" dirty="0"/>
              <a:t>На </a:t>
            </a:r>
            <a:r>
              <a:rPr lang="ru-RU" dirty="0" err="1"/>
              <a:t>национално</a:t>
            </a:r>
            <a:r>
              <a:rPr lang="ru-RU" dirty="0"/>
              <a:t> </a:t>
            </a:r>
            <a:r>
              <a:rPr lang="ru-RU" dirty="0" err="1"/>
              <a:t>ниво</a:t>
            </a:r>
            <a:r>
              <a:rPr lang="ru-RU" dirty="0"/>
              <a:t> се </a:t>
            </a:r>
            <a:r>
              <a:rPr lang="ru-RU" dirty="0" err="1"/>
              <a:t>наблюдава</a:t>
            </a:r>
            <a:r>
              <a:rPr lang="ru-RU" dirty="0"/>
              <a:t> </a:t>
            </a:r>
            <a:r>
              <a:rPr lang="ru-RU" dirty="0" err="1"/>
              <a:t>недостатъчна</a:t>
            </a:r>
            <a:r>
              <a:rPr lang="ru-RU" dirty="0"/>
              <a:t> </a:t>
            </a:r>
            <a:r>
              <a:rPr lang="ru-RU" dirty="0" err="1"/>
              <a:t>устойчивост</a:t>
            </a:r>
            <a:r>
              <a:rPr lang="ru-RU" dirty="0"/>
              <a:t> в </a:t>
            </a:r>
            <a:r>
              <a:rPr lang="ru-RU" dirty="0" err="1"/>
              <a:t>прилаганите</a:t>
            </a:r>
            <a:r>
              <a:rPr lang="ru-RU" dirty="0"/>
              <a:t> политики и </a:t>
            </a:r>
            <a:r>
              <a:rPr lang="ru-RU" dirty="0" err="1"/>
              <a:t>функционирането</a:t>
            </a:r>
            <a:r>
              <a:rPr lang="ru-RU" dirty="0"/>
              <a:t> на </a:t>
            </a:r>
            <a:r>
              <a:rPr lang="ru-RU" dirty="0" err="1"/>
              <a:t>политическата</a:t>
            </a:r>
            <a:r>
              <a:rPr lang="ru-RU" dirty="0"/>
              <a:t> система. </a:t>
            </a:r>
            <a:r>
              <a:rPr lang="ru-RU" dirty="0" err="1"/>
              <a:t>Налице</a:t>
            </a:r>
            <a:r>
              <a:rPr lang="ru-RU" dirty="0"/>
              <a:t> </a:t>
            </a:r>
            <a:r>
              <a:rPr lang="ru-RU" dirty="0" err="1"/>
              <a:t>са</a:t>
            </a:r>
            <a:r>
              <a:rPr lang="ru-RU" dirty="0"/>
              <a:t> чести </a:t>
            </a:r>
            <a:r>
              <a:rPr lang="ru-RU" dirty="0" err="1"/>
              <a:t>правителствени</a:t>
            </a:r>
            <a:r>
              <a:rPr lang="ru-RU" dirty="0"/>
              <a:t> </a:t>
            </a:r>
            <a:r>
              <a:rPr lang="ru-RU" dirty="0" err="1"/>
              <a:t>кризи</a:t>
            </a:r>
            <a:r>
              <a:rPr lang="ru-RU" dirty="0"/>
              <a:t>, </a:t>
            </a:r>
            <a:r>
              <a:rPr lang="ru-RU" dirty="0" err="1"/>
              <a:t>липса</a:t>
            </a:r>
            <a:r>
              <a:rPr lang="ru-RU" dirty="0"/>
              <a:t> на консенсус по </a:t>
            </a:r>
            <a:r>
              <a:rPr lang="ru-RU" dirty="0" err="1"/>
              <a:t>важни</a:t>
            </a:r>
            <a:r>
              <a:rPr lang="ru-RU" dirty="0"/>
              <a:t>, стратегически за </a:t>
            </a:r>
            <a:r>
              <a:rPr lang="ru-RU" dirty="0" err="1"/>
              <a:t>страната</a:t>
            </a:r>
            <a:r>
              <a:rPr lang="ru-RU" dirty="0"/>
              <a:t>, политики и </a:t>
            </a:r>
            <a:r>
              <a:rPr lang="ru-RU" dirty="0" err="1"/>
              <a:t>въпроси</a:t>
            </a:r>
            <a:r>
              <a:rPr lang="ru-RU" dirty="0"/>
              <a:t> и </a:t>
            </a:r>
            <a:r>
              <a:rPr lang="ru-RU" dirty="0" err="1"/>
              <a:t>липса</a:t>
            </a:r>
            <a:r>
              <a:rPr lang="ru-RU" dirty="0"/>
              <a:t> на </a:t>
            </a:r>
            <a:r>
              <a:rPr lang="ru-RU" dirty="0" err="1"/>
              <a:t>последователност</a:t>
            </a:r>
            <a:r>
              <a:rPr lang="ru-RU" dirty="0"/>
              <a:t> в </a:t>
            </a:r>
            <a:r>
              <a:rPr lang="ru-RU" dirty="0" err="1"/>
              <a:t>осъществяването</a:t>
            </a:r>
            <a:r>
              <a:rPr lang="ru-RU" dirty="0"/>
              <a:t> на </a:t>
            </a:r>
            <a:r>
              <a:rPr lang="ru-RU" dirty="0" err="1"/>
              <a:t>вътрешната</a:t>
            </a:r>
            <a:r>
              <a:rPr lang="ru-RU" dirty="0"/>
              <a:t> и </a:t>
            </a:r>
            <a:r>
              <a:rPr lang="ru-RU" dirty="0" err="1"/>
              <a:t>външната</a:t>
            </a:r>
            <a:r>
              <a:rPr lang="ru-RU" dirty="0"/>
              <a:t> политика на </a:t>
            </a:r>
            <a:r>
              <a:rPr lang="ru-RU" dirty="0" err="1"/>
              <a:t>страната</a:t>
            </a:r>
            <a:r>
              <a:rPr lang="ru-RU" dirty="0"/>
              <a:t>. </a:t>
            </a:r>
            <a:r>
              <a:rPr lang="ru-RU" dirty="0" err="1"/>
              <a:t>Държавните</a:t>
            </a:r>
            <a:r>
              <a:rPr lang="ru-RU" dirty="0"/>
              <a:t> инвестиции в туризма </a:t>
            </a:r>
            <a:r>
              <a:rPr lang="ru-RU" dirty="0" err="1"/>
              <a:t>играят</a:t>
            </a:r>
            <a:r>
              <a:rPr lang="ru-RU" dirty="0"/>
              <a:t> важна роля за </a:t>
            </a:r>
            <a:r>
              <a:rPr lang="ru-RU" dirty="0" err="1"/>
              <a:t>неговото</a:t>
            </a:r>
            <a:r>
              <a:rPr lang="ru-RU" dirty="0"/>
              <a:t> развитие и </a:t>
            </a:r>
            <a:r>
              <a:rPr lang="ru-RU" dirty="0" err="1"/>
              <a:t>са</a:t>
            </a:r>
            <a:r>
              <a:rPr lang="ru-RU" dirty="0"/>
              <a:t> </a:t>
            </a:r>
            <a:r>
              <a:rPr lang="ru-RU" dirty="0" err="1"/>
              <a:t>добър</a:t>
            </a:r>
            <a:r>
              <a:rPr lang="ru-RU" dirty="0"/>
              <a:t> сигнал за </a:t>
            </a:r>
            <a:r>
              <a:rPr lang="ru-RU" dirty="0" err="1"/>
              <a:t>частните</a:t>
            </a:r>
            <a:r>
              <a:rPr lang="ru-RU" dirty="0"/>
              <a:t> </a:t>
            </a:r>
            <a:r>
              <a:rPr lang="ru-RU" dirty="0" err="1"/>
              <a:t>инвеститори</a:t>
            </a:r>
            <a:r>
              <a:rPr lang="ru-RU" dirty="0"/>
              <a:t> в сектора. </a:t>
            </a:r>
            <a:r>
              <a:rPr lang="ru-RU" dirty="0" err="1"/>
              <a:t>Ролята</a:t>
            </a:r>
            <a:r>
              <a:rPr lang="ru-RU" dirty="0"/>
              <a:t> на </a:t>
            </a:r>
            <a:r>
              <a:rPr lang="ru-RU" dirty="0" err="1"/>
              <a:t>държавните</a:t>
            </a:r>
            <a:r>
              <a:rPr lang="ru-RU" dirty="0"/>
              <a:t> институции в туризма е да </a:t>
            </a:r>
            <a:r>
              <a:rPr lang="ru-RU" dirty="0" err="1"/>
              <a:t>разработват</a:t>
            </a:r>
            <a:r>
              <a:rPr lang="ru-RU" dirty="0"/>
              <a:t> и </a:t>
            </a:r>
            <a:r>
              <a:rPr lang="ru-RU" dirty="0" err="1"/>
              <a:t>реализират</a:t>
            </a:r>
            <a:r>
              <a:rPr lang="ru-RU" dirty="0"/>
              <a:t> </a:t>
            </a:r>
            <a:r>
              <a:rPr lang="ru-RU" dirty="0" err="1"/>
              <a:t>публични</a:t>
            </a:r>
            <a:r>
              <a:rPr lang="ru-RU" dirty="0"/>
              <a:t> </a:t>
            </a:r>
            <a:r>
              <a:rPr lang="ru-RU" dirty="0" err="1"/>
              <a:t>инвестиционни</a:t>
            </a:r>
            <a:r>
              <a:rPr lang="ru-RU" dirty="0"/>
              <a:t> </a:t>
            </a:r>
            <a:r>
              <a:rPr lang="ru-RU" dirty="0" err="1"/>
              <a:t>проекти</a:t>
            </a:r>
            <a:r>
              <a:rPr lang="ru-RU" dirty="0"/>
              <a:t> за развитие на туризма в </a:t>
            </a:r>
            <a:r>
              <a:rPr lang="ru-RU" dirty="0" err="1"/>
              <a:t>страната</a:t>
            </a:r>
            <a:r>
              <a:rPr lang="ru-RU" dirty="0"/>
              <a:t> в </a:t>
            </a:r>
            <a:r>
              <a:rPr lang="ru-RU" dirty="0" err="1"/>
              <a:t>съответствие</a:t>
            </a:r>
            <a:r>
              <a:rPr lang="ru-RU" dirty="0"/>
              <a:t> с </a:t>
            </a:r>
            <a:r>
              <a:rPr lang="ru-RU" dirty="0" err="1"/>
              <a:t>държавната</a:t>
            </a:r>
            <a:r>
              <a:rPr lang="ru-RU" dirty="0"/>
              <a:t> стратегия и план за действие в сектора, да </a:t>
            </a:r>
            <a:r>
              <a:rPr lang="ru-RU" dirty="0" err="1"/>
              <a:t>създадат</a:t>
            </a:r>
            <a:r>
              <a:rPr lang="ru-RU" dirty="0"/>
              <a:t> </a:t>
            </a:r>
            <a:r>
              <a:rPr lang="ru-RU" dirty="0" err="1"/>
              <a:t>цялостна</a:t>
            </a:r>
            <a:r>
              <a:rPr lang="ru-RU" dirty="0"/>
              <a:t> благоприятна среда и условия за </a:t>
            </a:r>
            <a:r>
              <a:rPr lang="ru-RU" dirty="0" err="1"/>
              <a:t>насърчаване</a:t>
            </a:r>
            <a:r>
              <a:rPr lang="ru-RU" dirty="0"/>
              <a:t> на </a:t>
            </a:r>
            <a:r>
              <a:rPr lang="ru-RU" dirty="0" err="1"/>
              <a:t>частните</a:t>
            </a:r>
            <a:r>
              <a:rPr lang="ru-RU" dirty="0"/>
              <a:t> инвестиции в туризма (</a:t>
            </a:r>
            <a:r>
              <a:rPr lang="ru-RU" dirty="0" err="1"/>
              <a:t>местни</a:t>
            </a:r>
            <a:r>
              <a:rPr lang="ru-RU" dirty="0"/>
              <a:t> и </a:t>
            </a:r>
            <a:r>
              <a:rPr lang="ru-RU" dirty="0" err="1"/>
              <a:t>чуждестранни</a:t>
            </a:r>
            <a:r>
              <a:rPr lang="ru-RU" dirty="0"/>
              <a:t>) и да </a:t>
            </a:r>
            <a:r>
              <a:rPr lang="ru-RU" dirty="0" err="1"/>
              <a:t>развиват</a:t>
            </a:r>
            <a:r>
              <a:rPr lang="ru-RU" dirty="0"/>
              <a:t> </a:t>
            </a:r>
            <a:r>
              <a:rPr lang="ru-RU" dirty="0" err="1"/>
              <a:t>успешни</a:t>
            </a:r>
            <a:r>
              <a:rPr lang="ru-RU" dirty="0"/>
              <a:t> публично-</a:t>
            </a:r>
            <a:r>
              <a:rPr lang="ru-RU" dirty="0" err="1"/>
              <a:t>частни</a:t>
            </a:r>
            <a:r>
              <a:rPr lang="ru-RU" dirty="0"/>
              <a:t> </a:t>
            </a:r>
            <a:r>
              <a:rPr lang="ru-RU" dirty="0" err="1"/>
              <a:t>партньорства</a:t>
            </a:r>
            <a:r>
              <a:rPr lang="ru-RU" dirty="0"/>
              <a:t> за </a:t>
            </a:r>
            <a:r>
              <a:rPr lang="ru-RU" dirty="0" err="1"/>
              <a:t>подобряване</a:t>
            </a:r>
            <a:r>
              <a:rPr lang="ru-RU" dirty="0"/>
              <a:t> </a:t>
            </a:r>
            <a:r>
              <a:rPr lang="ru-RU" dirty="0" err="1"/>
              <a:t>конкурентоспособността</a:t>
            </a:r>
            <a:r>
              <a:rPr lang="ru-RU" dirty="0"/>
              <a:t> на </a:t>
            </a:r>
            <a:r>
              <a:rPr lang="ru-RU" dirty="0" err="1"/>
              <a:t>туристическия</a:t>
            </a:r>
            <a:r>
              <a:rPr lang="ru-RU" dirty="0"/>
              <a:t> сектор, за устойчиво развитие на туризма в </a:t>
            </a:r>
            <a:r>
              <a:rPr lang="ru-RU" dirty="0" err="1"/>
              <a:t>страната</a:t>
            </a:r>
            <a:r>
              <a:rPr lang="ru-RU" dirty="0"/>
              <a:t> и за </a:t>
            </a:r>
            <a:r>
              <a:rPr lang="ru-RU" dirty="0" err="1"/>
              <a:t>ефективно</a:t>
            </a:r>
            <a:r>
              <a:rPr lang="ru-RU" dirty="0"/>
              <a:t> </a:t>
            </a:r>
            <a:r>
              <a:rPr lang="ru-RU" dirty="0" err="1"/>
              <a:t>маркетиране</a:t>
            </a:r>
            <a:r>
              <a:rPr lang="ru-RU" dirty="0"/>
              <a:t> на </a:t>
            </a:r>
            <a:r>
              <a:rPr lang="ru-RU" dirty="0" err="1"/>
              <a:t>туристическата</a:t>
            </a:r>
            <a:r>
              <a:rPr lang="ru-RU" dirty="0"/>
              <a:t> </a:t>
            </a:r>
            <a:r>
              <a:rPr lang="ru-RU" dirty="0" err="1"/>
              <a:t>дестинация</a:t>
            </a:r>
            <a:r>
              <a:rPr lang="ru-RU" dirty="0"/>
              <a:t> в </a:t>
            </a:r>
            <a:r>
              <a:rPr lang="ru-RU" dirty="0" err="1"/>
              <a:t>световен</a:t>
            </a:r>
            <a:r>
              <a:rPr lang="ru-RU" dirty="0"/>
              <a:t> план. </a:t>
            </a:r>
            <a:endParaRPr lang="bg-BG" dirty="0"/>
          </a:p>
        </p:txBody>
      </p:sp>
      <p:sp>
        <p:nvSpPr>
          <p:cNvPr id="4" name="Заглавие 1">
            <a:extLst>
              <a:ext uri="{FF2B5EF4-FFF2-40B4-BE49-F238E27FC236}">
                <a16:creationId xmlns:a16="http://schemas.microsoft.com/office/drawing/2014/main" id="{CDC684CD-2D0E-4CFD-84D8-58B9615EF112}"/>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9655521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616" y="1685998"/>
            <a:ext cx="11503152" cy="615696"/>
          </a:xfrm>
        </p:spPr>
        <p:txBody>
          <a:bodyPr>
            <a:normAutofit/>
          </a:bodyPr>
          <a:lstStyle/>
          <a:p>
            <a:pPr algn="ctr"/>
            <a:r>
              <a:rPr lang="ru-RU" sz="3400" b="1" dirty="0"/>
              <a:t>3.4. Възможности за планиране на местни политики</a:t>
            </a:r>
            <a:endParaRPr lang="bg-BG" sz="3400" dirty="0"/>
          </a:p>
        </p:txBody>
      </p:sp>
      <p:sp>
        <p:nvSpPr>
          <p:cNvPr id="3" name="Content Placeholder 2"/>
          <p:cNvSpPr>
            <a:spLocks noGrp="1"/>
          </p:cNvSpPr>
          <p:nvPr>
            <p:ph idx="1"/>
          </p:nvPr>
        </p:nvSpPr>
        <p:spPr>
          <a:xfrm>
            <a:off x="356616" y="2574037"/>
            <a:ext cx="11503152" cy="4453128"/>
          </a:xfrm>
        </p:spPr>
        <p:txBody>
          <a:bodyPr>
            <a:normAutofit/>
          </a:bodyPr>
          <a:lstStyle/>
          <a:p>
            <a:pPr algn="just"/>
            <a:r>
              <a:rPr lang="ru-RU" dirty="0"/>
              <a:t>Като </a:t>
            </a:r>
            <a:r>
              <a:rPr lang="ru-RU" dirty="0" err="1"/>
              <a:t>цяло</a:t>
            </a:r>
            <a:r>
              <a:rPr lang="ru-RU" dirty="0"/>
              <a:t> </a:t>
            </a:r>
            <a:r>
              <a:rPr lang="ru-RU" dirty="0" err="1"/>
              <a:t>може</a:t>
            </a:r>
            <a:r>
              <a:rPr lang="ru-RU" dirty="0"/>
              <a:t> да се </a:t>
            </a:r>
            <a:r>
              <a:rPr lang="ru-RU" dirty="0" err="1"/>
              <a:t>твърди</a:t>
            </a:r>
            <a:r>
              <a:rPr lang="ru-RU" dirty="0"/>
              <a:t>, че </a:t>
            </a:r>
            <a:r>
              <a:rPr lang="ru-RU" dirty="0" err="1"/>
              <a:t>стратегическото</a:t>
            </a:r>
            <a:r>
              <a:rPr lang="ru-RU" dirty="0"/>
              <a:t> </a:t>
            </a:r>
            <a:r>
              <a:rPr lang="ru-RU" dirty="0" err="1"/>
              <a:t>планиране</a:t>
            </a:r>
            <a:r>
              <a:rPr lang="ru-RU" dirty="0"/>
              <a:t> в сектора не е на </a:t>
            </a:r>
            <a:r>
              <a:rPr lang="ru-RU" dirty="0" err="1"/>
              <a:t>необходимото</a:t>
            </a:r>
            <a:r>
              <a:rPr lang="ru-RU" dirty="0"/>
              <a:t> </a:t>
            </a:r>
            <a:r>
              <a:rPr lang="ru-RU" dirty="0" err="1"/>
              <a:t>ниво</a:t>
            </a:r>
            <a:r>
              <a:rPr lang="ru-RU" dirty="0"/>
              <a:t>, </a:t>
            </a:r>
            <a:r>
              <a:rPr lang="ru-RU" dirty="0" err="1"/>
              <a:t>което</a:t>
            </a:r>
            <a:r>
              <a:rPr lang="ru-RU" dirty="0"/>
              <a:t> е </a:t>
            </a:r>
            <a:r>
              <a:rPr lang="ru-RU" dirty="0" err="1"/>
              <a:t>бариера</a:t>
            </a:r>
            <a:r>
              <a:rPr lang="ru-RU" dirty="0"/>
              <a:t> пред </a:t>
            </a:r>
            <a:r>
              <a:rPr lang="ru-RU" dirty="0" err="1"/>
              <a:t>осъществяването</a:t>
            </a:r>
            <a:r>
              <a:rPr lang="ru-RU" dirty="0"/>
              <a:t> на </a:t>
            </a:r>
            <a:r>
              <a:rPr lang="ru-RU" dirty="0" err="1"/>
              <a:t>последователна</a:t>
            </a:r>
            <a:r>
              <a:rPr lang="ru-RU" dirty="0"/>
              <a:t> и </a:t>
            </a:r>
            <a:r>
              <a:rPr lang="ru-RU" dirty="0" err="1"/>
              <a:t>ефективна</a:t>
            </a:r>
            <a:r>
              <a:rPr lang="ru-RU" dirty="0"/>
              <a:t> </a:t>
            </a:r>
            <a:r>
              <a:rPr lang="ru-RU" dirty="0" err="1"/>
              <a:t>туристическа</a:t>
            </a:r>
            <a:r>
              <a:rPr lang="ru-RU" dirty="0"/>
              <a:t> политика. </a:t>
            </a:r>
            <a:r>
              <a:rPr lang="ru-RU" dirty="0" err="1"/>
              <a:t>Липсата</a:t>
            </a:r>
            <a:r>
              <a:rPr lang="ru-RU" dirty="0"/>
              <a:t> на </a:t>
            </a:r>
            <a:r>
              <a:rPr lang="ru-RU" dirty="0" err="1"/>
              <a:t>конкретни</a:t>
            </a:r>
            <a:r>
              <a:rPr lang="ru-RU" dirty="0"/>
              <a:t> </a:t>
            </a:r>
            <a:r>
              <a:rPr lang="ru-RU" dirty="0" err="1"/>
              <a:t>индикатори</a:t>
            </a:r>
            <a:r>
              <a:rPr lang="ru-RU" dirty="0"/>
              <a:t> и </a:t>
            </a:r>
            <a:r>
              <a:rPr lang="ru-RU" dirty="0" err="1"/>
              <a:t>системи</a:t>
            </a:r>
            <a:r>
              <a:rPr lang="ru-RU" dirty="0"/>
              <a:t> за мониторинг на </a:t>
            </a:r>
            <a:r>
              <a:rPr lang="ru-RU" dirty="0" err="1"/>
              <a:t>резултатите</a:t>
            </a:r>
            <a:r>
              <a:rPr lang="ru-RU" dirty="0"/>
              <a:t> не </a:t>
            </a:r>
            <a:r>
              <a:rPr lang="ru-RU" dirty="0" err="1"/>
              <a:t>позволяват</a:t>
            </a:r>
            <a:r>
              <a:rPr lang="ru-RU" dirty="0"/>
              <a:t> да се </a:t>
            </a:r>
            <a:r>
              <a:rPr lang="ru-RU" dirty="0" err="1"/>
              <a:t>направи</a:t>
            </a:r>
            <a:r>
              <a:rPr lang="ru-RU" dirty="0"/>
              <a:t> </a:t>
            </a:r>
            <a:r>
              <a:rPr lang="ru-RU" dirty="0" err="1"/>
              <a:t>обективна</a:t>
            </a:r>
            <a:r>
              <a:rPr lang="ru-RU" dirty="0"/>
              <a:t> оценка за </a:t>
            </a:r>
            <a:r>
              <a:rPr lang="ru-RU" dirty="0" err="1"/>
              <a:t>постигнатите</a:t>
            </a:r>
            <a:r>
              <a:rPr lang="ru-RU" dirty="0"/>
              <a:t> </a:t>
            </a:r>
            <a:r>
              <a:rPr lang="ru-RU" dirty="0" err="1"/>
              <a:t>резултати</a:t>
            </a:r>
            <a:r>
              <a:rPr lang="ru-RU" dirty="0"/>
              <a:t> и да </a:t>
            </a:r>
            <a:r>
              <a:rPr lang="ru-RU" dirty="0" err="1"/>
              <a:t>бъдат</a:t>
            </a:r>
            <a:r>
              <a:rPr lang="ru-RU" dirty="0"/>
              <a:t> </a:t>
            </a:r>
            <a:r>
              <a:rPr lang="ru-RU" dirty="0" err="1"/>
              <a:t>изведени</a:t>
            </a:r>
            <a:r>
              <a:rPr lang="ru-RU" dirty="0"/>
              <a:t> </a:t>
            </a:r>
            <a:r>
              <a:rPr lang="ru-RU" dirty="0" err="1"/>
              <a:t>поуките</a:t>
            </a:r>
            <a:r>
              <a:rPr lang="ru-RU" dirty="0"/>
              <a:t> от </a:t>
            </a:r>
            <a:r>
              <a:rPr lang="ru-RU" dirty="0" err="1"/>
              <a:t>осъществените</a:t>
            </a:r>
            <a:r>
              <a:rPr lang="ru-RU" dirty="0"/>
              <a:t> </a:t>
            </a:r>
            <a:r>
              <a:rPr lang="ru-RU" dirty="0" err="1"/>
              <a:t>дейности</a:t>
            </a:r>
            <a:r>
              <a:rPr lang="ru-RU" dirty="0"/>
              <a:t>. </a:t>
            </a:r>
            <a:r>
              <a:rPr lang="ru-RU" dirty="0" err="1"/>
              <a:t>Това</a:t>
            </a:r>
            <a:r>
              <a:rPr lang="ru-RU" dirty="0"/>
              <a:t> </a:t>
            </a:r>
            <a:r>
              <a:rPr lang="ru-RU" dirty="0" err="1"/>
              <a:t>представлява</a:t>
            </a:r>
            <a:r>
              <a:rPr lang="ru-RU" dirty="0"/>
              <a:t> </a:t>
            </a:r>
            <a:r>
              <a:rPr lang="ru-RU" dirty="0" err="1"/>
              <a:t>бариера</a:t>
            </a:r>
            <a:r>
              <a:rPr lang="ru-RU" dirty="0"/>
              <a:t> за </a:t>
            </a:r>
            <a:r>
              <a:rPr lang="ru-RU" dirty="0" err="1"/>
              <a:t>развитието</a:t>
            </a:r>
            <a:r>
              <a:rPr lang="ru-RU" dirty="0"/>
              <a:t> на </a:t>
            </a:r>
            <a:r>
              <a:rPr lang="ru-RU" dirty="0" err="1"/>
              <a:t>политиките</a:t>
            </a:r>
            <a:r>
              <a:rPr lang="ru-RU" dirty="0"/>
              <a:t> в сектора. </a:t>
            </a:r>
            <a:r>
              <a:rPr lang="ru-RU" dirty="0" err="1"/>
              <a:t>Приемането</a:t>
            </a:r>
            <a:r>
              <a:rPr lang="ru-RU" dirty="0"/>
              <a:t> на </a:t>
            </a:r>
            <a:r>
              <a:rPr lang="ru-RU" dirty="0" err="1"/>
              <a:t>настоящата</a:t>
            </a:r>
            <a:r>
              <a:rPr lang="ru-RU" dirty="0"/>
              <a:t> актуализация на НСУРТРБ </a:t>
            </a:r>
            <a:r>
              <a:rPr lang="ru-RU" dirty="0" err="1"/>
              <a:t>ще</a:t>
            </a:r>
            <a:r>
              <a:rPr lang="ru-RU" dirty="0"/>
              <a:t> </a:t>
            </a:r>
            <a:r>
              <a:rPr lang="ru-RU" dirty="0" err="1"/>
              <a:t>обедини</a:t>
            </a:r>
            <a:r>
              <a:rPr lang="ru-RU" dirty="0"/>
              <a:t> </a:t>
            </a:r>
            <a:r>
              <a:rPr lang="ru-RU" dirty="0" err="1"/>
              <a:t>заинтересованите</a:t>
            </a:r>
            <a:r>
              <a:rPr lang="ru-RU" dirty="0"/>
              <a:t> </a:t>
            </a:r>
            <a:r>
              <a:rPr lang="ru-RU" dirty="0" err="1"/>
              <a:t>страни</a:t>
            </a:r>
            <a:r>
              <a:rPr lang="ru-RU" dirty="0"/>
              <a:t> в </a:t>
            </a:r>
            <a:r>
              <a:rPr lang="ru-RU" dirty="0" err="1"/>
              <a:t>изпълнението</a:t>
            </a:r>
            <a:r>
              <a:rPr lang="ru-RU" dirty="0"/>
              <a:t> на общи цели и </a:t>
            </a:r>
            <a:r>
              <a:rPr lang="ru-RU" dirty="0" err="1"/>
              <a:t>ще</a:t>
            </a:r>
            <a:r>
              <a:rPr lang="ru-RU" dirty="0"/>
              <a:t> </a:t>
            </a:r>
            <a:r>
              <a:rPr lang="ru-RU" dirty="0" err="1"/>
              <a:t>даде</a:t>
            </a:r>
            <a:r>
              <a:rPr lang="ru-RU" dirty="0"/>
              <a:t> </a:t>
            </a:r>
            <a:r>
              <a:rPr lang="ru-RU" dirty="0" err="1"/>
              <a:t>насока</a:t>
            </a:r>
            <a:r>
              <a:rPr lang="ru-RU" dirty="0"/>
              <a:t> за развитие на </a:t>
            </a:r>
            <a:r>
              <a:rPr lang="ru-RU" dirty="0" err="1"/>
              <a:t>туристическите</a:t>
            </a:r>
            <a:r>
              <a:rPr lang="ru-RU" dirty="0"/>
              <a:t> </a:t>
            </a:r>
            <a:r>
              <a:rPr lang="ru-RU" dirty="0" err="1"/>
              <a:t>райони</a:t>
            </a:r>
            <a:r>
              <a:rPr lang="ru-RU" dirty="0"/>
              <a:t> и </a:t>
            </a:r>
            <a:r>
              <a:rPr lang="ru-RU" dirty="0" err="1"/>
              <a:t>общините</a:t>
            </a:r>
            <a:r>
              <a:rPr lang="ru-RU" dirty="0"/>
              <a:t>.</a:t>
            </a:r>
            <a:endParaRPr lang="bg-BG" dirty="0"/>
          </a:p>
        </p:txBody>
      </p:sp>
      <p:sp>
        <p:nvSpPr>
          <p:cNvPr id="4" name="Заглавие 1">
            <a:extLst>
              <a:ext uri="{FF2B5EF4-FFF2-40B4-BE49-F238E27FC236}">
                <a16:creationId xmlns:a16="http://schemas.microsoft.com/office/drawing/2014/main" id="{CDC684CD-2D0E-4CFD-84D8-58B9615EF112}"/>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0434557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616" y="1685998"/>
            <a:ext cx="11503152" cy="615696"/>
          </a:xfrm>
        </p:spPr>
        <p:txBody>
          <a:bodyPr>
            <a:normAutofit/>
          </a:bodyPr>
          <a:lstStyle/>
          <a:p>
            <a:pPr algn="ctr"/>
            <a:r>
              <a:rPr lang="ru-RU" sz="3400" b="1" dirty="0"/>
              <a:t>3.4. Възможности за планиране на местни политики</a:t>
            </a:r>
            <a:endParaRPr lang="bg-BG" sz="3400" dirty="0"/>
          </a:p>
        </p:txBody>
      </p:sp>
      <p:sp>
        <p:nvSpPr>
          <p:cNvPr id="3" name="Content Placeholder 2"/>
          <p:cNvSpPr>
            <a:spLocks noGrp="1"/>
          </p:cNvSpPr>
          <p:nvPr>
            <p:ph idx="1"/>
          </p:nvPr>
        </p:nvSpPr>
        <p:spPr>
          <a:xfrm>
            <a:off x="356616" y="2574037"/>
            <a:ext cx="11503152" cy="4453128"/>
          </a:xfrm>
        </p:spPr>
        <p:txBody>
          <a:bodyPr>
            <a:normAutofit/>
          </a:bodyPr>
          <a:lstStyle/>
          <a:p>
            <a:pPr algn="just"/>
            <a:r>
              <a:rPr lang="ru-RU" dirty="0" err="1"/>
              <a:t>Предвид</a:t>
            </a:r>
            <a:r>
              <a:rPr lang="ru-RU" dirty="0"/>
              <a:t> </a:t>
            </a:r>
            <a:r>
              <a:rPr lang="ru-RU" dirty="0" err="1"/>
              <a:t>силните</a:t>
            </a:r>
            <a:r>
              <a:rPr lang="ru-RU" dirty="0"/>
              <a:t> </a:t>
            </a:r>
            <a:r>
              <a:rPr lang="ru-RU" dirty="0" err="1"/>
              <a:t>страни</a:t>
            </a:r>
            <a:r>
              <a:rPr lang="ru-RU" dirty="0"/>
              <a:t> на </a:t>
            </a:r>
            <a:r>
              <a:rPr lang="ru-RU" dirty="0" err="1"/>
              <a:t>България</a:t>
            </a:r>
            <a:r>
              <a:rPr lang="ru-RU" dirty="0"/>
              <a:t> </a:t>
            </a:r>
            <a:r>
              <a:rPr lang="ru-RU" dirty="0" err="1"/>
              <a:t>като</a:t>
            </a:r>
            <a:r>
              <a:rPr lang="ru-RU" dirty="0"/>
              <a:t> </a:t>
            </a:r>
            <a:r>
              <a:rPr lang="ru-RU" dirty="0" err="1"/>
              <a:t>туристическа</a:t>
            </a:r>
            <a:r>
              <a:rPr lang="ru-RU" dirty="0"/>
              <a:t> </a:t>
            </a:r>
            <a:r>
              <a:rPr lang="ru-RU" dirty="0" err="1"/>
              <a:t>дестинация</a:t>
            </a:r>
            <a:r>
              <a:rPr lang="ru-RU" dirty="0"/>
              <a:t> и </a:t>
            </a:r>
            <a:r>
              <a:rPr lang="ru-RU" dirty="0" err="1"/>
              <a:t>възможностите</a:t>
            </a:r>
            <a:r>
              <a:rPr lang="ru-RU" dirty="0"/>
              <a:t> за </a:t>
            </a:r>
            <a:r>
              <a:rPr lang="ru-RU" dirty="0" err="1"/>
              <a:t>развитието</a:t>
            </a:r>
            <a:r>
              <a:rPr lang="ru-RU" dirty="0"/>
              <a:t> й, с </a:t>
            </a:r>
            <a:r>
              <a:rPr lang="ru-RU" dirty="0" err="1"/>
              <a:t>оглед</a:t>
            </a:r>
            <a:r>
              <a:rPr lang="ru-RU" dirty="0"/>
              <a:t> на </a:t>
            </a:r>
            <a:r>
              <a:rPr lang="ru-RU" dirty="0" err="1"/>
              <a:t>промените</a:t>
            </a:r>
            <a:r>
              <a:rPr lang="ru-RU" dirty="0"/>
              <a:t> в </a:t>
            </a:r>
            <a:r>
              <a:rPr lang="ru-RU" dirty="0" err="1"/>
              <a:t>поведението</a:t>
            </a:r>
            <a:r>
              <a:rPr lang="ru-RU" dirty="0"/>
              <a:t> и </a:t>
            </a:r>
            <a:r>
              <a:rPr lang="ru-RU" dirty="0" err="1"/>
              <a:t>мотивацията</a:t>
            </a:r>
            <a:r>
              <a:rPr lang="ru-RU" dirty="0"/>
              <a:t> на </a:t>
            </a:r>
            <a:r>
              <a:rPr lang="ru-RU" dirty="0" err="1"/>
              <a:t>потребителите</a:t>
            </a:r>
            <a:r>
              <a:rPr lang="ru-RU" dirty="0"/>
              <a:t> и от </a:t>
            </a:r>
            <a:r>
              <a:rPr lang="ru-RU" dirty="0" err="1"/>
              <a:t>гледна</a:t>
            </a:r>
            <a:r>
              <a:rPr lang="ru-RU" dirty="0"/>
              <a:t> точка на </a:t>
            </a:r>
            <a:r>
              <a:rPr lang="ru-RU" dirty="0" err="1"/>
              <a:t>позиционирането</a:t>
            </a:r>
            <a:r>
              <a:rPr lang="ru-RU" dirty="0"/>
              <a:t> й сред </a:t>
            </a:r>
            <a:r>
              <a:rPr lang="ru-RU" dirty="0" err="1"/>
              <a:t>основните</a:t>
            </a:r>
            <a:r>
              <a:rPr lang="ru-RU" dirty="0"/>
              <a:t> </a:t>
            </a:r>
            <a:r>
              <a:rPr lang="ru-RU" dirty="0" err="1"/>
              <a:t>конкуренти</a:t>
            </a:r>
            <a:r>
              <a:rPr lang="ru-RU" dirty="0"/>
              <a:t>, е </a:t>
            </a:r>
            <a:r>
              <a:rPr lang="ru-RU" dirty="0" err="1"/>
              <a:t>формулирана</a:t>
            </a:r>
            <a:r>
              <a:rPr lang="ru-RU" dirty="0"/>
              <a:t> </a:t>
            </a:r>
            <a:r>
              <a:rPr lang="ru-RU" dirty="0" err="1"/>
              <a:t>визия</a:t>
            </a:r>
            <a:r>
              <a:rPr lang="ru-RU" dirty="0"/>
              <a:t> за </a:t>
            </a:r>
            <a:r>
              <a:rPr lang="ru-RU" dirty="0" err="1"/>
              <a:t>развитието</a:t>
            </a:r>
            <a:r>
              <a:rPr lang="ru-RU" dirty="0"/>
              <a:t> на </a:t>
            </a:r>
            <a:r>
              <a:rPr lang="ru-RU" dirty="0" err="1"/>
              <a:t>дестинацията</a:t>
            </a:r>
            <a:r>
              <a:rPr lang="ru-RU" dirty="0"/>
              <a:t> (</a:t>
            </a:r>
            <a:r>
              <a:rPr lang="ru-RU" dirty="0" err="1"/>
              <a:t>желано</a:t>
            </a:r>
            <a:r>
              <a:rPr lang="ru-RU" dirty="0"/>
              <a:t> </a:t>
            </a:r>
            <a:r>
              <a:rPr lang="ru-RU" dirty="0" err="1"/>
              <a:t>бъдещо</a:t>
            </a:r>
            <a:r>
              <a:rPr lang="ru-RU" dirty="0"/>
              <a:t> </a:t>
            </a:r>
            <a:r>
              <a:rPr lang="ru-RU" dirty="0" err="1"/>
              <a:t>състояние</a:t>
            </a:r>
            <a:r>
              <a:rPr lang="ru-RU" dirty="0"/>
              <a:t>) </a:t>
            </a:r>
            <a:r>
              <a:rPr lang="ru-RU" dirty="0" err="1"/>
              <a:t>към</a:t>
            </a:r>
            <a:r>
              <a:rPr lang="ru-RU" dirty="0"/>
              <a:t> 2030 г., </a:t>
            </a:r>
            <a:r>
              <a:rPr lang="ru-RU" dirty="0" err="1"/>
              <a:t>която</a:t>
            </a:r>
            <a:r>
              <a:rPr lang="ru-RU" dirty="0"/>
              <a:t> гласи: БЪЛГАРИЯ: ПРЕДПОЧИТАНА ДЕСТИНАЦИЯ ЗА УСТОЙЧИВ ТУРИЗЪМ В ЧЕТИРИ СЕЗОНА.</a:t>
            </a:r>
            <a:endParaRPr lang="bg-BG" dirty="0"/>
          </a:p>
        </p:txBody>
      </p:sp>
      <p:sp>
        <p:nvSpPr>
          <p:cNvPr id="4" name="Заглавие 1">
            <a:extLst>
              <a:ext uri="{FF2B5EF4-FFF2-40B4-BE49-F238E27FC236}">
                <a16:creationId xmlns:a16="http://schemas.microsoft.com/office/drawing/2014/main" id="{CDC684CD-2D0E-4CFD-84D8-58B9615EF112}"/>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721456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351" y="1504527"/>
            <a:ext cx="9875520" cy="716280"/>
          </a:xfrm>
        </p:spPr>
        <p:txBody>
          <a:bodyPr>
            <a:normAutofit/>
          </a:bodyPr>
          <a:lstStyle/>
          <a:p>
            <a:pPr algn="ctr"/>
            <a:r>
              <a:rPr lang="bg-BG" sz="3800" b="1" dirty="0"/>
              <a:t>Общински съвет</a:t>
            </a:r>
          </a:p>
        </p:txBody>
      </p:sp>
      <p:sp>
        <p:nvSpPr>
          <p:cNvPr id="3" name="Content Placeholder 2"/>
          <p:cNvSpPr>
            <a:spLocks noGrp="1"/>
          </p:cNvSpPr>
          <p:nvPr>
            <p:ph idx="1"/>
          </p:nvPr>
        </p:nvSpPr>
        <p:spPr>
          <a:xfrm>
            <a:off x="339686" y="2220807"/>
            <a:ext cx="11512627" cy="4253145"/>
          </a:xfrm>
        </p:spPr>
        <p:txBody>
          <a:bodyPr>
            <a:noAutofit/>
          </a:bodyPr>
          <a:lstStyle/>
          <a:p>
            <a:pPr marL="45720" indent="0" algn="just">
              <a:lnSpc>
                <a:spcPct val="100000"/>
              </a:lnSpc>
              <a:spcBef>
                <a:spcPts val="0"/>
              </a:spcBef>
              <a:buNone/>
            </a:pPr>
            <a:r>
              <a:rPr lang="ru-RU" sz="2300" dirty="0" err="1"/>
              <a:t>Общинският</a:t>
            </a:r>
            <a:r>
              <a:rPr lang="ru-RU" sz="2300" dirty="0"/>
              <a:t> </a:t>
            </a:r>
            <a:r>
              <a:rPr lang="ru-RU" sz="2300" dirty="0" err="1"/>
              <a:t>съвет</a:t>
            </a:r>
            <a:r>
              <a:rPr lang="ru-RU" sz="2300" dirty="0"/>
              <a:t> </a:t>
            </a:r>
            <a:r>
              <a:rPr lang="ru-RU" sz="2300" dirty="0" err="1"/>
              <a:t>определя</a:t>
            </a:r>
            <a:r>
              <a:rPr lang="ru-RU" sz="2300" dirty="0"/>
              <a:t> </a:t>
            </a:r>
            <a:r>
              <a:rPr lang="ru-RU" sz="2300" dirty="0" err="1"/>
              <a:t>политиката</a:t>
            </a:r>
            <a:r>
              <a:rPr lang="ru-RU" sz="2300" dirty="0"/>
              <a:t> за развитие на туризма на </a:t>
            </a:r>
            <a:r>
              <a:rPr lang="ru-RU" sz="2300" dirty="0" err="1"/>
              <a:t>територията</a:t>
            </a:r>
            <a:r>
              <a:rPr lang="ru-RU" sz="2300" dirty="0"/>
              <a:t> на </a:t>
            </a:r>
            <a:r>
              <a:rPr lang="ru-RU" sz="2300" dirty="0" err="1"/>
              <a:t>общината</a:t>
            </a:r>
            <a:r>
              <a:rPr lang="ru-RU" sz="2300" dirty="0"/>
              <a:t>, </a:t>
            </a:r>
            <a:r>
              <a:rPr lang="ru-RU" sz="2300" dirty="0" err="1"/>
              <a:t>като</a:t>
            </a:r>
            <a:r>
              <a:rPr lang="ru-RU" sz="2300" dirty="0"/>
              <a:t> </a:t>
            </a:r>
            <a:r>
              <a:rPr lang="ru-RU" sz="2300" dirty="0" err="1"/>
              <a:t>включва</a:t>
            </a:r>
            <a:r>
              <a:rPr lang="ru-RU" sz="2300" dirty="0"/>
              <a:t> в </a:t>
            </a:r>
            <a:r>
              <a:rPr lang="ru-RU" sz="2300" dirty="0" err="1"/>
              <a:t>програмата</a:t>
            </a:r>
            <a:r>
              <a:rPr lang="ru-RU" sz="2300" dirty="0"/>
              <a:t> за реализация на </a:t>
            </a:r>
            <a:r>
              <a:rPr lang="ru-RU" sz="2300" dirty="0" err="1"/>
              <a:t>общинския</a:t>
            </a:r>
            <a:r>
              <a:rPr lang="ru-RU" sz="2300" dirty="0"/>
              <a:t> план за развитие самостоятелен раздел, </a:t>
            </a:r>
            <a:r>
              <a:rPr lang="ru-RU" sz="2300" dirty="0" err="1"/>
              <a:t>съдържащ</a:t>
            </a:r>
            <a:r>
              <a:rPr lang="ru-RU" sz="2300" dirty="0"/>
              <a:t> </a:t>
            </a:r>
            <a:r>
              <a:rPr lang="ru-RU" sz="2300" dirty="0" err="1"/>
              <a:t>общинска</a:t>
            </a:r>
            <a:r>
              <a:rPr lang="ru-RU" sz="2300" dirty="0"/>
              <a:t> </a:t>
            </a:r>
            <a:r>
              <a:rPr lang="ru-RU" sz="2300" dirty="0" err="1"/>
              <a:t>програма</a:t>
            </a:r>
            <a:r>
              <a:rPr lang="ru-RU" sz="2300" dirty="0"/>
              <a:t> за развитие на туризма. </a:t>
            </a:r>
            <a:r>
              <a:rPr lang="ru-RU" sz="2300" dirty="0" err="1"/>
              <a:t>Тя</a:t>
            </a:r>
            <a:r>
              <a:rPr lang="ru-RU" sz="2300" dirty="0"/>
              <a:t> е в </a:t>
            </a:r>
            <a:r>
              <a:rPr lang="ru-RU" sz="2300" dirty="0" err="1"/>
              <a:t>съответствие</a:t>
            </a:r>
            <a:r>
              <a:rPr lang="ru-RU" sz="2300" dirty="0"/>
              <a:t> с </a:t>
            </a:r>
            <a:r>
              <a:rPr lang="ru-RU" sz="2300" dirty="0" err="1"/>
              <a:t>приоритетите</a:t>
            </a:r>
            <a:r>
              <a:rPr lang="ru-RU" sz="2300" dirty="0"/>
              <a:t> на </a:t>
            </a:r>
            <a:r>
              <a:rPr lang="ru-RU" sz="2300" dirty="0" err="1"/>
              <a:t>областната</a:t>
            </a:r>
            <a:r>
              <a:rPr lang="ru-RU" sz="2300" dirty="0"/>
              <a:t> стратегия за развитие на туризма и </a:t>
            </a:r>
            <a:r>
              <a:rPr lang="ru-RU" sz="2300" dirty="0" err="1"/>
              <a:t>стратегиите</a:t>
            </a:r>
            <a:r>
              <a:rPr lang="ru-RU" sz="2300" dirty="0"/>
              <a:t> по чл. 5, ал. 2. </a:t>
            </a:r>
            <a:r>
              <a:rPr lang="ru-RU" sz="2300" dirty="0" err="1"/>
              <a:t>Общинската</a:t>
            </a:r>
            <a:r>
              <a:rPr lang="ru-RU" sz="2300" dirty="0"/>
              <a:t> </a:t>
            </a:r>
            <a:r>
              <a:rPr lang="ru-RU" sz="2300" dirty="0" err="1"/>
              <a:t>програма</a:t>
            </a:r>
            <a:r>
              <a:rPr lang="ru-RU" sz="2300" dirty="0"/>
              <a:t> за развитие на туризма </a:t>
            </a:r>
            <a:r>
              <a:rPr lang="ru-RU" sz="2300" dirty="0" err="1"/>
              <a:t>предвижда</a:t>
            </a:r>
            <a:r>
              <a:rPr lang="ru-RU" sz="2300" dirty="0"/>
              <a:t> </a:t>
            </a:r>
            <a:r>
              <a:rPr lang="ru-RU" sz="2300" dirty="0" err="1"/>
              <a:t>конкретни</a:t>
            </a:r>
            <a:r>
              <a:rPr lang="ru-RU" sz="2300" dirty="0"/>
              <a:t> </a:t>
            </a:r>
            <a:r>
              <a:rPr lang="ru-RU" sz="2300" dirty="0" err="1"/>
              <a:t>проекти</a:t>
            </a:r>
            <a:r>
              <a:rPr lang="ru-RU" sz="2300" dirty="0"/>
              <a:t>, </a:t>
            </a:r>
            <a:r>
              <a:rPr lang="ru-RU" sz="2300" dirty="0" err="1"/>
              <a:t>включващи</a:t>
            </a:r>
            <a:r>
              <a:rPr lang="ru-RU" sz="2300" dirty="0"/>
              <a:t> мероприятия за:</a:t>
            </a:r>
          </a:p>
          <a:p>
            <a:pPr marL="45720" indent="0" algn="just">
              <a:lnSpc>
                <a:spcPct val="100000"/>
              </a:lnSpc>
              <a:spcBef>
                <a:spcPts val="0"/>
              </a:spcBef>
              <a:buNone/>
            </a:pPr>
            <a:r>
              <a:rPr lang="ru-RU" sz="2300" dirty="0"/>
              <a:t>1. </a:t>
            </a:r>
            <a:r>
              <a:rPr lang="ru-RU" sz="2300" dirty="0" err="1"/>
              <a:t>изграждане</a:t>
            </a:r>
            <a:r>
              <a:rPr lang="ru-RU" sz="2300" dirty="0"/>
              <a:t> и </a:t>
            </a:r>
            <a:r>
              <a:rPr lang="ru-RU" sz="2300" dirty="0" err="1"/>
              <a:t>поддържане</a:t>
            </a:r>
            <a:r>
              <a:rPr lang="ru-RU" sz="2300" dirty="0"/>
              <a:t> на </a:t>
            </a:r>
            <a:r>
              <a:rPr lang="ru-RU" sz="2300" dirty="0" err="1"/>
              <a:t>инфраструктурата</a:t>
            </a:r>
            <a:r>
              <a:rPr lang="ru-RU" sz="2300" dirty="0"/>
              <a:t>, </a:t>
            </a:r>
            <a:r>
              <a:rPr lang="ru-RU" sz="2300" dirty="0" err="1"/>
              <a:t>обслужваща</a:t>
            </a:r>
            <a:r>
              <a:rPr lang="ru-RU" sz="2300" dirty="0"/>
              <a:t> туризма на </a:t>
            </a:r>
            <a:r>
              <a:rPr lang="ru-RU" sz="2300" dirty="0" err="1"/>
              <a:t>територията</a:t>
            </a:r>
            <a:r>
              <a:rPr lang="ru-RU" sz="2300" dirty="0"/>
              <a:t> на </a:t>
            </a:r>
            <a:r>
              <a:rPr lang="ru-RU" sz="2300" dirty="0" err="1"/>
              <a:t>общината</a:t>
            </a:r>
            <a:r>
              <a:rPr lang="ru-RU" sz="2300" dirty="0"/>
              <a:t>, </a:t>
            </a:r>
            <a:r>
              <a:rPr lang="ru-RU" sz="2300" dirty="0" err="1"/>
              <a:t>включително</a:t>
            </a:r>
            <a:r>
              <a:rPr lang="ru-RU" sz="2300" dirty="0"/>
              <a:t> </a:t>
            </a:r>
            <a:r>
              <a:rPr lang="ru-RU" sz="2300" dirty="0" err="1"/>
              <a:t>местните</a:t>
            </a:r>
            <a:r>
              <a:rPr lang="ru-RU" sz="2300" dirty="0"/>
              <a:t> </a:t>
            </a:r>
            <a:r>
              <a:rPr lang="ru-RU" sz="2300" dirty="0" err="1"/>
              <a:t>пътища</a:t>
            </a:r>
            <a:r>
              <a:rPr lang="ru-RU" sz="2300" dirty="0"/>
              <a:t> до </a:t>
            </a:r>
            <a:r>
              <a:rPr lang="ru-RU" sz="2300" dirty="0" err="1"/>
              <a:t>туристически</a:t>
            </a:r>
            <a:r>
              <a:rPr lang="ru-RU" sz="2300" dirty="0"/>
              <a:t> </a:t>
            </a:r>
            <a:r>
              <a:rPr lang="ru-RU" sz="2300" dirty="0" err="1"/>
              <a:t>обекти</a:t>
            </a:r>
            <a:r>
              <a:rPr lang="ru-RU" sz="2300" dirty="0"/>
              <a:t>;</a:t>
            </a:r>
          </a:p>
          <a:p>
            <a:pPr marL="45720" indent="0" algn="just">
              <a:lnSpc>
                <a:spcPct val="100000"/>
              </a:lnSpc>
              <a:spcBef>
                <a:spcPts val="0"/>
              </a:spcBef>
              <a:buNone/>
            </a:pPr>
            <a:r>
              <a:rPr lang="ru-RU" sz="2300" dirty="0"/>
              <a:t>2. </a:t>
            </a:r>
            <a:r>
              <a:rPr lang="ru-RU" sz="2300" dirty="0" err="1"/>
              <a:t>изграждане</a:t>
            </a:r>
            <a:r>
              <a:rPr lang="ru-RU" sz="2300" dirty="0"/>
              <a:t> и </a:t>
            </a:r>
            <a:r>
              <a:rPr lang="ru-RU" sz="2300" dirty="0" err="1"/>
              <a:t>функциониране</a:t>
            </a:r>
            <a:r>
              <a:rPr lang="ru-RU" sz="2300" dirty="0"/>
              <a:t> на </a:t>
            </a:r>
            <a:r>
              <a:rPr lang="ru-RU" sz="2300" dirty="0" err="1"/>
              <a:t>общински</a:t>
            </a:r>
            <a:r>
              <a:rPr lang="ru-RU" sz="2300" dirty="0"/>
              <a:t> </a:t>
            </a:r>
            <a:r>
              <a:rPr lang="ru-RU" sz="2300" dirty="0" err="1"/>
              <a:t>туристически</a:t>
            </a:r>
            <a:r>
              <a:rPr lang="ru-RU" sz="2300" dirty="0"/>
              <a:t> </a:t>
            </a:r>
            <a:r>
              <a:rPr lang="ru-RU" sz="2300" dirty="0" err="1"/>
              <a:t>информационни</a:t>
            </a:r>
            <a:r>
              <a:rPr lang="ru-RU" sz="2300" dirty="0"/>
              <a:t> </a:t>
            </a:r>
            <a:r>
              <a:rPr lang="ru-RU" sz="2300" dirty="0" err="1"/>
              <a:t>центрове</a:t>
            </a:r>
            <a:r>
              <a:rPr lang="ru-RU" sz="2300" dirty="0"/>
              <a:t> и организация на </a:t>
            </a:r>
            <a:r>
              <a:rPr lang="ru-RU" sz="2300" dirty="0" err="1"/>
              <a:t>информационното</a:t>
            </a:r>
            <a:r>
              <a:rPr lang="ru-RU" sz="2300" dirty="0"/>
              <a:t> </a:t>
            </a:r>
            <a:r>
              <a:rPr lang="ru-RU" sz="2300" dirty="0" err="1"/>
              <a:t>обслужване</a:t>
            </a:r>
            <a:r>
              <a:rPr lang="ru-RU" sz="2300" dirty="0"/>
              <a:t> на </a:t>
            </a:r>
            <a:r>
              <a:rPr lang="ru-RU" sz="2300" dirty="0" err="1"/>
              <a:t>туристите</a:t>
            </a:r>
            <a:r>
              <a:rPr lang="ru-RU" sz="2300" dirty="0"/>
              <a:t>;</a:t>
            </a:r>
          </a:p>
          <a:p>
            <a:pPr marL="45720" indent="0" algn="just">
              <a:lnSpc>
                <a:spcPct val="100000"/>
              </a:lnSpc>
              <a:spcBef>
                <a:spcPts val="0"/>
              </a:spcBef>
              <a:buNone/>
            </a:pPr>
            <a:r>
              <a:rPr lang="ru-RU" sz="2300" dirty="0"/>
              <a:t>3. </a:t>
            </a:r>
            <a:r>
              <a:rPr lang="ru-RU" sz="2300" dirty="0" err="1"/>
              <a:t>изграждане</a:t>
            </a:r>
            <a:r>
              <a:rPr lang="ru-RU" sz="2300" dirty="0"/>
              <a:t> и </a:t>
            </a:r>
            <a:r>
              <a:rPr lang="ru-RU" sz="2300" dirty="0" err="1"/>
              <a:t>поддържане</a:t>
            </a:r>
            <a:r>
              <a:rPr lang="ru-RU" sz="2300" dirty="0"/>
              <a:t> на </a:t>
            </a:r>
            <a:r>
              <a:rPr lang="ru-RU" sz="2300" dirty="0" err="1"/>
              <a:t>туристически</a:t>
            </a:r>
            <a:r>
              <a:rPr lang="ru-RU" sz="2300" dirty="0"/>
              <a:t> </a:t>
            </a:r>
            <a:r>
              <a:rPr lang="ru-RU" sz="2300" dirty="0" err="1"/>
              <a:t>обекти</a:t>
            </a:r>
            <a:r>
              <a:rPr lang="ru-RU" sz="2300" dirty="0"/>
              <a:t>, </a:t>
            </a:r>
            <a:r>
              <a:rPr lang="ru-RU" sz="2300" dirty="0" err="1"/>
              <a:t>които</a:t>
            </a:r>
            <a:r>
              <a:rPr lang="ru-RU" sz="2300" dirty="0"/>
              <a:t> </a:t>
            </a:r>
            <a:r>
              <a:rPr lang="ru-RU" sz="2300" dirty="0" err="1"/>
              <a:t>са</a:t>
            </a:r>
            <a:r>
              <a:rPr lang="ru-RU" sz="2300" dirty="0"/>
              <a:t> </a:t>
            </a:r>
            <a:r>
              <a:rPr lang="ru-RU" sz="2300" dirty="0" err="1"/>
              <a:t>общинска</a:t>
            </a:r>
            <a:r>
              <a:rPr lang="ru-RU" sz="2300" dirty="0"/>
              <a:t> </a:t>
            </a:r>
            <a:r>
              <a:rPr lang="ru-RU" sz="2300" dirty="0" err="1"/>
              <a:t>собственост</a:t>
            </a:r>
            <a:r>
              <a:rPr lang="ru-RU" sz="2300" dirty="0"/>
              <a:t> или за </a:t>
            </a:r>
            <a:r>
              <a:rPr lang="ru-RU" sz="2300" dirty="0" err="1"/>
              <a:t>които</a:t>
            </a:r>
            <a:r>
              <a:rPr lang="ru-RU" sz="2300" dirty="0"/>
              <a:t> </a:t>
            </a:r>
            <a:r>
              <a:rPr lang="ru-RU" sz="2300" dirty="0" err="1"/>
              <a:t>правото</a:t>
            </a:r>
            <a:r>
              <a:rPr lang="ru-RU" sz="2300" dirty="0"/>
              <a:t> за </a:t>
            </a:r>
            <a:r>
              <a:rPr lang="ru-RU" sz="2300" dirty="0" err="1"/>
              <a:t>ползване</a:t>
            </a:r>
            <a:r>
              <a:rPr lang="ru-RU" sz="2300" dirty="0"/>
              <a:t> и управление е </a:t>
            </a:r>
            <a:r>
              <a:rPr lang="ru-RU" sz="2300" dirty="0" err="1"/>
              <a:t>предоставено</a:t>
            </a:r>
            <a:r>
              <a:rPr lang="ru-RU" sz="2300" dirty="0"/>
              <a:t> на </a:t>
            </a:r>
            <a:r>
              <a:rPr lang="ru-RU" sz="2300" dirty="0" err="1"/>
              <a:t>общината</a:t>
            </a:r>
            <a:r>
              <a:rPr lang="ru-RU" sz="2300" dirty="0"/>
              <a:t>;</a:t>
            </a:r>
          </a:p>
        </p:txBody>
      </p:sp>
      <p:sp>
        <p:nvSpPr>
          <p:cNvPr id="5" name="Заглавие 1">
            <a:extLst>
              <a:ext uri="{FF2B5EF4-FFF2-40B4-BE49-F238E27FC236}">
                <a16:creationId xmlns:a16="http://schemas.microsoft.com/office/drawing/2014/main" id="{78E4E9CD-4FCA-41AE-A291-4D64156B020C}"/>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3507875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351" y="1504527"/>
            <a:ext cx="9875520" cy="716280"/>
          </a:xfrm>
        </p:spPr>
        <p:txBody>
          <a:bodyPr>
            <a:normAutofit/>
          </a:bodyPr>
          <a:lstStyle/>
          <a:p>
            <a:pPr algn="ctr"/>
            <a:r>
              <a:rPr lang="bg-BG" sz="3800" b="1" dirty="0"/>
              <a:t>Нормативна база</a:t>
            </a:r>
          </a:p>
        </p:txBody>
      </p:sp>
      <p:sp>
        <p:nvSpPr>
          <p:cNvPr id="3" name="Content Placeholder 2"/>
          <p:cNvSpPr>
            <a:spLocks noGrp="1"/>
          </p:cNvSpPr>
          <p:nvPr>
            <p:ph idx="1"/>
          </p:nvPr>
        </p:nvSpPr>
        <p:spPr>
          <a:xfrm>
            <a:off x="339686" y="2220807"/>
            <a:ext cx="11512627" cy="4253145"/>
          </a:xfrm>
        </p:spPr>
        <p:txBody>
          <a:bodyPr>
            <a:noAutofit/>
          </a:bodyPr>
          <a:lstStyle/>
          <a:p>
            <a:pPr marL="45720" indent="0" algn="just">
              <a:lnSpc>
                <a:spcPct val="100000"/>
              </a:lnSpc>
              <a:spcBef>
                <a:spcPts val="0"/>
              </a:spcBef>
              <a:buNone/>
            </a:pPr>
            <a:r>
              <a:rPr lang="ru-RU" sz="2000" dirty="0"/>
              <a:t>4. </a:t>
            </a:r>
            <a:r>
              <a:rPr lang="ru-RU" sz="2000" dirty="0" err="1"/>
              <a:t>организиране</a:t>
            </a:r>
            <a:r>
              <a:rPr lang="ru-RU" sz="2000" dirty="0"/>
              <a:t> на </a:t>
            </a:r>
            <a:r>
              <a:rPr lang="ru-RU" sz="2000" dirty="0" err="1"/>
              <a:t>събития</a:t>
            </a:r>
            <a:r>
              <a:rPr lang="ru-RU" sz="2000" dirty="0"/>
              <a:t> и мероприятия с </a:t>
            </a:r>
            <a:r>
              <a:rPr lang="ru-RU" sz="2000" dirty="0" err="1"/>
              <a:t>местно</a:t>
            </a:r>
            <a:r>
              <a:rPr lang="ru-RU" sz="2000" dirty="0"/>
              <a:t> и </a:t>
            </a:r>
            <a:r>
              <a:rPr lang="ru-RU" sz="2000" dirty="0" err="1"/>
              <a:t>национално</a:t>
            </a:r>
            <a:r>
              <a:rPr lang="ru-RU" sz="2000" dirty="0"/>
              <a:t> значение, </a:t>
            </a:r>
            <a:r>
              <a:rPr lang="ru-RU" sz="2000" dirty="0" err="1"/>
              <a:t>които</a:t>
            </a:r>
            <a:r>
              <a:rPr lang="ru-RU" sz="2000" dirty="0"/>
              <a:t> </a:t>
            </a:r>
            <a:r>
              <a:rPr lang="ru-RU" sz="2000" dirty="0" err="1"/>
              <a:t>допринасят</a:t>
            </a:r>
            <a:r>
              <a:rPr lang="ru-RU" sz="2000" dirty="0"/>
              <a:t> за </a:t>
            </a:r>
            <a:r>
              <a:rPr lang="ru-RU" sz="2000" dirty="0" err="1"/>
              <a:t>развитието</a:t>
            </a:r>
            <a:r>
              <a:rPr lang="ru-RU" sz="2000" dirty="0"/>
              <a:t> на туризма;</a:t>
            </a:r>
          </a:p>
          <a:p>
            <a:pPr marL="45720" indent="0" algn="just">
              <a:lnSpc>
                <a:spcPct val="100000"/>
              </a:lnSpc>
              <a:spcBef>
                <a:spcPts val="0"/>
              </a:spcBef>
              <a:buNone/>
            </a:pPr>
            <a:r>
              <a:rPr lang="ru-RU" sz="2000" dirty="0"/>
              <a:t>5. </a:t>
            </a:r>
            <a:r>
              <a:rPr lang="ru-RU" sz="2000" dirty="0" err="1"/>
              <a:t>провеждане</a:t>
            </a:r>
            <a:r>
              <a:rPr lang="ru-RU" sz="2000" dirty="0"/>
              <a:t> на </a:t>
            </a:r>
            <a:r>
              <a:rPr lang="ru-RU" sz="2000" dirty="0" err="1"/>
              <a:t>проучвания</a:t>
            </a:r>
            <a:r>
              <a:rPr lang="ru-RU" sz="2000" dirty="0"/>
              <a:t>, </a:t>
            </a:r>
            <a:r>
              <a:rPr lang="ru-RU" sz="2000" dirty="0" err="1"/>
              <a:t>анализи</a:t>
            </a:r>
            <a:r>
              <a:rPr lang="ru-RU" sz="2000" dirty="0"/>
              <a:t> и </a:t>
            </a:r>
            <a:r>
              <a:rPr lang="ru-RU" sz="2000" dirty="0" err="1"/>
              <a:t>прогнози</a:t>
            </a:r>
            <a:r>
              <a:rPr lang="ru-RU" sz="2000" dirty="0"/>
              <a:t> за </a:t>
            </a:r>
            <a:r>
              <a:rPr lang="ru-RU" sz="2000" dirty="0" err="1"/>
              <a:t>развитието</a:t>
            </a:r>
            <a:r>
              <a:rPr lang="ru-RU" sz="2000" dirty="0"/>
              <a:t> на туризма в </a:t>
            </a:r>
            <a:r>
              <a:rPr lang="ru-RU" sz="2000" dirty="0" err="1"/>
              <a:t>общината</a:t>
            </a:r>
            <a:r>
              <a:rPr lang="ru-RU" sz="2000" dirty="0"/>
              <a:t>;</a:t>
            </a:r>
          </a:p>
          <a:p>
            <a:pPr marL="45720" indent="0" algn="just">
              <a:lnSpc>
                <a:spcPct val="100000"/>
              </a:lnSpc>
              <a:spcBef>
                <a:spcPts val="0"/>
              </a:spcBef>
              <a:buNone/>
            </a:pPr>
            <a:r>
              <a:rPr lang="ru-RU" sz="2000" dirty="0"/>
              <a:t>6. реклама на </a:t>
            </a:r>
            <a:r>
              <a:rPr lang="ru-RU" sz="2000" dirty="0" err="1"/>
              <a:t>туристическия</a:t>
            </a:r>
            <a:r>
              <a:rPr lang="ru-RU" sz="2000" dirty="0"/>
              <a:t> продукт на </a:t>
            </a:r>
            <a:r>
              <a:rPr lang="ru-RU" sz="2000" dirty="0" err="1"/>
              <a:t>общината</a:t>
            </a:r>
            <a:r>
              <a:rPr lang="ru-RU" sz="2000" dirty="0"/>
              <a:t>, </a:t>
            </a:r>
            <a:r>
              <a:rPr lang="ru-RU" sz="2000" dirty="0" err="1"/>
              <a:t>включително</a:t>
            </a:r>
            <a:r>
              <a:rPr lang="ru-RU" sz="2000" dirty="0"/>
              <a:t> участие на </a:t>
            </a:r>
            <a:r>
              <a:rPr lang="ru-RU" sz="2000" dirty="0" err="1"/>
              <a:t>туристически</a:t>
            </a:r>
            <a:r>
              <a:rPr lang="ru-RU" sz="2000" dirty="0"/>
              <a:t> </a:t>
            </a:r>
            <a:r>
              <a:rPr lang="ru-RU" sz="2000" dirty="0" err="1"/>
              <a:t>борси</a:t>
            </a:r>
            <a:r>
              <a:rPr lang="ru-RU" sz="2000" dirty="0"/>
              <a:t> и изложения;</a:t>
            </a:r>
          </a:p>
          <a:p>
            <a:pPr marL="45720" indent="0" algn="just">
              <a:lnSpc>
                <a:spcPct val="100000"/>
              </a:lnSpc>
              <a:spcBef>
                <a:spcPts val="0"/>
              </a:spcBef>
              <a:buNone/>
            </a:pPr>
            <a:r>
              <a:rPr lang="ru-RU" sz="2000" dirty="0"/>
              <a:t>7. взаимодействие и членство на </a:t>
            </a:r>
            <a:r>
              <a:rPr lang="ru-RU" sz="2000" dirty="0" err="1"/>
              <a:t>общината</a:t>
            </a:r>
            <a:r>
              <a:rPr lang="ru-RU" sz="2000" dirty="0"/>
              <a:t> в </a:t>
            </a:r>
            <a:r>
              <a:rPr lang="ru-RU" sz="2000" dirty="0" err="1"/>
              <a:t>туристически</a:t>
            </a:r>
            <a:r>
              <a:rPr lang="ru-RU" sz="2000" dirty="0"/>
              <a:t> </a:t>
            </a:r>
            <a:r>
              <a:rPr lang="ru-RU" sz="2000" dirty="0" err="1"/>
              <a:t>сдружения</a:t>
            </a:r>
            <a:r>
              <a:rPr lang="ru-RU" sz="2000" dirty="0"/>
              <a:t> и в </a:t>
            </a:r>
            <a:r>
              <a:rPr lang="ru-RU" sz="2000" dirty="0" err="1"/>
              <a:t>съответната</a:t>
            </a:r>
            <a:r>
              <a:rPr lang="ru-RU" sz="2000" dirty="0"/>
              <a:t> организация за управление на </a:t>
            </a:r>
            <a:r>
              <a:rPr lang="ru-RU" sz="2000" dirty="0" err="1"/>
              <a:t>туристическия</a:t>
            </a:r>
            <a:r>
              <a:rPr lang="ru-RU" sz="2000" dirty="0"/>
              <a:t> район;</a:t>
            </a:r>
          </a:p>
          <a:p>
            <a:pPr marL="45720" indent="0" algn="just">
              <a:lnSpc>
                <a:spcPct val="100000"/>
              </a:lnSpc>
              <a:spcBef>
                <a:spcPts val="0"/>
              </a:spcBef>
              <a:buNone/>
            </a:pPr>
            <a:r>
              <a:rPr lang="ru-RU" sz="2000" dirty="0"/>
              <a:t>8. </a:t>
            </a:r>
            <a:r>
              <a:rPr lang="ru-RU" sz="2000" dirty="0" err="1"/>
              <a:t>подобряване</a:t>
            </a:r>
            <a:r>
              <a:rPr lang="ru-RU" sz="2000" dirty="0"/>
              <a:t> </a:t>
            </a:r>
            <a:r>
              <a:rPr lang="ru-RU" sz="2000" dirty="0" err="1"/>
              <a:t>качеството</a:t>
            </a:r>
            <a:r>
              <a:rPr lang="ru-RU" sz="2000" dirty="0"/>
              <a:t> на </a:t>
            </a:r>
            <a:r>
              <a:rPr lang="ru-RU" sz="2000" dirty="0" err="1"/>
              <a:t>услугите</a:t>
            </a:r>
            <a:r>
              <a:rPr lang="ru-RU" sz="2000" dirty="0"/>
              <a:t>, </a:t>
            </a:r>
            <a:r>
              <a:rPr lang="ru-RU" sz="2000" dirty="0" err="1"/>
              <a:t>предлагани</a:t>
            </a:r>
            <a:r>
              <a:rPr lang="ru-RU" sz="2000" dirty="0"/>
              <a:t> в </a:t>
            </a:r>
            <a:r>
              <a:rPr lang="ru-RU" sz="2000" dirty="0" err="1"/>
              <a:t>общинските</a:t>
            </a:r>
            <a:r>
              <a:rPr lang="ru-RU" sz="2000" dirty="0"/>
              <a:t> </a:t>
            </a:r>
            <a:r>
              <a:rPr lang="ru-RU" sz="2000" dirty="0" err="1"/>
              <a:t>туристически</a:t>
            </a:r>
            <a:r>
              <a:rPr lang="ru-RU" sz="2000" dirty="0"/>
              <a:t> </a:t>
            </a:r>
            <a:r>
              <a:rPr lang="ru-RU" sz="2000" dirty="0" err="1"/>
              <a:t>обекти</a:t>
            </a:r>
            <a:r>
              <a:rPr lang="ru-RU" sz="2000" dirty="0"/>
              <a:t>;</a:t>
            </a:r>
          </a:p>
          <a:p>
            <a:pPr marL="45720" indent="0" algn="just">
              <a:lnSpc>
                <a:spcPct val="100000"/>
              </a:lnSpc>
              <a:spcBef>
                <a:spcPts val="0"/>
              </a:spcBef>
              <a:buNone/>
            </a:pPr>
            <a:r>
              <a:rPr lang="ru-RU" sz="2000" dirty="0"/>
              <a:t>9. </a:t>
            </a:r>
            <a:r>
              <a:rPr lang="ru-RU" sz="2000" dirty="0" err="1"/>
              <a:t>благоустрояване</a:t>
            </a:r>
            <a:r>
              <a:rPr lang="ru-RU" sz="2000" dirty="0"/>
              <a:t>, </a:t>
            </a:r>
            <a:r>
              <a:rPr lang="ru-RU" sz="2000" dirty="0" err="1"/>
              <a:t>изграждане</a:t>
            </a:r>
            <a:r>
              <a:rPr lang="ru-RU" sz="2000" dirty="0"/>
              <a:t> и </a:t>
            </a:r>
            <a:r>
              <a:rPr lang="ru-RU" sz="2000" dirty="0" err="1"/>
              <a:t>поддържане</a:t>
            </a:r>
            <a:r>
              <a:rPr lang="ru-RU" sz="2000" dirty="0"/>
              <a:t> на </a:t>
            </a:r>
            <a:r>
              <a:rPr lang="ru-RU" sz="2000" dirty="0" err="1"/>
              <a:t>инфраструктурата</a:t>
            </a:r>
            <a:r>
              <a:rPr lang="ru-RU" sz="2000" dirty="0"/>
              <a:t> - </a:t>
            </a:r>
            <a:r>
              <a:rPr lang="ru-RU" sz="2000" dirty="0" err="1"/>
              <a:t>общинска</a:t>
            </a:r>
            <a:r>
              <a:rPr lang="ru-RU" sz="2000" dirty="0"/>
              <a:t> </a:t>
            </a:r>
            <a:r>
              <a:rPr lang="ru-RU" sz="2000" dirty="0" err="1"/>
              <a:t>собственост</a:t>
            </a:r>
            <a:r>
              <a:rPr lang="ru-RU" sz="2000" dirty="0"/>
              <a:t>, в </a:t>
            </a:r>
            <a:r>
              <a:rPr lang="ru-RU" sz="2000" dirty="0" err="1"/>
              <a:t>националните</a:t>
            </a:r>
            <a:r>
              <a:rPr lang="ru-RU" sz="2000" dirty="0"/>
              <a:t> </a:t>
            </a:r>
            <a:r>
              <a:rPr lang="ru-RU" sz="2000" dirty="0" err="1"/>
              <a:t>курорти</a:t>
            </a:r>
            <a:r>
              <a:rPr lang="ru-RU" sz="2000" dirty="0"/>
              <a:t>, </a:t>
            </a:r>
            <a:r>
              <a:rPr lang="ru-RU" sz="2000" dirty="0" err="1"/>
              <a:t>когато</a:t>
            </a:r>
            <a:r>
              <a:rPr lang="ru-RU" sz="2000" dirty="0"/>
              <a:t> на </a:t>
            </a:r>
            <a:r>
              <a:rPr lang="ru-RU" sz="2000" dirty="0" err="1"/>
              <a:t>територията</a:t>
            </a:r>
            <a:r>
              <a:rPr lang="ru-RU" sz="2000" dirty="0"/>
              <a:t> на </a:t>
            </a:r>
            <a:r>
              <a:rPr lang="ru-RU" sz="2000" dirty="0" err="1"/>
              <a:t>общината</a:t>
            </a:r>
            <a:r>
              <a:rPr lang="ru-RU" sz="2000" dirty="0"/>
              <a:t> </a:t>
            </a:r>
            <a:r>
              <a:rPr lang="ru-RU" sz="2000" dirty="0" err="1"/>
              <a:t>има</a:t>
            </a:r>
            <a:r>
              <a:rPr lang="ru-RU" sz="2000" dirty="0"/>
              <a:t> </a:t>
            </a:r>
            <a:r>
              <a:rPr lang="ru-RU" sz="2000" dirty="0" err="1"/>
              <a:t>такива</a:t>
            </a:r>
            <a:r>
              <a:rPr lang="ru-RU" sz="2000" dirty="0"/>
              <a:t>.</a:t>
            </a:r>
          </a:p>
          <a:p>
            <a:pPr marL="45720" indent="0" algn="just">
              <a:lnSpc>
                <a:spcPct val="100000"/>
              </a:lnSpc>
              <a:spcBef>
                <a:spcPts val="0"/>
              </a:spcBef>
              <a:buNone/>
            </a:pPr>
            <a:r>
              <a:rPr lang="ru-RU" sz="2000" dirty="0"/>
              <a:t>В </a:t>
            </a:r>
            <a:r>
              <a:rPr lang="ru-RU" sz="2000" dirty="0" err="1"/>
              <a:t>случаите</a:t>
            </a:r>
            <a:r>
              <a:rPr lang="ru-RU" sz="2000" dirty="0"/>
              <a:t>, </a:t>
            </a:r>
            <a:r>
              <a:rPr lang="ru-RU" sz="2000" dirty="0" err="1"/>
              <a:t>когато</a:t>
            </a:r>
            <a:r>
              <a:rPr lang="ru-RU" sz="2000" dirty="0"/>
              <a:t> на </a:t>
            </a:r>
            <a:r>
              <a:rPr lang="ru-RU" sz="2000" dirty="0" err="1"/>
              <a:t>територията</a:t>
            </a:r>
            <a:r>
              <a:rPr lang="ru-RU" sz="2000" dirty="0"/>
              <a:t> на </a:t>
            </a:r>
            <a:r>
              <a:rPr lang="ru-RU" sz="2000" dirty="0" err="1"/>
              <a:t>общината</a:t>
            </a:r>
            <a:r>
              <a:rPr lang="ru-RU" sz="2000" dirty="0"/>
              <a:t> е </a:t>
            </a:r>
            <a:r>
              <a:rPr lang="ru-RU" sz="2000" dirty="0" err="1"/>
              <a:t>разположен</a:t>
            </a:r>
            <a:r>
              <a:rPr lang="ru-RU" sz="2000" dirty="0"/>
              <a:t> национален курорт по чл. 56а, </a:t>
            </a:r>
            <a:r>
              <a:rPr lang="ru-RU" sz="2000" dirty="0" err="1"/>
              <a:t>общинският</a:t>
            </a:r>
            <a:r>
              <a:rPr lang="ru-RU" sz="2000" dirty="0"/>
              <a:t> </a:t>
            </a:r>
            <a:r>
              <a:rPr lang="ru-RU" sz="2000" dirty="0" err="1"/>
              <a:t>съвет</a:t>
            </a:r>
            <a:r>
              <a:rPr lang="ru-RU" sz="2000" dirty="0"/>
              <a:t> е </a:t>
            </a:r>
            <a:r>
              <a:rPr lang="ru-RU" sz="2000" dirty="0" err="1"/>
              <a:t>длъжен</a:t>
            </a:r>
            <a:r>
              <a:rPr lang="ru-RU" sz="2000" dirty="0"/>
              <a:t> да </a:t>
            </a:r>
            <a:r>
              <a:rPr lang="ru-RU" sz="2000" dirty="0" err="1"/>
              <a:t>планира</a:t>
            </a:r>
            <a:r>
              <a:rPr lang="ru-RU" sz="2000" dirty="0"/>
              <a:t> </a:t>
            </a:r>
            <a:r>
              <a:rPr lang="ru-RU" sz="2000" dirty="0" err="1"/>
              <a:t>разходи</a:t>
            </a:r>
            <a:r>
              <a:rPr lang="ru-RU" sz="2000" dirty="0"/>
              <a:t> за </a:t>
            </a:r>
            <a:r>
              <a:rPr lang="ru-RU" sz="2000" dirty="0" err="1"/>
              <a:t>подобряване</a:t>
            </a:r>
            <a:r>
              <a:rPr lang="ru-RU" sz="2000" dirty="0"/>
              <a:t> на </a:t>
            </a:r>
            <a:r>
              <a:rPr lang="ru-RU" sz="2000" dirty="0" err="1"/>
              <a:t>предлаганите</a:t>
            </a:r>
            <a:r>
              <a:rPr lang="ru-RU" sz="2000" dirty="0"/>
              <a:t> </a:t>
            </a:r>
            <a:r>
              <a:rPr lang="ru-RU" sz="2000" dirty="0" err="1"/>
              <a:t>туристически</a:t>
            </a:r>
            <a:r>
              <a:rPr lang="ru-RU" sz="2000" dirty="0"/>
              <a:t> </a:t>
            </a:r>
            <a:r>
              <a:rPr lang="ru-RU" sz="2000" dirty="0" err="1"/>
              <a:t>дейности</a:t>
            </a:r>
            <a:r>
              <a:rPr lang="ru-RU" sz="2000" dirty="0"/>
              <a:t>, </a:t>
            </a:r>
            <a:r>
              <a:rPr lang="ru-RU" sz="2000" dirty="0" err="1"/>
              <a:t>общински</a:t>
            </a:r>
            <a:r>
              <a:rPr lang="ru-RU" sz="2000" dirty="0"/>
              <a:t> </a:t>
            </a:r>
            <a:r>
              <a:rPr lang="ru-RU" sz="2000" dirty="0" err="1"/>
              <a:t>обекти</a:t>
            </a:r>
            <a:r>
              <a:rPr lang="ru-RU" sz="2000" dirty="0"/>
              <a:t>, услуги и </a:t>
            </a:r>
            <a:r>
              <a:rPr lang="ru-RU" sz="2000" dirty="0" err="1"/>
              <a:t>продукти</a:t>
            </a:r>
            <a:r>
              <a:rPr lang="ru-RU" sz="2000" dirty="0"/>
              <a:t> в </a:t>
            </a:r>
            <a:r>
              <a:rPr lang="ru-RU" sz="2000" dirty="0" err="1"/>
              <a:t>националния</a:t>
            </a:r>
            <a:r>
              <a:rPr lang="ru-RU" sz="2000" dirty="0"/>
              <a:t> курорт.</a:t>
            </a:r>
          </a:p>
        </p:txBody>
      </p:sp>
      <p:sp>
        <p:nvSpPr>
          <p:cNvPr id="5" name="Заглавие 1">
            <a:extLst>
              <a:ext uri="{FF2B5EF4-FFF2-40B4-BE49-F238E27FC236}">
                <a16:creationId xmlns:a16="http://schemas.microsoft.com/office/drawing/2014/main" id="{78E4E9CD-4FCA-41AE-A291-4D64156B020C}"/>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826989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351" y="1504527"/>
            <a:ext cx="9875520" cy="716280"/>
          </a:xfrm>
        </p:spPr>
        <p:txBody>
          <a:bodyPr>
            <a:normAutofit/>
          </a:bodyPr>
          <a:lstStyle/>
          <a:p>
            <a:pPr algn="ctr"/>
            <a:r>
              <a:rPr lang="bg-BG" sz="3800" b="1" dirty="0"/>
              <a:t>Нормативна база</a:t>
            </a:r>
          </a:p>
        </p:txBody>
      </p:sp>
      <p:sp>
        <p:nvSpPr>
          <p:cNvPr id="3" name="Content Placeholder 2"/>
          <p:cNvSpPr>
            <a:spLocks noGrp="1"/>
          </p:cNvSpPr>
          <p:nvPr>
            <p:ph idx="1"/>
          </p:nvPr>
        </p:nvSpPr>
        <p:spPr>
          <a:xfrm>
            <a:off x="339686" y="1862667"/>
            <a:ext cx="11512627" cy="4611285"/>
          </a:xfrm>
        </p:spPr>
        <p:txBody>
          <a:bodyPr>
            <a:noAutofit/>
          </a:bodyPr>
          <a:lstStyle/>
          <a:p>
            <a:pPr marL="45720" indent="0" algn="just">
              <a:lnSpc>
                <a:spcPct val="100000"/>
              </a:lnSpc>
              <a:spcBef>
                <a:spcPts val="0"/>
              </a:spcBef>
              <a:buNone/>
            </a:pPr>
            <a:r>
              <a:rPr lang="ru-RU" sz="2300" dirty="0" err="1"/>
              <a:t>Кметът</a:t>
            </a:r>
            <a:r>
              <a:rPr lang="ru-RU" sz="2300" dirty="0"/>
              <a:t> на </a:t>
            </a:r>
            <a:r>
              <a:rPr lang="ru-RU" sz="2300" dirty="0" err="1"/>
              <a:t>общината</a:t>
            </a:r>
            <a:r>
              <a:rPr lang="ru-RU" sz="2300" dirty="0"/>
              <a:t>:</a:t>
            </a:r>
          </a:p>
          <a:p>
            <a:pPr marL="45720" indent="0" algn="just">
              <a:lnSpc>
                <a:spcPct val="100000"/>
              </a:lnSpc>
              <a:spcBef>
                <a:spcPts val="0"/>
              </a:spcBef>
              <a:buNone/>
            </a:pPr>
            <a:r>
              <a:rPr lang="ru-RU" sz="2300" dirty="0"/>
              <a:t>1. </a:t>
            </a:r>
            <a:r>
              <a:rPr lang="ru-RU" sz="2300" dirty="0" err="1"/>
              <a:t>разработва</a:t>
            </a:r>
            <a:r>
              <a:rPr lang="ru-RU" sz="2300" dirty="0"/>
              <a:t> </a:t>
            </a:r>
            <a:r>
              <a:rPr lang="ru-RU" sz="2300" dirty="0" err="1"/>
              <a:t>програмата</a:t>
            </a:r>
            <a:r>
              <a:rPr lang="ru-RU" sz="2300" dirty="0"/>
              <a:t> по чл. 11, ал. 1 и отчета за </a:t>
            </a:r>
            <a:r>
              <a:rPr lang="ru-RU" sz="2300" dirty="0" err="1"/>
              <a:t>нейното</a:t>
            </a:r>
            <a:r>
              <a:rPr lang="ru-RU" sz="2300" dirty="0"/>
              <a:t> </a:t>
            </a:r>
            <a:r>
              <a:rPr lang="ru-RU" sz="2300" dirty="0" err="1"/>
              <a:t>изпълнение</a:t>
            </a:r>
            <a:r>
              <a:rPr lang="ru-RU" sz="2300" dirty="0"/>
              <a:t> и след </a:t>
            </a:r>
            <a:r>
              <a:rPr lang="ru-RU" sz="2300" dirty="0" err="1"/>
              <a:t>одобрението</a:t>
            </a:r>
            <a:r>
              <a:rPr lang="ru-RU" sz="2300" dirty="0"/>
              <a:t> им от </a:t>
            </a:r>
            <a:r>
              <a:rPr lang="ru-RU" sz="2300" dirty="0" err="1"/>
              <a:t>консултативния</a:t>
            </a:r>
            <a:r>
              <a:rPr lang="ru-RU" sz="2300" dirty="0"/>
              <a:t> </a:t>
            </a:r>
            <a:r>
              <a:rPr lang="ru-RU" sz="2300" dirty="0" err="1"/>
              <a:t>съвет</a:t>
            </a:r>
            <a:r>
              <a:rPr lang="ru-RU" sz="2300" dirty="0"/>
              <a:t> по чл. 13, ал. 1 </a:t>
            </a:r>
            <a:r>
              <a:rPr lang="ru-RU" sz="2300" dirty="0" err="1"/>
              <a:t>ги</a:t>
            </a:r>
            <a:r>
              <a:rPr lang="ru-RU" sz="2300" dirty="0"/>
              <a:t> </a:t>
            </a:r>
            <a:r>
              <a:rPr lang="ru-RU" sz="2300" dirty="0" err="1"/>
              <a:t>внася</a:t>
            </a:r>
            <a:r>
              <a:rPr lang="ru-RU" sz="2300" dirty="0"/>
              <a:t> за </a:t>
            </a:r>
            <a:r>
              <a:rPr lang="ru-RU" sz="2300" dirty="0" err="1"/>
              <a:t>приемане</a:t>
            </a:r>
            <a:r>
              <a:rPr lang="ru-RU" sz="2300" dirty="0"/>
              <a:t> от </a:t>
            </a:r>
            <a:r>
              <a:rPr lang="ru-RU" sz="2300" dirty="0" err="1"/>
              <a:t>общинския</a:t>
            </a:r>
            <a:r>
              <a:rPr lang="ru-RU" sz="2300" dirty="0"/>
              <a:t> </a:t>
            </a:r>
            <a:r>
              <a:rPr lang="ru-RU" sz="2300" dirty="0" err="1"/>
              <a:t>съвет</a:t>
            </a:r>
            <a:r>
              <a:rPr lang="ru-RU" sz="2300" dirty="0"/>
              <a:t>;</a:t>
            </a:r>
          </a:p>
          <a:p>
            <a:pPr marL="45720" indent="0" algn="just">
              <a:lnSpc>
                <a:spcPct val="100000"/>
              </a:lnSpc>
              <a:spcBef>
                <a:spcPts val="0"/>
              </a:spcBef>
              <a:buNone/>
            </a:pPr>
            <a:r>
              <a:rPr lang="ru-RU" sz="2300" dirty="0"/>
              <a:t>2. </a:t>
            </a:r>
            <a:r>
              <a:rPr lang="ru-RU" sz="2300" dirty="0" err="1"/>
              <a:t>създава</a:t>
            </a:r>
            <a:r>
              <a:rPr lang="ru-RU" sz="2300" dirty="0"/>
              <a:t> и </a:t>
            </a:r>
            <a:r>
              <a:rPr lang="ru-RU" sz="2300" dirty="0" err="1"/>
              <a:t>ръководи</a:t>
            </a:r>
            <a:r>
              <a:rPr lang="ru-RU" sz="2300" dirty="0"/>
              <a:t> </a:t>
            </a:r>
            <a:r>
              <a:rPr lang="ru-RU" sz="2300" dirty="0" err="1"/>
              <a:t>консултативния</a:t>
            </a:r>
            <a:r>
              <a:rPr lang="ru-RU" sz="2300" dirty="0"/>
              <a:t> </a:t>
            </a:r>
            <a:r>
              <a:rPr lang="ru-RU" sz="2300" dirty="0" err="1"/>
              <a:t>съвет</a:t>
            </a:r>
            <a:r>
              <a:rPr lang="ru-RU" sz="2300" dirty="0"/>
              <a:t> по чл. 13, ал. 1;</a:t>
            </a:r>
          </a:p>
          <a:p>
            <a:pPr marL="45720" indent="0" algn="just">
              <a:lnSpc>
                <a:spcPct val="100000"/>
              </a:lnSpc>
              <a:spcBef>
                <a:spcPts val="0"/>
              </a:spcBef>
              <a:buNone/>
            </a:pPr>
            <a:r>
              <a:rPr lang="ru-RU" sz="2300" dirty="0"/>
              <a:t>3. </a:t>
            </a:r>
            <a:r>
              <a:rPr lang="ru-RU" sz="2300" dirty="0" err="1"/>
              <a:t>създава</a:t>
            </a:r>
            <a:r>
              <a:rPr lang="ru-RU" sz="2300" dirty="0"/>
              <a:t> </a:t>
            </a:r>
            <a:r>
              <a:rPr lang="ru-RU" sz="2300" dirty="0" err="1"/>
              <a:t>Общинска</a:t>
            </a:r>
            <a:r>
              <a:rPr lang="ru-RU" sz="2300" dirty="0"/>
              <a:t> </a:t>
            </a:r>
            <a:r>
              <a:rPr lang="ru-RU" sz="2300" dirty="0" err="1"/>
              <a:t>експертна</a:t>
            </a:r>
            <a:r>
              <a:rPr lang="ru-RU" sz="2300" dirty="0"/>
              <a:t> </a:t>
            </a:r>
            <a:r>
              <a:rPr lang="ru-RU" sz="2300" dirty="0" err="1"/>
              <a:t>комисия</a:t>
            </a:r>
            <a:r>
              <a:rPr lang="ru-RU" sz="2300" dirty="0"/>
              <a:t> по категоризация на </a:t>
            </a:r>
            <a:r>
              <a:rPr lang="ru-RU" sz="2300" dirty="0" err="1"/>
              <a:t>туристически</a:t>
            </a:r>
            <a:r>
              <a:rPr lang="ru-RU" sz="2300" dirty="0"/>
              <a:t> </a:t>
            </a:r>
            <a:r>
              <a:rPr lang="ru-RU" sz="2300" dirty="0" err="1"/>
              <a:t>обекти</a:t>
            </a:r>
            <a:r>
              <a:rPr lang="ru-RU" sz="2300" dirty="0"/>
              <a:t> (ОЕККТО);</a:t>
            </a:r>
          </a:p>
          <a:p>
            <a:pPr marL="45720" indent="0" algn="just">
              <a:lnSpc>
                <a:spcPct val="100000"/>
              </a:lnSpc>
              <a:spcBef>
                <a:spcPts val="0"/>
              </a:spcBef>
              <a:buNone/>
            </a:pPr>
            <a:r>
              <a:rPr lang="ru-RU" sz="2300" dirty="0"/>
              <a:t>4. </a:t>
            </a:r>
            <a:r>
              <a:rPr lang="ru-RU" sz="2300" dirty="0" err="1"/>
              <a:t>определя</a:t>
            </a:r>
            <a:r>
              <a:rPr lang="ru-RU" sz="2300" dirty="0"/>
              <a:t> </a:t>
            </a:r>
            <a:r>
              <a:rPr lang="ru-RU" sz="2300" dirty="0" err="1"/>
              <a:t>категорията</a:t>
            </a:r>
            <a:r>
              <a:rPr lang="ru-RU" sz="2300" dirty="0"/>
              <a:t> на </a:t>
            </a:r>
            <a:r>
              <a:rPr lang="ru-RU" sz="2300" dirty="0" err="1"/>
              <a:t>туристически</a:t>
            </a:r>
            <a:r>
              <a:rPr lang="ru-RU" sz="2300" dirty="0"/>
              <a:t> </a:t>
            </a:r>
            <a:r>
              <a:rPr lang="ru-RU" sz="2300" dirty="0" err="1"/>
              <a:t>обекти</a:t>
            </a:r>
            <a:r>
              <a:rPr lang="ru-RU" sz="2300" dirty="0"/>
              <a:t> по предложение на ОЕККТО в </a:t>
            </a:r>
            <a:r>
              <a:rPr lang="ru-RU" sz="2300" dirty="0" err="1"/>
              <a:t>предвидените</a:t>
            </a:r>
            <a:r>
              <a:rPr lang="ru-RU" sz="2300" dirty="0"/>
              <a:t> в </a:t>
            </a:r>
            <a:r>
              <a:rPr lang="ru-RU" sz="2300" dirty="0" err="1"/>
              <a:t>този</a:t>
            </a:r>
            <a:r>
              <a:rPr lang="ru-RU" sz="2300" dirty="0"/>
              <a:t> закон случаи;</a:t>
            </a:r>
          </a:p>
          <a:p>
            <a:pPr marL="45720" indent="0" algn="just">
              <a:lnSpc>
                <a:spcPct val="100000"/>
              </a:lnSpc>
              <a:spcBef>
                <a:spcPts val="0"/>
              </a:spcBef>
              <a:buNone/>
            </a:pPr>
            <a:r>
              <a:rPr lang="ru-RU" sz="2300" dirty="0"/>
              <a:t>5. </a:t>
            </a:r>
            <a:r>
              <a:rPr lang="ru-RU" sz="2300" dirty="0" err="1"/>
              <a:t>създава</a:t>
            </a:r>
            <a:r>
              <a:rPr lang="ru-RU" sz="2300" dirty="0"/>
              <a:t> и </a:t>
            </a:r>
            <a:r>
              <a:rPr lang="ru-RU" sz="2300" dirty="0" err="1"/>
              <a:t>поддържа</a:t>
            </a:r>
            <a:r>
              <a:rPr lang="ru-RU" sz="2300" dirty="0"/>
              <a:t> </a:t>
            </a:r>
            <a:r>
              <a:rPr lang="ru-RU" sz="2300" dirty="0" err="1"/>
              <a:t>общински</a:t>
            </a:r>
            <a:r>
              <a:rPr lang="ru-RU" sz="2300" dirty="0"/>
              <a:t> </a:t>
            </a:r>
            <a:r>
              <a:rPr lang="ru-RU" sz="2300" dirty="0" err="1"/>
              <a:t>регистър</a:t>
            </a:r>
            <a:r>
              <a:rPr lang="ru-RU" sz="2300" dirty="0"/>
              <a:t> на </a:t>
            </a:r>
            <a:r>
              <a:rPr lang="ru-RU" sz="2300" dirty="0" err="1"/>
              <a:t>категоризираните</a:t>
            </a:r>
            <a:r>
              <a:rPr lang="ru-RU" sz="2300" dirty="0"/>
              <a:t> по т. 4 </a:t>
            </a:r>
            <a:r>
              <a:rPr lang="ru-RU" sz="2300" dirty="0" err="1"/>
              <a:t>туристически</a:t>
            </a:r>
            <a:r>
              <a:rPr lang="ru-RU" sz="2300" dirty="0"/>
              <a:t> </a:t>
            </a:r>
            <a:r>
              <a:rPr lang="ru-RU" sz="2300" dirty="0" err="1"/>
              <a:t>обекти</a:t>
            </a:r>
            <a:r>
              <a:rPr lang="ru-RU" sz="2300" dirty="0"/>
              <a:t> на </a:t>
            </a:r>
            <a:r>
              <a:rPr lang="ru-RU" sz="2300" dirty="0" err="1"/>
              <a:t>територията</a:t>
            </a:r>
            <a:r>
              <a:rPr lang="ru-RU" sz="2300" dirty="0"/>
              <a:t> на </a:t>
            </a:r>
            <a:r>
              <a:rPr lang="ru-RU" sz="2300" dirty="0" err="1"/>
              <a:t>общината</a:t>
            </a:r>
            <a:r>
              <a:rPr lang="ru-RU" sz="2300" dirty="0"/>
              <a:t> - част от </a:t>
            </a:r>
            <a:r>
              <a:rPr lang="ru-RU" sz="2300" dirty="0" err="1"/>
              <a:t>Националния</a:t>
            </a:r>
            <a:r>
              <a:rPr lang="ru-RU" sz="2300" dirty="0"/>
              <a:t> </a:t>
            </a:r>
            <a:r>
              <a:rPr lang="ru-RU" sz="2300" dirty="0" err="1"/>
              <a:t>туристически</a:t>
            </a:r>
            <a:r>
              <a:rPr lang="ru-RU" sz="2300" dirty="0"/>
              <a:t> </a:t>
            </a:r>
            <a:r>
              <a:rPr lang="ru-RU" sz="2300" dirty="0" err="1"/>
              <a:t>регистър</a:t>
            </a:r>
            <a:r>
              <a:rPr lang="ru-RU" sz="2300" dirty="0"/>
              <a:t>;</a:t>
            </a:r>
          </a:p>
          <a:p>
            <a:pPr marL="45720" indent="0" algn="just">
              <a:lnSpc>
                <a:spcPct val="100000"/>
              </a:lnSpc>
              <a:spcBef>
                <a:spcPts val="0"/>
              </a:spcBef>
              <a:buNone/>
            </a:pPr>
            <a:r>
              <a:rPr lang="ru-RU" sz="2300" dirty="0"/>
              <a:t>6. </a:t>
            </a:r>
            <a:r>
              <a:rPr lang="ru-RU" sz="2300" dirty="0" err="1"/>
              <a:t>предлага</a:t>
            </a:r>
            <a:r>
              <a:rPr lang="ru-RU" sz="2300" dirty="0"/>
              <a:t> на </a:t>
            </a:r>
            <a:r>
              <a:rPr lang="ru-RU" sz="2300" dirty="0" err="1"/>
              <a:t>общинския</a:t>
            </a:r>
            <a:r>
              <a:rPr lang="ru-RU" sz="2300" dirty="0"/>
              <a:t> </a:t>
            </a:r>
            <a:r>
              <a:rPr lang="ru-RU" sz="2300" dirty="0" err="1"/>
              <a:t>съвет</a:t>
            </a:r>
            <a:r>
              <a:rPr lang="ru-RU" sz="2300" dirty="0"/>
              <a:t> да определи размера на </a:t>
            </a:r>
            <a:r>
              <a:rPr lang="ru-RU" sz="2300" dirty="0" err="1"/>
              <a:t>туристическия</a:t>
            </a:r>
            <a:r>
              <a:rPr lang="ru-RU" sz="2300" dirty="0"/>
              <a:t> </a:t>
            </a:r>
            <a:r>
              <a:rPr lang="ru-RU" sz="2300" dirty="0" err="1"/>
              <a:t>данък</a:t>
            </a:r>
            <a:r>
              <a:rPr lang="ru-RU" sz="2300" dirty="0"/>
              <a:t> след </a:t>
            </a:r>
            <a:r>
              <a:rPr lang="ru-RU" sz="2300" dirty="0" err="1"/>
              <a:t>писмено</a:t>
            </a:r>
            <a:r>
              <a:rPr lang="ru-RU" sz="2300" dirty="0"/>
              <a:t> становище на </a:t>
            </a:r>
            <a:r>
              <a:rPr lang="ru-RU" sz="2300" dirty="0" err="1"/>
              <a:t>консултативния</a:t>
            </a:r>
            <a:r>
              <a:rPr lang="ru-RU" sz="2300" dirty="0"/>
              <a:t> </a:t>
            </a:r>
            <a:r>
              <a:rPr lang="ru-RU" sz="2300" dirty="0" err="1"/>
              <a:t>съвет</a:t>
            </a:r>
            <a:r>
              <a:rPr lang="ru-RU" sz="2300" dirty="0"/>
              <a:t> по чл. 13, ал. 1;</a:t>
            </a:r>
          </a:p>
        </p:txBody>
      </p:sp>
      <p:sp>
        <p:nvSpPr>
          <p:cNvPr id="5" name="Заглавие 1">
            <a:extLst>
              <a:ext uri="{FF2B5EF4-FFF2-40B4-BE49-F238E27FC236}">
                <a16:creationId xmlns:a16="http://schemas.microsoft.com/office/drawing/2014/main" id="{78E4E9CD-4FCA-41AE-A291-4D64156B020C}"/>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1158899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351" y="1504527"/>
            <a:ext cx="9875520" cy="716280"/>
          </a:xfrm>
        </p:spPr>
        <p:txBody>
          <a:bodyPr>
            <a:normAutofit/>
          </a:bodyPr>
          <a:lstStyle/>
          <a:p>
            <a:pPr algn="ctr"/>
            <a:r>
              <a:rPr lang="bg-BG" sz="3800" b="1" dirty="0"/>
              <a:t>Нормативна база</a:t>
            </a:r>
          </a:p>
        </p:txBody>
      </p:sp>
      <p:sp>
        <p:nvSpPr>
          <p:cNvPr id="3" name="Content Placeholder 2"/>
          <p:cNvSpPr>
            <a:spLocks noGrp="1"/>
          </p:cNvSpPr>
          <p:nvPr>
            <p:ph idx="1"/>
          </p:nvPr>
        </p:nvSpPr>
        <p:spPr>
          <a:xfrm>
            <a:off x="339686" y="2220807"/>
            <a:ext cx="11512627" cy="4611285"/>
          </a:xfrm>
        </p:spPr>
        <p:txBody>
          <a:bodyPr>
            <a:noAutofit/>
          </a:bodyPr>
          <a:lstStyle/>
          <a:p>
            <a:pPr marL="45720" indent="0" algn="just">
              <a:lnSpc>
                <a:spcPct val="100000"/>
              </a:lnSpc>
              <a:spcBef>
                <a:spcPts val="0"/>
              </a:spcBef>
              <a:buNone/>
            </a:pPr>
            <a:r>
              <a:rPr lang="ru-RU" dirty="0"/>
              <a:t>7. </a:t>
            </a:r>
            <a:r>
              <a:rPr lang="ru-RU" dirty="0" err="1"/>
              <a:t>ежемесечно</a:t>
            </a:r>
            <a:r>
              <a:rPr lang="ru-RU" dirty="0"/>
              <a:t> </a:t>
            </a:r>
            <a:r>
              <a:rPr lang="ru-RU" dirty="0" err="1"/>
              <a:t>изпраща</a:t>
            </a:r>
            <a:r>
              <a:rPr lang="ru-RU" dirty="0"/>
              <a:t> </a:t>
            </a:r>
            <a:r>
              <a:rPr lang="ru-RU" dirty="0" err="1"/>
              <a:t>информацията</a:t>
            </a:r>
            <a:r>
              <a:rPr lang="ru-RU" dirty="0"/>
              <a:t> от </a:t>
            </a:r>
            <a:r>
              <a:rPr lang="ru-RU" dirty="0" err="1"/>
              <a:t>регистъра</a:t>
            </a:r>
            <a:r>
              <a:rPr lang="ru-RU" dirty="0"/>
              <a:t> по т. 5 на </a:t>
            </a:r>
            <a:r>
              <a:rPr lang="ru-RU" dirty="0" err="1"/>
              <a:t>електронен</a:t>
            </a:r>
            <a:r>
              <a:rPr lang="ru-RU" dirty="0"/>
              <a:t> </a:t>
            </a:r>
            <a:r>
              <a:rPr lang="ru-RU" dirty="0" err="1"/>
              <a:t>носител</a:t>
            </a:r>
            <a:r>
              <a:rPr lang="ru-RU" dirty="0"/>
              <a:t> или по </a:t>
            </a:r>
            <a:r>
              <a:rPr lang="ru-RU" dirty="0" err="1"/>
              <a:t>електронен</a:t>
            </a:r>
            <a:r>
              <a:rPr lang="ru-RU" dirty="0"/>
              <a:t> </a:t>
            </a:r>
            <a:r>
              <a:rPr lang="ru-RU" dirty="0" err="1"/>
              <a:t>път</a:t>
            </a:r>
            <a:r>
              <a:rPr lang="ru-RU" dirty="0"/>
              <a:t> на </a:t>
            </a:r>
            <a:r>
              <a:rPr lang="ru-RU" dirty="0" err="1"/>
              <a:t>министъра</a:t>
            </a:r>
            <a:r>
              <a:rPr lang="ru-RU" dirty="0"/>
              <a:t> на туризма;</a:t>
            </a:r>
          </a:p>
          <a:p>
            <a:pPr marL="45720" indent="0" algn="just">
              <a:lnSpc>
                <a:spcPct val="100000"/>
              </a:lnSpc>
              <a:spcBef>
                <a:spcPts val="0"/>
              </a:spcBef>
              <a:buNone/>
            </a:pPr>
            <a:r>
              <a:rPr lang="ru-RU" dirty="0"/>
              <a:t>8. </a:t>
            </a:r>
            <a:r>
              <a:rPr lang="ru-RU" dirty="0" err="1"/>
              <a:t>събира</a:t>
            </a:r>
            <a:r>
              <a:rPr lang="ru-RU" dirty="0"/>
              <a:t> </a:t>
            </a:r>
            <a:r>
              <a:rPr lang="ru-RU" dirty="0" err="1"/>
              <a:t>статистическа</a:t>
            </a:r>
            <a:r>
              <a:rPr lang="ru-RU" dirty="0"/>
              <a:t> информация и </a:t>
            </a:r>
            <a:r>
              <a:rPr lang="ru-RU" dirty="0" err="1"/>
              <a:t>създава</a:t>
            </a:r>
            <a:r>
              <a:rPr lang="ru-RU" dirty="0"/>
              <a:t> и </a:t>
            </a:r>
            <a:r>
              <a:rPr lang="ru-RU" dirty="0" err="1"/>
              <a:t>поддържа</a:t>
            </a:r>
            <a:r>
              <a:rPr lang="ru-RU" dirty="0"/>
              <a:t> </a:t>
            </a:r>
            <a:r>
              <a:rPr lang="ru-RU" dirty="0" err="1"/>
              <a:t>информационна</a:t>
            </a:r>
            <a:r>
              <a:rPr lang="ru-RU" dirty="0"/>
              <a:t> база </a:t>
            </a:r>
            <a:r>
              <a:rPr lang="ru-RU" dirty="0" err="1"/>
              <a:t>данни</a:t>
            </a:r>
            <a:r>
              <a:rPr lang="ru-RU" dirty="0"/>
              <a:t> за туризма на </a:t>
            </a:r>
            <a:r>
              <a:rPr lang="ru-RU" dirty="0" err="1"/>
              <a:t>територията</a:t>
            </a:r>
            <a:r>
              <a:rPr lang="ru-RU" dirty="0"/>
              <a:t> на </a:t>
            </a:r>
            <a:r>
              <a:rPr lang="ru-RU" dirty="0" err="1"/>
              <a:t>общината</a:t>
            </a:r>
            <a:r>
              <a:rPr lang="ru-RU" dirty="0"/>
              <a:t> </a:t>
            </a:r>
            <a:r>
              <a:rPr lang="ru-RU" dirty="0" err="1"/>
              <a:t>съгласно</a:t>
            </a:r>
            <a:r>
              <a:rPr lang="ru-RU" dirty="0"/>
              <a:t> </a:t>
            </a:r>
            <a:r>
              <a:rPr lang="ru-RU" dirty="0" err="1"/>
              <a:t>наредбата</a:t>
            </a:r>
            <a:r>
              <a:rPr lang="ru-RU" dirty="0"/>
              <a:t> по чл. 165, ал. 2;</a:t>
            </a:r>
          </a:p>
          <a:p>
            <a:pPr marL="45720" indent="0" algn="just">
              <a:lnSpc>
                <a:spcPct val="100000"/>
              </a:lnSpc>
              <a:spcBef>
                <a:spcPts val="0"/>
              </a:spcBef>
              <a:buNone/>
            </a:pPr>
            <a:r>
              <a:rPr lang="ru-RU" dirty="0"/>
              <a:t>9. </a:t>
            </a:r>
            <a:r>
              <a:rPr lang="ru-RU" dirty="0" err="1"/>
              <a:t>разработва</a:t>
            </a:r>
            <a:r>
              <a:rPr lang="ru-RU" dirty="0"/>
              <a:t> и </a:t>
            </a:r>
            <a:r>
              <a:rPr lang="ru-RU" dirty="0" err="1"/>
              <a:t>изпълнява</a:t>
            </a:r>
            <a:r>
              <a:rPr lang="ru-RU" dirty="0"/>
              <a:t> </a:t>
            </a:r>
            <a:r>
              <a:rPr lang="ru-RU" dirty="0" err="1"/>
              <a:t>програми</a:t>
            </a:r>
            <a:r>
              <a:rPr lang="ru-RU" dirty="0"/>
              <a:t> и </a:t>
            </a:r>
            <a:r>
              <a:rPr lang="ru-RU" dirty="0" err="1"/>
              <a:t>проекти</a:t>
            </a:r>
            <a:r>
              <a:rPr lang="ru-RU" dirty="0"/>
              <a:t> в </a:t>
            </a:r>
            <a:r>
              <a:rPr lang="ru-RU" dirty="0" err="1"/>
              <a:t>областта</a:t>
            </a:r>
            <a:r>
              <a:rPr lang="ru-RU" dirty="0"/>
              <a:t> на туризма, </a:t>
            </a:r>
            <a:r>
              <a:rPr lang="ru-RU" dirty="0" err="1"/>
              <a:t>финансирани</a:t>
            </a:r>
            <a:r>
              <a:rPr lang="ru-RU" dirty="0"/>
              <a:t> от </a:t>
            </a:r>
            <a:r>
              <a:rPr lang="ru-RU" dirty="0" err="1"/>
              <a:t>Европейския</a:t>
            </a:r>
            <a:r>
              <a:rPr lang="ru-RU" dirty="0"/>
              <a:t> </a:t>
            </a:r>
            <a:r>
              <a:rPr lang="ru-RU" dirty="0" err="1"/>
              <a:t>съюз</a:t>
            </a:r>
            <a:r>
              <a:rPr lang="ru-RU" dirty="0"/>
              <a:t> и от </a:t>
            </a:r>
            <a:r>
              <a:rPr lang="ru-RU" dirty="0" err="1"/>
              <a:t>международни</a:t>
            </a:r>
            <a:r>
              <a:rPr lang="ru-RU" dirty="0"/>
              <a:t> организации;</a:t>
            </a:r>
          </a:p>
          <a:p>
            <a:pPr marL="45720" indent="0" algn="just">
              <a:lnSpc>
                <a:spcPct val="100000"/>
              </a:lnSpc>
              <a:spcBef>
                <a:spcPts val="0"/>
              </a:spcBef>
              <a:buNone/>
            </a:pPr>
            <a:r>
              <a:rPr lang="ru-RU" dirty="0"/>
              <a:t>10. </a:t>
            </a:r>
            <a:r>
              <a:rPr lang="ru-RU" dirty="0" err="1"/>
              <a:t>сътрудничи</a:t>
            </a:r>
            <a:r>
              <a:rPr lang="ru-RU" dirty="0"/>
              <a:t> и </a:t>
            </a:r>
            <a:r>
              <a:rPr lang="ru-RU" dirty="0" err="1"/>
              <a:t>подпомага</a:t>
            </a:r>
            <a:r>
              <a:rPr lang="ru-RU" dirty="0"/>
              <a:t> </a:t>
            </a:r>
            <a:r>
              <a:rPr lang="ru-RU" dirty="0" err="1"/>
              <a:t>инициативи</a:t>
            </a:r>
            <a:r>
              <a:rPr lang="ru-RU" dirty="0"/>
              <a:t> на </a:t>
            </a:r>
            <a:r>
              <a:rPr lang="ru-RU" dirty="0" err="1"/>
              <a:t>държавните</a:t>
            </a:r>
            <a:r>
              <a:rPr lang="ru-RU" dirty="0"/>
              <a:t> </a:t>
            </a:r>
            <a:r>
              <a:rPr lang="ru-RU" dirty="0" err="1"/>
              <a:t>органи</a:t>
            </a:r>
            <a:r>
              <a:rPr lang="ru-RU" dirty="0"/>
              <a:t>, </a:t>
            </a:r>
            <a:r>
              <a:rPr lang="ru-RU" dirty="0" err="1"/>
              <a:t>организацията</a:t>
            </a:r>
            <a:r>
              <a:rPr lang="ru-RU" dirty="0"/>
              <a:t> за управление на </a:t>
            </a:r>
            <a:r>
              <a:rPr lang="ru-RU" dirty="0" err="1"/>
              <a:t>туристическия</a:t>
            </a:r>
            <a:r>
              <a:rPr lang="ru-RU" dirty="0"/>
              <a:t> район и на </a:t>
            </a:r>
            <a:r>
              <a:rPr lang="ru-RU" dirty="0" err="1"/>
              <a:t>туристическите</a:t>
            </a:r>
            <a:r>
              <a:rPr lang="ru-RU" dirty="0"/>
              <a:t> </a:t>
            </a:r>
            <a:r>
              <a:rPr lang="ru-RU" dirty="0" err="1"/>
              <a:t>сдружения</a:t>
            </a:r>
            <a:r>
              <a:rPr lang="ru-RU" dirty="0"/>
              <a:t> за развитие на туризма на </a:t>
            </a:r>
            <a:r>
              <a:rPr lang="ru-RU" dirty="0" err="1"/>
              <a:t>територията</a:t>
            </a:r>
            <a:r>
              <a:rPr lang="ru-RU" dirty="0"/>
              <a:t> на </a:t>
            </a:r>
            <a:r>
              <a:rPr lang="ru-RU" dirty="0" err="1"/>
              <a:t>общината</a:t>
            </a:r>
            <a:r>
              <a:rPr lang="ru-RU" dirty="0"/>
              <a:t> в </a:t>
            </a:r>
            <a:r>
              <a:rPr lang="ru-RU" dirty="0" err="1"/>
              <a:t>изпълнение</a:t>
            </a:r>
            <a:r>
              <a:rPr lang="ru-RU" dirty="0"/>
              <a:t> на </a:t>
            </a:r>
            <a:r>
              <a:rPr lang="ru-RU" dirty="0" err="1"/>
              <a:t>националната</a:t>
            </a:r>
            <a:r>
              <a:rPr lang="ru-RU" dirty="0"/>
              <a:t> политика в </a:t>
            </a:r>
            <a:r>
              <a:rPr lang="ru-RU" dirty="0" err="1"/>
              <a:t>областта</a:t>
            </a:r>
            <a:r>
              <a:rPr lang="ru-RU" dirty="0"/>
              <a:t> на туризма;</a:t>
            </a:r>
          </a:p>
          <a:p>
            <a:pPr marL="45720" indent="0" algn="just">
              <a:lnSpc>
                <a:spcPct val="100000"/>
              </a:lnSpc>
              <a:spcBef>
                <a:spcPts val="0"/>
              </a:spcBef>
              <a:buNone/>
            </a:pPr>
            <a:r>
              <a:rPr lang="ru-RU" dirty="0"/>
              <a:t>11. </a:t>
            </a:r>
            <a:r>
              <a:rPr lang="ru-RU" dirty="0" err="1"/>
              <a:t>изготвя</a:t>
            </a:r>
            <a:r>
              <a:rPr lang="ru-RU" dirty="0"/>
              <a:t> </a:t>
            </a:r>
            <a:r>
              <a:rPr lang="ru-RU" dirty="0" err="1"/>
              <a:t>годишен</a:t>
            </a:r>
            <a:r>
              <a:rPr lang="ru-RU" dirty="0"/>
              <a:t> отчет за </a:t>
            </a:r>
            <a:r>
              <a:rPr lang="ru-RU" dirty="0" err="1"/>
              <a:t>разходването</a:t>
            </a:r>
            <a:r>
              <a:rPr lang="ru-RU" dirty="0"/>
              <a:t> на </a:t>
            </a:r>
            <a:r>
              <a:rPr lang="ru-RU" dirty="0" err="1"/>
              <a:t>събрания</a:t>
            </a:r>
            <a:r>
              <a:rPr lang="ru-RU" dirty="0"/>
              <a:t> на </a:t>
            </a:r>
            <a:r>
              <a:rPr lang="ru-RU" dirty="0" err="1"/>
              <a:t>територията</a:t>
            </a:r>
            <a:r>
              <a:rPr lang="ru-RU" dirty="0"/>
              <a:t> на </a:t>
            </a:r>
            <a:r>
              <a:rPr lang="ru-RU" dirty="0" err="1"/>
              <a:t>общината</a:t>
            </a:r>
            <a:r>
              <a:rPr lang="ru-RU" dirty="0"/>
              <a:t> </a:t>
            </a:r>
            <a:r>
              <a:rPr lang="ru-RU" dirty="0" err="1"/>
              <a:t>туристически</a:t>
            </a:r>
            <a:r>
              <a:rPr lang="ru-RU" dirty="0"/>
              <a:t> </a:t>
            </a:r>
            <a:r>
              <a:rPr lang="ru-RU" dirty="0" err="1"/>
              <a:t>данък</a:t>
            </a:r>
            <a:r>
              <a:rPr lang="ru-RU" dirty="0"/>
              <a:t> и </a:t>
            </a:r>
            <a:r>
              <a:rPr lang="ru-RU" dirty="0" err="1"/>
              <a:t>го</a:t>
            </a:r>
            <a:r>
              <a:rPr lang="ru-RU" dirty="0"/>
              <a:t> </a:t>
            </a:r>
            <a:r>
              <a:rPr lang="ru-RU" dirty="0" err="1"/>
              <a:t>публикува</a:t>
            </a:r>
            <a:r>
              <a:rPr lang="ru-RU" dirty="0"/>
              <a:t> на интернет </a:t>
            </a:r>
            <a:r>
              <a:rPr lang="ru-RU" dirty="0" err="1"/>
              <a:t>страницата</a:t>
            </a:r>
            <a:r>
              <a:rPr lang="ru-RU" dirty="0"/>
              <a:t> на </a:t>
            </a:r>
            <a:r>
              <a:rPr lang="ru-RU" dirty="0" err="1"/>
              <a:t>съответната</a:t>
            </a:r>
            <a:r>
              <a:rPr lang="ru-RU" dirty="0"/>
              <a:t> община;</a:t>
            </a:r>
          </a:p>
          <a:p>
            <a:pPr marL="45720" indent="0" algn="just">
              <a:lnSpc>
                <a:spcPct val="100000"/>
              </a:lnSpc>
              <a:spcBef>
                <a:spcPts val="0"/>
              </a:spcBef>
              <a:buNone/>
            </a:pPr>
            <a:r>
              <a:rPr lang="ru-RU" dirty="0"/>
              <a:t>12. </a:t>
            </a:r>
            <a:r>
              <a:rPr lang="ru-RU" dirty="0" err="1"/>
              <a:t>осъществява</a:t>
            </a:r>
            <a:r>
              <a:rPr lang="ru-RU" dirty="0"/>
              <a:t> </a:t>
            </a:r>
            <a:r>
              <a:rPr lang="ru-RU" dirty="0" err="1"/>
              <a:t>контролни</a:t>
            </a:r>
            <a:r>
              <a:rPr lang="ru-RU" dirty="0"/>
              <a:t> функции в </a:t>
            </a:r>
            <a:r>
              <a:rPr lang="ru-RU" dirty="0" err="1"/>
              <a:t>предвидените</a:t>
            </a:r>
            <a:r>
              <a:rPr lang="ru-RU" dirty="0"/>
              <a:t> в </a:t>
            </a:r>
            <a:r>
              <a:rPr lang="ru-RU" dirty="0" err="1"/>
              <a:t>този</a:t>
            </a:r>
            <a:r>
              <a:rPr lang="ru-RU" dirty="0"/>
              <a:t> закон случаи.</a:t>
            </a:r>
          </a:p>
        </p:txBody>
      </p:sp>
      <p:sp>
        <p:nvSpPr>
          <p:cNvPr id="5" name="Заглавие 1">
            <a:extLst>
              <a:ext uri="{FF2B5EF4-FFF2-40B4-BE49-F238E27FC236}">
                <a16:creationId xmlns:a16="http://schemas.microsoft.com/office/drawing/2014/main" id="{78E4E9CD-4FCA-41AE-A291-4D64156B020C}"/>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830170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559473" y="1649730"/>
            <a:ext cx="11292840" cy="815340"/>
          </a:xfrm>
        </p:spPr>
        <p:txBody>
          <a:bodyPr>
            <a:normAutofit/>
          </a:bodyPr>
          <a:lstStyle/>
          <a:p>
            <a:pPr algn="ctr"/>
            <a:r>
              <a:rPr lang="bg-BG" sz="3800" b="1" dirty="0"/>
              <a:t>3.1.1. Категоризиране на туристически обекти</a:t>
            </a:r>
            <a:endParaRPr lang="bg-BG" sz="3800" dirty="0"/>
          </a:p>
        </p:txBody>
      </p:sp>
      <p:sp>
        <p:nvSpPr>
          <p:cNvPr id="3" name="Контейнер за съдържание 2"/>
          <p:cNvSpPr>
            <a:spLocks noGrp="1"/>
          </p:cNvSpPr>
          <p:nvPr>
            <p:ph idx="1"/>
          </p:nvPr>
        </p:nvSpPr>
        <p:spPr>
          <a:xfrm>
            <a:off x="339686" y="2057400"/>
            <a:ext cx="11512627" cy="4038600"/>
          </a:xfrm>
        </p:spPr>
        <p:txBody>
          <a:bodyPr>
            <a:normAutofit fontScale="85000" lnSpcReduction="20000"/>
          </a:bodyPr>
          <a:lstStyle/>
          <a:p>
            <a:endParaRPr lang="ru-RU" b="1" dirty="0"/>
          </a:p>
          <a:p>
            <a:endParaRPr lang="ru-RU" b="1" dirty="0"/>
          </a:p>
          <a:p>
            <a:pPr algn="just">
              <a:lnSpc>
                <a:spcPct val="100000"/>
              </a:lnSpc>
              <a:spcBef>
                <a:spcPts val="0"/>
              </a:spcBef>
            </a:pPr>
            <a:r>
              <a:rPr lang="ru-RU" sz="2600" dirty="0"/>
              <a:t>Законът за туризма и Наредбата за изискванията към категоризираните места за настаняване и заведения за хранене и развлечения, за реда за определяне на категория, както и за условията и реда за регистриране на стаи за гости и апартаменти за гости са основните нормативни документи, които  уреждат процеса на категоризиране на местата за настаняване и заведенията за хранене и развлечение в Р</a:t>
            </a:r>
            <a:r>
              <a:rPr lang="en-GB" sz="2600" dirty="0"/>
              <a:t> </a:t>
            </a:r>
            <a:r>
              <a:rPr lang="ru-RU" sz="2600" dirty="0"/>
              <a:t>България. На категоризиране</a:t>
            </a:r>
            <a:r>
              <a:rPr lang="bg-BG" sz="2600" dirty="0"/>
              <a:t>,</a:t>
            </a:r>
            <a:r>
              <a:rPr lang="ru-RU" sz="2600" dirty="0"/>
              <a:t> съгласно чл. 119, ал. 1 от Закона за туризма, подлежат местата за настаняване и прилежащите към тях заведения за хранене и развлечения, самостоятелните заведения за хранене и развлечения, туристическите хижи, туристическите учебни центрове и туристическите спални и прилежащите към тях заведения за хранене. Те </a:t>
            </a:r>
            <a:r>
              <a:rPr lang="ru-RU" sz="2600" dirty="0" err="1"/>
              <a:t>трябва</a:t>
            </a:r>
            <a:r>
              <a:rPr lang="ru-RU" sz="2600" dirty="0"/>
              <a:t> да </a:t>
            </a:r>
            <a:r>
              <a:rPr lang="ru-RU" sz="2600" dirty="0" err="1"/>
              <a:t>бъдат</a:t>
            </a:r>
            <a:r>
              <a:rPr lang="ru-RU" sz="2600" dirty="0"/>
              <a:t> </a:t>
            </a:r>
            <a:r>
              <a:rPr lang="ru-RU" sz="2600" dirty="0" err="1"/>
              <a:t>категоризирани</a:t>
            </a:r>
            <a:r>
              <a:rPr lang="ru-RU" sz="2600" dirty="0"/>
              <a:t> или </a:t>
            </a:r>
            <a:r>
              <a:rPr lang="ru-RU" sz="2600" dirty="0" err="1"/>
              <a:t>регистрирани</a:t>
            </a:r>
            <a:r>
              <a:rPr lang="ru-RU" sz="2600" dirty="0"/>
              <a:t> по Закона за туризма, независимо от вида на </a:t>
            </a:r>
            <a:r>
              <a:rPr lang="ru-RU" sz="2600" dirty="0" err="1"/>
              <a:t>тяхната</a:t>
            </a:r>
            <a:r>
              <a:rPr lang="ru-RU" sz="2600" dirty="0"/>
              <a:t> </a:t>
            </a:r>
            <a:r>
              <a:rPr lang="ru-RU" sz="2600" dirty="0" err="1"/>
              <a:t>собственост</a:t>
            </a:r>
            <a:r>
              <a:rPr lang="ru-RU" sz="2600" dirty="0"/>
              <a:t> и начина на </a:t>
            </a:r>
            <a:r>
              <a:rPr lang="ru-RU" sz="2600" dirty="0" err="1"/>
              <a:t>управлението</a:t>
            </a:r>
            <a:r>
              <a:rPr lang="ru-RU" sz="2600" dirty="0"/>
              <a:t> им.</a:t>
            </a:r>
            <a:endParaRPr lang="bg-BG" sz="2600" dirty="0"/>
          </a:p>
          <a:p>
            <a:pPr algn="just"/>
            <a:endParaRPr lang="bg-BG" dirty="0"/>
          </a:p>
        </p:txBody>
      </p:sp>
      <p:sp>
        <p:nvSpPr>
          <p:cNvPr id="4" name="Заглавие 1">
            <a:extLst>
              <a:ext uri="{FF2B5EF4-FFF2-40B4-BE49-F238E27FC236}">
                <a16:creationId xmlns:a16="http://schemas.microsoft.com/office/drawing/2014/main" id="{A97F0792-CF26-4354-BFB9-D596BCDB7DAA}"/>
              </a:ext>
            </a:extLst>
          </p:cNvPr>
          <p:cNvSpPr txBox="1">
            <a:spLocks/>
          </p:cNvSpPr>
          <p:nvPr/>
        </p:nvSpPr>
        <p:spPr>
          <a:xfrm>
            <a:off x="339686" y="235164"/>
            <a:ext cx="11512627" cy="1178492"/>
          </a:xfrm>
          <a:prstGeom prst="rect">
            <a:avLst/>
          </a:prstGeom>
        </p:spPr>
        <p:txBody>
          <a:bodyPr>
            <a:noAutofit/>
          </a:bodyPr>
          <a:lstStyle>
            <a:lvl1pPr algn="l" defTabSz="914418"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100000"/>
              </a:lnSpc>
            </a:pPr>
            <a:r>
              <a:rPr lang="ru-RU" sz="1800" dirty="0">
                <a:solidFill>
                  <a:schemeClr val="accent1">
                    <a:lumMod val="75000"/>
                  </a:schemeClr>
                </a:solidFill>
                <a:latin typeface="+mn-lt"/>
                <a:cs typeface="Arial" panose="020B0604020202020204" pitchFamily="34" charset="0"/>
              </a:rPr>
              <a:t>Тема </a:t>
            </a:r>
            <a:r>
              <a:rPr lang="bg-BG" sz="1800" dirty="0">
                <a:solidFill>
                  <a:schemeClr val="accent1">
                    <a:lumMod val="75000"/>
                  </a:schemeClr>
                </a:solidFill>
                <a:latin typeface="+mn-lt"/>
                <a:cs typeface="Arial" panose="020B0604020202020204" pitchFamily="34" charset="0"/>
              </a:rPr>
              <a:t>3</a:t>
            </a:r>
            <a:r>
              <a:rPr lang="ru-RU" sz="1800" dirty="0">
                <a:solidFill>
                  <a:schemeClr val="accent1">
                    <a:lumMod val="75000"/>
                  </a:schemeClr>
                </a:solidFill>
                <a:latin typeface="+mn-lt"/>
                <a:cs typeface="Arial" panose="020B0604020202020204" pitchFamily="34" charset="0"/>
              </a:rPr>
              <a:t>: „Категоризиране на местата за настаняване. Единна система за туристическа информация в общините – възможности, проблеми и резултати по отношение събираемост на туристически данък, възможности за планиране на местни политики. </a:t>
            </a:r>
            <a:r>
              <a:rPr lang="bg-BG" sz="1800" i="1" dirty="0">
                <a:solidFill>
                  <a:schemeClr val="accent1">
                    <a:lumMod val="75000"/>
                  </a:schemeClr>
                </a:solidFill>
                <a:latin typeface="+mn-lt"/>
                <a:cs typeface="Arial" panose="020B0604020202020204" pitchFamily="34" charset="0"/>
              </a:rPr>
              <a:t>“</a:t>
            </a:r>
            <a:br>
              <a:rPr lang="en-US" sz="2400" dirty="0">
                <a:solidFill>
                  <a:schemeClr val="accent1">
                    <a:lumMod val="75000"/>
                  </a:schemeClr>
                </a:solidFill>
                <a:latin typeface="+mn-lt"/>
                <a:cs typeface="Arial" panose="020B0604020202020204" pitchFamily="34" charset="0"/>
              </a:rPr>
            </a:br>
            <a:r>
              <a:rPr lang="ru-RU" sz="1800" b="1" i="1" dirty="0">
                <a:solidFill>
                  <a:schemeClr val="accent1">
                    <a:lumMod val="75000"/>
                  </a:schemeClr>
                </a:solidFill>
                <a:latin typeface="+mn-lt"/>
                <a:cs typeface="Arial" panose="020B0604020202020204" pitchFamily="34" charset="0"/>
              </a:rPr>
              <a:t>Обучителен модул </a:t>
            </a:r>
            <a:r>
              <a:rPr lang="en-GB" sz="1800" b="1" i="1" dirty="0">
                <a:solidFill>
                  <a:schemeClr val="accent1">
                    <a:lumMod val="75000"/>
                  </a:schemeClr>
                </a:solidFill>
                <a:latin typeface="+mn-lt"/>
                <a:cs typeface="Arial" panose="020B0604020202020204" pitchFamily="34" charset="0"/>
              </a:rPr>
              <a:t>3</a:t>
            </a:r>
            <a:r>
              <a:rPr lang="ru-RU" sz="1800" b="1" i="1" dirty="0">
                <a:solidFill>
                  <a:schemeClr val="accent1">
                    <a:lumMod val="75000"/>
                  </a:schemeClr>
                </a:solidFill>
                <a:latin typeface="+mn-lt"/>
                <a:cs typeface="Arial" panose="020B0604020202020204" pitchFamily="34" charset="0"/>
              </a:rPr>
              <a:t> „</a:t>
            </a:r>
            <a:r>
              <a:rPr lang="bg-BG" sz="1800" b="1" i="1" dirty="0">
                <a:solidFill>
                  <a:schemeClr val="accent1">
                    <a:lumMod val="75000"/>
                  </a:schemeClr>
                </a:solidFill>
                <a:latin typeface="+mn-lt"/>
                <a:cs typeface="Arial" panose="020B0604020202020204" pitchFamily="34" charset="0"/>
              </a:rPr>
              <a:t>Опазване на културно-историческото наследство и развитие на туризма</a:t>
            </a:r>
            <a:r>
              <a:rPr lang="ru-RU" sz="1800" b="1" i="1" dirty="0">
                <a:solidFill>
                  <a:schemeClr val="accent1">
                    <a:lumMod val="75000"/>
                  </a:schemeClr>
                </a:solidFill>
                <a:latin typeface="+mn-lt"/>
                <a:cs typeface="Arial" panose="020B0604020202020204" pitchFamily="34" charset="0"/>
              </a:rPr>
              <a:t>“</a:t>
            </a:r>
            <a:br>
              <a:rPr lang="ru-RU" sz="1800" b="1" i="1" dirty="0">
                <a:solidFill>
                  <a:schemeClr val="accent1">
                    <a:lumMod val="75000"/>
                  </a:schemeClr>
                </a:solidFill>
                <a:latin typeface="+mn-lt"/>
                <a:cs typeface="Arial" panose="020B0604020202020204" pitchFamily="34" charset="0"/>
              </a:rPr>
            </a:br>
            <a:endParaRPr lang="ru-RU" sz="2400" b="1" i="1" dirty="0">
              <a:solidFill>
                <a:schemeClr val="accent1">
                  <a:lumMod val="75000"/>
                </a:schemeClr>
              </a:solidFill>
              <a:latin typeface="+mn-lt"/>
              <a:cs typeface="Arial" panose="020B0604020202020204" pitchFamily="34" charset="0"/>
            </a:endParaRPr>
          </a:p>
        </p:txBody>
      </p:sp>
    </p:spTree>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8063</Words>
  <Application>Microsoft Office PowerPoint</Application>
  <PresentationFormat>Widescreen</PresentationFormat>
  <Paragraphs>299</Paragraphs>
  <Slides>43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Corbel</vt:lpstr>
      <vt:lpstr>Times New Roman</vt:lpstr>
      <vt:lpstr>Wingdings</vt:lpstr>
      <vt:lpstr>База</vt:lpstr>
      <vt:lpstr>PowerPoint Presentation</vt:lpstr>
      <vt:lpstr>Тема 3. КАТЕГОРИЗИРАНЕ НА МЕСТАТА ЗА НАСТАНЯВАНЕ. ЕДИННА СИСТЕМА ЗА ТУРИСТИЧЕСКА ИНФОРМАЦИЯ В ОБЩИНИТЕ - </vt:lpstr>
      <vt:lpstr>Нормативна база</vt:lpstr>
      <vt:lpstr>Нормативна база</vt:lpstr>
      <vt:lpstr>Общински съвет</vt:lpstr>
      <vt:lpstr>Нормативна база</vt:lpstr>
      <vt:lpstr>Нормативна база</vt:lpstr>
      <vt:lpstr>Нормативна база</vt:lpstr>
      <vt:lpstr>3.1.1. Категоризиране на туристически обекти</vt:lpstr>
      <vt:lpstr>3.1.2. Категоризиране, съгласно Закона за туризма</vt:lpstr>
      <vt:lpstr>3.1.2. Категоризиране, съгласно Закона за туризма</vt:lpstr>
      <vt:lpstr>3.1.3. Обекти, които се категоризират от кметовете на общини</vt:lpstr>
      <vt:lpstr>3.1.4. Процедура и документи за категоризация на туристически обекти</vt:lpstr>
      <vt:lpstr>3.1.4. Процедура и документи за категоризация на туристически обекти </vt:lpstr>
      <vt:lpstr>3.1.5. Срок на удостоверението за категоризация и промяна  в обстоятелствата</vt:lpstr>
      <vt:lpstr>3.1.6. Изисквания към заведенията за хранене и развлечения</vt:lpstr>
      <vt:lpstr>3.2. Единната система за туристическа информация (ЕСТИ)</vt:lpstr>
      <vt:lpstr>3.2. Единната система за туристическа информация (ЕСТИ)</vt:lpstr>
      <vt:lpstr>3.2.1. ЕСТИ - регистри</vt:lpstr>
      <vt:lpstr>3.2.1. ЕСТИ - данни</vt:lpstr>
      <vt:lpstr>3.2.1. ЕСТИ-обмен на  данни</vt:lpstr>
      <vt:lpstr>3.2.1. ЕСТИ – задължения на МН и санкции </vt:lpstr>
      <vt:lpstr>3.2.1. ЕСТИ</vt:lpstr>
      <vt:lpstr>3.2.1. ЕСТИ - регистрация</vt:lpstr>
      <vt:lpstr>3.2.1 ЕСТИ - регистрация</vt:lpstr>
      <vt:lpstr>3.2.1. ЕСТИ – данни от МН за регистрация</vt:lpstr>
      <vt:lpstr>3.2.1. ЕСТИ – регистрация и получаване на достъп</vt:lpstr>
      <vt:lpstr>3.2.1. Ръководства за работа с ЕСТИ</vt:lpstr>
      <vt:lpstr>3.2.1. Ръководства за работа  с ЕСТИ</vt:lpstr>
      <vt:lpstr>  </vt:lpstr>
      <vt:lpstr>3.3.1. Определяне на размера на ТД</vt:lpstr>
      <vt:lpstr>3.3.2. Предоставяне на данни и обмен на информация, относно ТД</vt:lpstr>
      <vt:lpstr>3.3.3. Начисляване на ТД. Данъчнозадължени лица</vt:lpstr>
      <vt:lpstr>3.3.4.Определяне и внасяне на ТД</vt:lpstr>
      <vt:lpstr>3.3.5.Установяване и събиране на данъка</vt:lpstr>
      <vt:lpstr>3.3.6. Установяване и събиране на данъка- въпроси</vt:lpstr>
      <vt:lpstr>3.3.7. Характер на приходите от ТД</vt:lpstr>
      <vt:lpstr>3.4. Възможности за планиране на местни политики</vt:lpstr>
      <vt:lpstr>3.4. Възможности за планиране на местни политики</vt:lpstr>
      <vt:lpstr>3.4. Възможности за планиране на местни политики</vt:lpstr>
      <vt:lpstr>3.4. Възможности за планиране на местни политики</vt:lpstr>
      <vt:lpstr>3.4. Възможности за планиране на местни политики</vt:lpstr>
      <vt:lpstr>3.4. Възможности за планиране на местни политики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2021-08-09T12:55:51Z</dcterms:created>
  <dcterms:modified xsi:type="dcterms:W3CDTF">2021-08-09T13:04:22Z</dcterms:modified>
</cp:coreProperties>
</file>