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53"/>
  </p:notesMasterIdLst>
  <p:sldIdLst>
    <p:sldId id="325" r:id="rId2"/>
    <p:sldId id="275" r:id="rId3"/>
    <p:sldId id="276" r:id="rId4"/>
    <p:sldId id="262" r:id="rId5"/>
    <p:sldId id="263" r:id="rId6"/>
    <p:sldId id="264" r:id="rId7"/>
    <p:sldId id="277" r:id="rId8"/>
    <p:sldId id="266" r:id="rId9"/>
    <p:sldId id="267" r:id="rId10"/>
    <p:sldId id="269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3" r:id="rId37"/>
    <p:sldId id="324" r:id="rId38"/>
    <p:sldId id="278" r:id="rId39"/>
    <p:sldId id="272" r:id="rId40"/>
    <p:sldId id="273" r:id="rId41"/>
    <p:sldId id="280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74" r:id="rId5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8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66631-890C-4290-869F-ADA92D88B134}" type="doc">
      <dgm:prSet loTypeId="urn:microsoft.com/office/officeart/2005/8/layout/hProcess4" loCatId="process" qsTypeId="urn:microsoft.com/office/officeart/2005/8/quickstyle/3d9" qsCatId="3D" csTypeId="urn:microsoft.com/office/officeart/2005/8/colors/accent0_1" csCatId="mainScheme" phldr="1"/>
      <dgm:spPr/>
      <dgm:t>
        <a:bodyPr/>
        <a:lstStyle/>
        <a:p>
          <a:endParaRPr lang="bg-BG"/>
        </a:p>
      </dgm:t>
    </dgm:pt>
    <dgm:pt modelId="{44FF8FD6-03D2-4A77-8EC7-A16EAD7AEA26}">
      <dgm:prSet phldrT="[Text]"/>
      <dgm:spPr/>
      <dgm:t>
        <a:bodyPr/>
        <a:lstStyle/>
        <a:p>
          <a:r>
            <a:rPr lang="bg-BG" dirty="0">
              <a:solidFill>
                <a:schemeClr val="bg2">
                  <a:lumMod val="75000"/>
                </a:schemeClr>
              </a:solidFill>
              <a:latin typeface="+mj-lt"/>
            </a:rPr>
            <a:t>ЗФК</a:t>
          </a:r>
        </a:p>
        <a:p>
          <a:r>
            <a:rPr lang="bg-BG" dirty="0">
              <a:solidFill>
                <a:schemeClr val="bg2">
                  <a:lumMod val="75000"/>
                </a:schemeClr>
              </a:solidFill>
              <a:latin typeface="+mj-lt"/>
            </a:rPr>
            <a:t>1960</a:t>
          </a:r>
        </a:p>
      </dgm:t>
    </dgm:pt>
    <dgm:pt modelId="{02AD8DC3-61C3-4C09-B3D7-E61969772A89}" type="parTrans" cxnId="{4C59EFA0-DB76-41BE-A77A-0F5323C202E4}">
      <dgm:prSet/>
      <dgm:spPr/>
      <dgm:t>
        <a:bodyPr/>
        <a:lstStyle/>
        <a:p>
          <a:endParaRPr lang="bg-BG"/>
        </a:p>
      </dgm:t>
    </dgm:pt>
    <dgm:pt modelId="{CBFC0397-8CEA-4943-B759-9AA8ABA35372}" type="sibTrans" cxnId="{4C59EFA0-DB76-41BE-A77A-0F5323C202E4}">
      <dgm:prSet/>
      <dgm:spPr/>
      <dgm:t>
        <a:bodyPr/>
        <a:lstStyle/>
        <a:p>
          <a:endParaRPr lang="bg-BG"/>
        </a:p>
      </dgm:t>
    </dgm:pt>
    <dgm:pt modelId="{7F220FB2-E058-4795-A6A4-9CA82131AF7F}">
      <dgm:prSet phldrT="[Text]"/>
      <dgm:spPr/>
      <dgm:t>
        <a:bodyPr/>
        <a:lstStyle/>
        <a:p>
          <a:r>
            <a:rPr lang="bg-BG" dirty="0" smtClean="0"/>
            <a:t>Соц</a:t>
          </a:r>
          <a:r>
            <a:rPr lang="bg-BG" dirty="0"/>
            <a:t>. модел - КРУ</a:t>
          </a:r>
        </a:p>
      </dgm:t>
    </dgm:pt>
    <dgm:pt modelId="{71C936FC-4A0D-4B52-952B-E1D94859C4CB}" type="parTrans" cxnId="{E2C4483F-7937-46A7-B351-6FDDBAF7DDE8}">
      <dgm:prSet/>
      <dgm:spPr/>
      <dgm:t>
        <a:bodyPr/>
        <a:lstStyle/>
        <a:p>
          <a:endParaRPr lang="bg-BG"/>
        </a:p>
      </dgm:t>
    </dgm:pt>
    <dgm:pt modelId="{C3A5AF6B-05A6-481D-84EC-E1A494693909}" type="sibTrans" cxnId="{E2C4483F-7937-46A7-B351-6FDDBAF7DDE8}">
      <dgm:prSet/>
      <dgm:spPr/>
      <dgm:t>
        <a:bodyPr/>
        <a:lstStyle/>
        <a:p>
          <a:endParaRPr lang="bg-BG"/>
        </a:p>
      </dgm:t>
    </dgm:pt>
    <dgm:pt modelId="{D04E89E0-5C55-4F23-938C-DF0EF9DE9C86}">
      <dgm:prSet phldrT="[Text]"/>
      <dgm:spPr/>
      <dgm:t>
        <a:bodyPr/>
        <a:lstStyle/>
        <a:p>
          <a:r>
            <a:rPr lang="bg-BG" dirty="0" smtClean="0"/>
            <a:t>Пълна </a:t>
          </a:r>
          <a:r>
            <a:rPr lang="bg-BG" dirty="0"/>
            <a:t>имуществена отговорност</a:t>
          </a:r>
        </a:p>
      </dgm:t>
    </dgm:pt>
    <dgm:pt modelId="{14660C5C-26B8-438F-8564-A89F6CA9A3A6}" type="parTrans" cxnId="{EBC29AF4-170D-4526-AA31-C3726AB15CB5}">
      <dgm:prSet/>
      <dgm:spPr/>
      <dgm:t>
        <a:bodyPr/>
        <a:lstStyle/>
        <a:p>
          <a:endParaRPr lang="bg-BG"/>
        </a:p>
      </dgm:t>
    </dgm:pt>
    <dgm:pt modelId="{7229625D-0F95-46E8-B658-E1E78FE3314F}" type="sibTrans" cxnId="{EBC29AF4-170D-4526-AA31-C3726AB15CB5}">
      <dgm:prSet/>
      <dgm:spPr/>
      <dgm:t>
        <a:bodyPr/>
        <a:lstStyle/>
        <a:p>
          <a:endParaRPr lang="bg-BG"/>
        </a:p>
      </dgm:t>
    </dgm:pt>
    <dgm:pt modelId="{815AF82F-E73C-42A3-8214-C85D1837F688}">
      <dgm:prSet phldrT="[Text]"/>
      <dgm:spPr/>
      <dgm:t>
        <a:bodyPr/>
        <a:lstStyle/>
        <a:p>
          <a:r>
            <a:rPr lang="bg-BG" dirty="0">
              <a:solidFill>
                <a:schemeClr val="bg2">
                  <a:lumMod val="75000"/>
                </a:schemeClr>
              </a:solidFill>
              <a:latin typeface="+mj-lt"/>
            </a:rPr>
            <a:t>ЗВФК</a:t>
          </a:r>
        </a:p>
        <a:p>
          <a:r>
            <a:rPr lang="bg-BG" dirty="0">
              <a:solidFill>
                <a:schemeClr val="bg2">
                  <a:lumMod val="75000"/>
                </a:schemeClr>
              </a:solidFill>
              <a:latin typeface="+mj-lt"/>
            </a:rPr>
            <a:t>1996</a:t>
          </a:r>
        </a:p>
      </dgm:t>
    </dgm:pt>
    <dgm:pt modelId="{A39FE10C-6B10-4FD3-8EF5-70DDC6868D4E}" type="parTrans" cxnId="{92AD8CB8-77F9-446B-83AA-1D9C1F0C8921}">
      <dgm:prSet/>
      <dgm:spPr/>
      <dgm:t>
        <a:bodyPr/>
        <a:lstStyle/>
        <a:p>
          <a:endParaRPr lang="bg-BG"/>
        </a:p>
      </dgm:t>
    </dgm:pt>
    <dgm:pt modelId="{20F776BE-C270-4A13-8513-2433937AAF42}" type="sibTrans" cxnId="{92AD8CB8-77F9-446B-83AA-1D9C1F0C8921}">
      <dgm:prSet/>
      <dgm:spPr/>
      <dgm:t>
        <a:bodyPr/>
        <a:lstStyle/>
        <a:p>
          <a:endParaRPr lang="bg-BG"/>
        </a:p>
      </dgm:t>
    </dgm:pt>
    <dgm:pt modelId="{520C95AB-A8B6-4E95-B86F-3B6468CA28F6}">
      <dgm:prSet phldrT="[Text]"/>
      <dgm:spPr/>
      <dgm:t>
        <a:bodyPr/>
        <a:lstStyle/>
        <a:p>
          <a:r>
            <a:rPr lang="bg-BG" dirty="0"/>
            <a:t> ГУ "ДФК" - МФ</a:t>
          </a:r>
        </a:p>
      </dgm:t>
    </dgm:pt>
    <dgm:pt modelId="{E3BC5D47-6E72-402F-943D-D90765D65B20}" type="parTrans" cxnId="{B059DE23-9FC2-4C16-91AE-DD1E7802E9EC}">
      <dgm:prSet/>
      <dgm:spPr/>
      <dgm:t>
        <a:bodyPr/>
        <a:lstStyle/>
        <a:p>
          <a:endParaRPr lang="bg-BG"/>
        </a:p>
      </dgm:t>
    </dgm:pt>
    <dgm:pt modelId="{6576E073-6E95-422A-9F27-E6747E544090}" type="sibTrans" cxnId="{B059DE23-9FC2-4C16-91AE-DD1E7802E9EC}">
      <dgm:prSet/>
      <dgm:spPr/>
      <dgm:t>
        <a:bodyPr/>
        <a:lstStyle/>
        <a:p>
          <a:endParaRPr lang="bg-BG"/>
        </a:p>
      </dgm:t>
    </dgm:pt>
    <dgm:pt modelId="{689377C2-E465-4184-A40E-591F63291132}">
      <dgm:prSet phldrT="[Text]"/>
      <dgm:spPr/>
      <dgm:t>
        <a:bodyPr/>
        <a:lstStyle/>
        <a:p>
          <a:r>
            <a:rPr lang="bg-BG" dirty="0">
              <a:solidFill>
                <a:schemeClr val="bg2">
                  <a:lumMod val="75000"/>
                </a:schemeClr>
              </a:solidFill>
              <a:latin typeface="+mj-lt"/>
            </a:rPr>
            <a:t>ЗДВФК</a:t>
          </a:r>
        </a:p>
        <a:p>
          <a:r>
            <a:rPr lang="bg-BG" b="0" dirty="0">
              <a:solidFill>
                <a:schemeClr val="bg2">
                  <a:lumMod val="75000"/>
                </a:schemeClr>
              </a:solidFill>
              <a:latin typeface="+mj-lt"/>
            </a:rPr>
            <a:t>2001</a:t>
          </a:r>
        </a:p>
      </dgm:t>
    </dgm:pt>
    <dgm:pt modelId="{F8B68C1E-93C2-4666-8885-EB9ED3A60D4F}" type="parTrans" cxnId="{61E64712-56C8-4A01-99C3-EF13BF4D2716}">
      <dgm:prSet/>
      <dgm:spPr/>
      <dgm:t>
        <a:bodyPr/>
        <a:lstStyle/>
        <a:p>
          <a:endParaRPr lang="bg-BG"/>
        </a:p>
      </dgm:t>
    </dgm:pt>
    <dgm:pt modelId="{7CC419E3-1EF7-43AE-961E-CE86DCD0F1B7}" type="sibTrans" cxnId="{61E64712-56C8-4A01-99C3-EF13BF4D2716}">
      <dgm:prSet/>
      <dgm:spPr/>
      <dgm:t>
        <a:bodyPr/>
        <a:lstStyle/>
        <a:p>
          <a:endParaRPr lang="bg-BG"/>
        </a:p>
      </dgm:t>
    </dgm:pt>
    <dgm:pt modelId="{4E64BA7C-46D8-4C5C-8A41-E15148EDA9FB}">
      <dgm:prSet phldrT="[Text]"/>
      <dgm:spPr/>
      <dgm:t>
        <a:bodyPr/>
        <a:lstStyle/>
        <a:p>
          <a:r>
            <a:rPr lang="bg-BG"/>
            <a:t> АДВФК - МФ</a:t>
          </a:r>
        </a:p>
      </dgm:t>
    </dgm:pt>
    <dgm:pt modelId="{FF7EB3D3-BDB0-4148-99DB-69CE39BB8BA5}" type="parTrans" cxnId="{4159C0D1-2999-4564-AFA8-431650C96817}">
      <dgm:prSet/>
      <dgm:spPr/>
      <dgm:t>
        <a:bodyPr/>
        <a:lstStyle/>
        <a:p>
          <a:endParaRPr lang="bg-BG"/>
        </a:p>
      </dgm:t>
    </dgm:pt>
    <dgm:pt modelId="{BC5111BB-AB03-4BF0-BBCA-4D35AB4F1333}" type="sibTrans" cxnId="{4159C0D1-2999-4564-AFA8-431650C96817}">
      <dgm:prSet/>
      <dgm:spPr/>
      <dgm:t>
        <a:bodyPr/>
        <a:lstStyle/>
        <a:p>
          <a:endParaRPr lang="bg-BG"/>
        </a:p>
      </dgm:t>
    </dgm:pt>
    <dgm:pt modelId="{2FB441A3-AFB1-4B0E-89BE-C7D0E173D444}">
      <dgm:prSet phldrT="[Text]"/>
      <dgm:spPr/>
      <dgm:t>
        <a:bodyPr/>
        <a:lstStyle/>
        <a:p>
          <a:r>
            <a:rPr lang="bg-BG" dirty="0" smtClean="0"/>
            <a:t>Финансови ревизори</a:t>
          </a:r>
          <a:endParaRPr lang="bg-BG" dirty="0"/>
        </a:p>
      </dgm:t>
    </dgm:pt>
    <dgm:pt modelId="{E85C3DBD-E53F-4712-A29B-88AB5DE15AB3}" type="parTrans" cxnId="{70B51DF3-3B70-4173-8AEF-CC60FD03467E}">
      <dgm:prSet/>
      <dgm:spPr/>
      <dgm:t>
        <a:bodyPr/>
        <a:lstStyle/>
        <a:p>
          <a:endParaRPr lang="bg-BG"/>
        </a:p>
      </dgm:t>
    </dgm:pt>
    <dgm:pt modelId="{C8960441-C1C3-4F38-B62B-83D7555DBEEB}" type="sibTrans" cxnId="{70B51DF3-3B70-4173-8AEF-CC60FD03467E}">
      <dgm:prSet/>
      <dgm:spPr/>
      <dgm:t>
        <a:bodyPr/>
        <a:lstStyle/>
        <a:p>
          <a:endParaRPr lang="bg-BG"/>
        </a:p>
      </dgm:t>
    </dgm:pt>
    <dgm:pt modelId="{248D724A-19FA-448B-AC8F-E00212903203}">
      <dgm:prSet phldrT="[Text]"/>
      <dgm:spPr/>
      <dgm:t>
        <a:bodyPr/>
        <a:lstStyle/>
        <a:p>
          <a:r>
            <a:rPr lang="bg-BG" dirty="0" smtClean="0"/>
            <a:t>Финансови ревизори</a:t>
          </a:r>
          <a:endParaRPr lang="bg-BG" dirty="0"/>
        </a:p>
      </dgm:t>
    </dgm:pt>
    <dgm:pt modelId="{9BAEB765-D902-4196-BC23-32E8B90FD391}" type="parTrans" cxnId="{DEA11EAB-87BD-471C-9873-23EC5EDF19DE}">
      <dgm:prSet/>
      <dgm:spPr/>
      <dgm:t>
        <a:bodyPr/>
        <a:lstStyle/>
        <a:p>
          <a:endParaRPr lang="bg-BG"/>
        </a:p>
      </dgm:t>
    </dgm:pt>
    <dgm:pt modelId="{01AE848D-DD43-48EC-B6D3-5206FFF44F15}" type="sibTrans" cxnId="{DEA11EAB-87BD-471C-9873-23EC5EDF19DE}">
      <dgm:prSet/>
      <dgm:spPr/>
      <dgm:t>
        <a:bodyPr/>
        <a:lstStyle/>
        <a:p>
          <a:endParaRPr lang="bg-BG"/>
        </a:p>
      </dgm:t>
    </dgm:pt>
    <dgm:pt modelId="{4A2375B0-3782-40B3-9116-7A01CE6AB9BB}">
      <dgm:prSet phldrT="[Text]"/>
      <dgm:spPr/>
      <dgm:t>
        <a:bodyPr/>
        <a:lstStyle/>
        <a:p>
          <a:r>
            <a:rPr lang="bg-BG" dirty="0" smtClean="0"/>
            <a:t>Пълна </a:t>
          </a:r>
          <a:r>
            <a:rPr lang="bg-BG" dirty="0"/>
            <a:t>имуществена отговорност</a:t>
          </a:r>
        </a:p>
      </dgm:t>
    </dgm:pt>
    <dgm:pt modelId="{007AE18F-4A8B-47F9-9970-48EB3BB67EA9}" type="parTrans" cxnId="{1F5433F0-019F-4D4F-A048-ADC98E50009B}">
      <dgm:prSet/>
      <dgm:spPr/>
      <dgm:t>
        <a:bodyPr/>
        <a:lstStyle/>
        <a:p>
          <a:endParaRPr lang="bg-BG"/>
        </a:p>
      </dgm:t>
    </dgm:pt>
    <dgm:pt modelId="{3D6DACB7-E3C9-4E06-B9AD-912C4F77CDB0}" type="sibTrans" cxnId="{1F5433F0-019F-4D4F-A048-ADC98E50009B}">
      <dgm:prSet/>
      <dgm:spPr/>
      <dgm:t>
        <a:bodyPr/>
        <a:lstStyle/>
        <a:p>
          <a:endParaRPr lang="bg-BG"/>
        </a:p>
      </dgm:t>
    </dgm:pt>
    <dgm:pt modelId="{F4CCE513-3AE1-473C-9C49-E4A3ECF73CE3}">
      <dgm:prSet phldrT="[Text]"/>
      <dgm:spPr/>
      <dgm:t>
        <a:bodyPr/>
        <a:lstStyle/>
        <a:p>
          <a:r>
            <a:rPr lang="bg-BG"/>
            <a:t> Вътрешни одитори</a:t>
          </a:r>
        </a:p>
      </dgm:t>
    </dgm:pt>
    <dgm:pt modelId="{59745D07-A35D-4F30-B802-DB2C3AABE43D}" type="parTrans" cxnId="{0FC7C080-65AB-49C6-A6BC-E08A401F8D4B}">
      <dgm:prSet/>
      <dgm:spPr/>
      <dgm:t>
        <a:bodyPr/>
        <a:lstStyle/>
        <a:p>
          <a:endParaRPr lang="bg-BG"/>
        </a:p>
      </dgm:t>
    </dgm:pt>
    <dgm:pt modelId="{AFE523CE-3359-4AFC-B7A4-F853C25842E5}" type="sibTrans" cxnId="{0FC7C080-65AB-49C6-A6BC-E08A401F8D4B}">
      <dgm:prSet/>
      <dgm:spPr/>
      <dgm:t>
        <a:bodyPr/>
        <a:lstStyle/>
        <a:p>
          <a:endParaRPr lang="bg-BG"/>
        </a:p>
      </dgm:t>
    </dgm:pt>
    <dgm:pt modelId="{74E475FF-3B39-4FD7-89FE-7279C758A0E7}">
      <dgm:prSet phldrT="[Text]"/>
      <dgm:spPr/>
      <dgm:t>
        <a:bodyPr/>
        <a:lstStyle/>
        <a:p>
          <a:r>
            <a:rPr lang="bg-BG"/>
            <a:t> Превантивен контрол</a:t>
          </a:r>
        </a:p>
      </dgm:t>
    </dgm:pt>
    <dgm:pt modelId="{FFF6291C-069D-4346-BB0D-D125EB88DC02}" type="parTrans" cxnId="{57ECB883-B236-46F3-B91F-F59FF4E28F65}">
      <dgm:prSet/>
      <dgm:spPr/>
      <dgm:t>
        <a:bodyPr/>
        <a:lstStyle/>
        <a:p>
          <a:endParaRPr lang="bg-BG"/>
        </a:p>
      </dgm:t>
    </dgm:pt>
    <dgm:pt modelId="{EC3979B0-CB59-4546-8960-254BE2F6119C}" type="sibTrans" cxnId="{57ECB883-B236-46F3-B91F-F59FF4E28F65}">
      <dgm:prSet/>
      <dgm:spPr/>
      <dgm:t>
        <a:bodyPr/>
        <a:lstStyle/>
        <a:p>
          <a:endParaRPr lang="bg-BG"/>
        </a:p>
      </dgm:t>
    </dgm:pt>
    <dgm:pt modelId="{81A4E688-7035-441B-909D-80A17562A2E9}">
      <dgm:prSet phldrT="[Text]"/>
      <dgm:spPr/>
      <dgm:t>
        <a:bodyPr/>
        <a:lstStyle/>
        <a:p>
          <a:r>
            <a:rPr lang="bg-BG"/>
            <a:t> СФУК</a:t>
          </a:r>
        </a:p>
      </dgm:t>
    </dgm:pt>
    <dgm:pt modelId="{4D29D120-3D95-4E9F-BE1E-3AFCB9610357}" type="parTrans" cxnId="{E04ABF0F-AFC1-4024-982B-5B22BEB2ED5E}">
      <dgm:prSet/>
      <dgm:spPr/>
      <dgm:t>
        <a:bodyPr/>
        <a:lstStyle/>
        <a:p>
          <a:endParaRPr lang="bg-BG"/>
        </a:p>
      </dgm:t>
    </dgm:pt>
    <dgm:pt modelId="{6AFB4505-CDD1-48CF-BCF5-32BFC876677A}" type="sibTrans" cxnId="{E04ABF0F-AFC1-4024-982B-5B22BEB2ED5E}">
      <dgm:prSet/>
      <dgm:spPr/>
      <dgm:t>
        <a:bodyPr/>
        <a:lstStyle/>
        <a:p>
          <a:endParaRPr lang="bg-BG"/>
        </a:p>
      </dgm:t>
    </dgm:pt>
    <dgm:pt modelId="{914B0F3D-F859-4D85-A108-45F55082940A}">
      <dgm:prSet phldrT="[Text]"/>
      <dgm:spPr/>
      <dgm:t>
        <a:bodyPr/>
        <a:lstStyle/>
        <a:p>
          <a:r>
            <a:rPr lang="bg-BG" dirty="0" smtClean="0"/>
            <a:t>Парични </a:t>
          </a:r>
          <a:r>
            <a:rPr lang="bg-BG" dirty="0"/>
            <a:t>начети</a:t>
          </a:r>
        </a:p>
      </dgm:t>
    </dgm:pt>
    <dgm:pt modelId="{D28C1E81-DBCA-4642-A750-8D8F05393E3B}" type="parTrans" cxnId="{F90DD1BA-1BDB-432B-9416-893A7C6D6467}">
      <dgm:prSet/>
      <dgm:spPr/>
      <dgm:t>
        <a:bodyPr/>
        <a:lstStyle/>
        <a:p>
          <a:endParaRPr lang="en-US"/>
        </a:p>
      </dgm:t>
    </dgm:pt>
    <dgm:pt modelId="{AC666A04-6834-42B4-82C2-544A32DC0CCC}" type="sibTrans" cxnId="{F90DD1BA-1BDB-432B-9416-893A7C6D6467}">
      <dgm:prSet/>
      <dgm:spPr/>
      <dgm:t>
        <a:bodyPr/>
        <a:lstStyle/>
        <a:p>
          <a:endParaRPr lang="en-US"/>
        </a:p>
      </dgm:t>
    </dgm:pt>
    <dgm:pt modelId="{6B667F06-94A3-450E-B7BD-2019AC800E68}">
      <dgm:prSet phldrT="[Text]"/>
      <dgm:spPr/>
      <dgm:t>
        <a:bodyPr/>
        <a:lstStyle/>
        <a:p>
          <a:r>
            <a:rPr lang="bg-BG" dirty="0" smtClean="0"/>
            <a:t>Актове </a:t>
          </a:r>
          <a:r>
            <a:rPr lang="bg-BG" dirty="0"/>
            <a:t>по ЗАНН</a:t>
          </a:r>
        </a:p>
      </dgm:t>
    </dgm:pt>
    <dgm:pt modelId="{39E051FC-B965-4979-B3DE-B22AB99E297C}" type="parTrans" cxnId="{148E2405-D458-4BF5-AD46-A02C33C039FA}">
      <dgm:prSet/>
      <dgm:spPr/>
      <dgm:t>
        <a:bodyPr/>
        <a:lstStyle/>
        <a:p>
          <a:endParaRPr lang="en-US"/>
        </a:p>
      </dgm:t>
    </dgm:pt>
    <dgm:pt modelId="{0AEB2F27-28E6-48DF-8B91-D6DAB3F513AD}" type="sibTrans" cxnId="{148E2405-D458-4BF5-AD46-A02C33C039FA}">
      <dgm:prSet/>
      <dgm:spPr/>
      <dgm:t>
        <a:bodyPr/>
        <a:lstStyle/>
        <a:p>
          <a:endParaRPr lang="en-US"/>
        </a:p>
      </dgm:t>
    </dgm:pt>
    <dgm:pt modelId="{F889D8A5-9D5D-4E83-8FE4-07129B04D096}" type="pres">
      <dgm:prSet presAssocID="{1C666631-890C-4290-869F-ADA92D88B1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0F4459E8-6A9B-46FC-A9FE-ECF2D36BF1A6}" type="pres">
      <dgm:prSet presAssocID="{1C666631-890C-4290-869F-ADA92D88B134}" presName="tSp" presStyleCnt="0"/>
      <dgm:spPr/>
      <dgm:t>
        <a:bodyPr/>
        <a:lstStyle/>
        <a:p>
          <a:endParaRPr lang="en-US"/>
        </a:p>
      </dgm:t>
    </dgm:pt>
    <dgm:pt modelId="{90B27AD5-8A0B-4C6B-989A-98C382FF9E6D}" type="pres">
      <dgm:prSet presAssocID="{1C666631-890C-4290-869F-ADA92D88B134}" presName="bSp" presStyleCnt="0"/>
      <dgm:spPr/>
      <dgm:t>
        <a:bodyPr/>
        <a:lstStyle/>
        <a:p>
          <a:endParaRPr lang="en-US"/>
        </a:p>
      </dgm:t>
    </dgm:pt>
    <dgm:pt modelId="{71ECE31B-B583-4910-95D7-5F0214BC652C}" type="pres">
      <dgm:prSet presAssocID="{1C666631-890C-4290-869F-ADA92D88B134}" presName="process" presStyleCnt="0"/>
      <dgm:spPr/>
      <dgm:t>
        <a:bodyPr/>
        <a:lstStyle/>
        <a:p>
          <a:endParaRPr lang="en-US"/>
        </a:p>
      </dgm:t>
    </dgm:pt>
    <dgm:pt modelId="{9E35C4FC-D501-42AB-BE9D-3705F80D3358}" type="pres">
      <dgm:prSet presAssocID="{44FF8FD6-03D2-4A77-8EC7-A16EAD7AEA26}" presName="composite1" presStyleCnt="0"/>
      <dgm:spPr/>
      <dgm:t>
        <a:bodyPr/>
        <a:lstStyle/>
        <a:p>
          <a:endParaRPr lang="en-US"/>
        </a:p>
      </dgm:t>
    </dgm:pt>
    <dgm:pt modelId="{53058FCB-5010-44CE-9401-2DD713BF543E}" type="pres">
      <dgm:prSet presAssocID="{44FF8FD6-03D2-4A77-8EC7-A16EAD7AEA26}" presName="dummyNode1" presStyleLbl="node1" presStyleIdx="0" presStyleCnt="3"/>
      <dgm:spPr/>
      <dgm:t>
        <a:bodyPr/>
        <a:lstStyle/>
        <a:p>
          <a:endParaRPr lang="en-US"/>
        </a:p>
      </dgm:t>
    </dgm:pt>
    <dgm:pt modelId="{A5A69A99-46DB-4388-818E-38BA30674A5D}" type="pres">
      <dgm:prSet presAssocID="{44FF8FD6-03D2-4A77-8EC7-A16EAD7AEA2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EA778C9-F676-4646-91C3-8F823F7935F5}" type="pres">
      <dgm:prSet presAssocID="{44FF8FD6-03D2-4A77-8EC7-A16EAD7AEA2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A441828-460C-4E4F-A096-2FB8B9D8D7DB}" type="pres">
      <dgm:prSet presAssocID="{44FF8FD6-03D2-4A77-8EC7-A16EAD7AEA2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1D139AC-76B7-4058-945C-AD395503DE32}" type="pres">
      <dgm:prSet presAssocID="{44FF8FD6-03D2-4A77-8EC7-A16EAD7AEA26}" presName="connSite1" presStyleCnt="0"/>
      <dgm:spPr/>
      <dgm:t>
        <a:bodyPr/>
        <a:lstStyle/>
        <a:p>
          <a:endParaRPr lang="en-US"/>
        </a:p>
      </dgm:t>
    </dgm:pt>
    <dgm:pt modelId="{13BD3F64-F5AB-4A02-8059-EF17BFC71EF9}" type="pres">
      <dgm:prSet presAssocID="{CBFC0397-8CEA-4943-B759-9AA8ABA35372}" presName="Name9" presStyleLbl="sibTrans2D1" presStyleIdx="0" presStyleCnt="2"/>
      <dgm:spPr/>
      <dgm:t>
        <a:bodyPr/>
        <a:lstStyle/>
        <a:p>
          <a:endParaRPr lang="bg-BG"/>
        </a:p>
      </dgm:t>
    </dgm:pt>
    <dgm:pt modelId="{A798EEC1-E0CC-43B8-A642-5FA4C99FD263}" type="pres">
      <dgm:prSet presAssocID="{815AF82F-E73C-42A3-8214-C85D1837F688}" presName="composite2" presStyleCnt="0"/>
      <dgm:spPr/>
      <dgm:t>
        <a:bodyPr/>
        <a:lstStyle/>
        <a:p>
          <a:endParaRPr lang="en-US"/>
        </a:p>
      </dgm:t>
    </dgm:pt>
    <dgm:pt modelId="{FB9564B8-A9C4-4667-B2E4-D617211DA282}" type="pres">
      <dgm:prSet presAssocID="{815AF82F-E73C-42A3-8214-C85D1837F688}" presName="dummyNode2" presStyleLbl="node1" presStyleIdx="0" presStyleCnt="3"/>
      <dgm:spPr/>
      <dgm:t>
        <a:bodyPr/>
        <a:lstStyle/>
        <a:p>
          <a:endParaRPr lang="en-US"/>
        </a:p>
      </dgm:t>
    </dgm:pt>
    <dgm:pt modelId="{FC18FF2B-0F6D-4FEC-9D4E-9D16595FE92A}" type="pres">
      <dgm:prSet presAssocID="{815AF82F-E73C-42A3-8214-C85D1837F68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908CD8E-5EBC-4371-A998-900594DE9B28}" type="pres">
      <dgm:prSet presAssocID="{815AF82F-E73C-42A3-8214-C85D1837F68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985C49F-D97F-48F4-B693-C4778D2B2C9A}" type="pres">
      <dgm:prSet presAssocID="{815AF82F-E73C-42A3-8214-C85D1837F68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BC244BB-EC68-47E0-B9AE-A55DCB144B58}" type="pres">
      <dgm:prSet presAssocID="{815AF82F-E73C-42A3-8214-C85D1837F688}" presName="connSite2" presStyleCnt="0"/>
      <dgm:spPr/>
      <dgm:t>
        <a:bodyPr/>
        <a:lstStyle/>
        <a:p>
          <a:endParaRPr lang="en-US"/>
        </a:p>
      </dgm:t>
    </dgm:pt>
    <dgm:pt modelId="{629ED25D-1646-4C34-91AF-FAA2276839EC}" type="pres">
      <dgm:prSet presAssocID="{20F776BE-C270-4A13-8513-2433937AAF42}" presName="Name18" presStyleLbl="sibTrans2D1" presStyleIdx="1" presStyleCnt="2"/>
      <dgm:spPr/>
      <dgm:t>
        <a:bodyPr/>
        <a:lstStyle/>
        <a:p>
          <a:endParaRPr lang="bg-BG"/>
        </a:p>
      </dgm:t>
    </dgm:pt>
    <dgm:pt modelId="{0751BE9C-A1D5-4262-B641-CA7A9551B467}" type="pres">
      <dgm:prSet presAssocID="{689377C2-E465-4184-A40E-591F63291132}" presName="composite1" presStyleCnt="0"/>
      <dgm:spPr/>
      <dgm:t>
        <a:bodyPr/>
        <a:lstStyle/>
        <a:p>
          <a:endParaRPr lang="en-US"/>
        </a:p>
      </dgm:t>
    </dgm:pt>
    <dgm:pt modelId="{734325D1-5D82-4E65-A5B8-3DF499ADDE02}" type="pres">
      <dgm:prSet presAssocID="{689377C2-E465-4184-A40E-591F63291132}" presName="dummyNode1" presStyleLbl="node1" presStyleIdx="1" presStyleCnt="3"/>
      <dgm:spPr/>
      <dgm:t>
        <a:bodyPr/>
        <a:lstStyle/>
        <a:p>
          <a:endParaRPr lang="en-US"/>
        </a:p>
      </dgm:t>
    </dgm:pt>
    <dgm:pt modelId="{CE80367A-AAC4-4B18-9BA9-08228C63ACE9}" type="pres">
      <dgm:prSet presAssocID="{689377C2-E465-4184-A40E-591F6329113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D00F662-7288-4738-8CD3-B9D0921A8DA8}" type="pres">
      <dgm:prSet presAssocID="{689377C2-E465-4184-A40E-591F6329113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06C8607-D9F4-40EF-ABC8-07AC61CF76DC}" type="pres">
      <dgm:prSet presAssocID="{689377C2-E465-4184-A40E-591F6329113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D6A748B-21F8-4C66-A106-3B2CFE8C1A8C}" type="pres">
      <dgm:prSet presAssocID="{689377C2-E465-4184-A40E-591F63291132}" presName="connSite1" presStyleCnt="0"/>
      <dgm:spPr/>
      <dgm:t>
        <a:bodyPr/>
        <a:lstStyle/>
        <a:p>
          <a:endParaRPr lang="en-US"/>
        </a:p>
      </dgm:t>
    </dgm:pt>
  </dgm:ptLst>
  <dgm:cxnLst>
    <dgm:cxn modelId="{E2C4483F-7937-46A7-B351-6FDDBAF7DDE8}" srcId="{44FF8FD6-03D2-4A77-8EC7-A16EAD7AEA26}" destId="{7F220FB2-E058-4795-A6A4-9CA82131AF7F}" srcOrd="0" destOrd="0" parTransId="{71C936FC-4A0D-4B52-952B-E1D94859C4CB}" sibTransId="{C3A5AF6B-05A6-481D-84EC-E1A494693909}"/>
    <dgm:cxn modelId="{B059DE23-9FC2-4C16-91AE-DD1E7802E9EC}" srcId="{815AF82F-E73C-42A3-8214-C85D1837F688}" destId="{520C95AB-A8B6-4E95-B86F-3B6468CA28F6}" srcOrd="0" destOrd="0" parTransId="{E3BC5D47-6E72-402F-943D-D90765D65B20}" sibTransId="{6576E073-6E95-422A-9F27-E6747E544090}"/>
    <dgm:cxn modelId="{2BA9360B-C856-4CB8-8E51-E6334F587B57}" type="presOf" srcId="{81A4E688-7035-441B-909D-80A17562A2E9}" destId="{3D00F662-7288-4738-8CD3-B9D0921A8DA8}" srcOrd="1" destOrd="3" presId="urn:microsoft.com/office/officeart/2005/8/layout/hProcess4"/>
    <dgm:cxn modelId="{B6B3DC63-9232-4506-A620-FA5B0688353D}" type="presOf" srcId="{914B0F3D-F859-4D85-A108-45F55082940A}" destId="{5EA778C9-F676-4646-91C3-8F823F7935F5}" srcOrd="1" destOrd="2" presId="urn:microsoft.com/office/officeart/2005/8/layout/hProcess4"/>
    <dgm:cxn modelId="{9A967A04-9DC2-497E-BFF2-6E234E00D95D}" type="presOf" srcId="{4A2375B0-3782-40B3-9116-7A01CE6AB9BB}" destId="{FC18FF2B-0F6D-4FEC-9D4E-9D16595FE92A}" srcOrd="0" destOrd="3" presId="urn:microsoft.com/office/officeart/2005/8/layout/hProcess4"/>
    <dgm:cxn modelId="{FE011E9C-1F4A-4A70-83D5-6606A64FC8C5}" type="presOf" srcId="{520C95AB-A8B6-4E95-B86F-3B6468CA28F6}" destId="{6908CD8E-5EBC-4371-A998-900594DE9B28}" srcOrd="1" destOrd="0" presId="urn:microsoft.com/office/officeart/2005/8/layout/hProcess4"/>
    <dgm:cxn modelId="{9FE6910B-48C3-4AA8-A1CE-13C116632A6A}" type="presOf" srcId="{74E475FF-3B39-4FD7-89FE-7279C758A0E7}" destId="{3D00F662-7288-4738-8CD3-B9D0921A8DA8}" srcOrd="1" destOrd="2" presId="urn:microsoft.com/office/officeart/2005/8/layout/hProcess4"/>
    <dgm:cxn modelId="{E04ABF0F-AFC1-4024-982B-5B22BEB2ED5E}" srcId="{689377C2-E465-4184-A40E-591F63291132}" destId="{81A4E688-7035-441B-909D-80A17562A2E9}" srcOrd="3" destOrd="0" parTransId="{4D29D120-3D95-4E9F-BE1E-3AFCB9610357}" sibTransId="{6AFB4505-CDD1-48CF-BCF5-32BFC876677A}"/>
    <dgm:cxn modelId="{290D3C35-9A06-478A-8F95-E53D652C4649}" type="presOf" srcId="{520C95AB-A8B6-4E95-B86F-3B6468CA28F6}" destId="{FC18FF2B-0F6D-4FEC-9D4E-9D16595FE92A}" srcOrd="0" destOrd="0" presId="urn:microsoft.com/office/officeart/2005/8/layout/hProcess4"/>
    <dgm:cxn modelId="{B5C17574-5BF6-4546-B389-B8E2BC168489}" type="presOf" srcId="{689377C2-E465-4184-A40E-591F63291132}" destId="{906C8607-D9F4-40EF-ABC8-07AC61CF76DC}" srcOrd="0" destOrd="0" presId="urn:microsoft.com/office/officeart/2005/8/layout/hProcess4"/>
    <dgm:cxn modelId="{C3D8F9FB-5F6D-4212-BA67-B8DA5AB96205}" type="presOf" srcId="{2FB441A3-AFB1-4B0E-89BE-C7D0E173D444}" destId="{A5A69A99-46DB-4388-818E-38BA30674A5D}" srcOrd="0" destOrd="1" presId="urn:microsoft.com/office/officeart/2005/8/layout/hProcess4"/>
    <dgm:cxn modelId="{4D07079C-A0B0-491A-8D04-560F15E805B6}" type="presOf" srcId="{74E475FF-3B39-4FD7-89FE-7279C758A0E7}" destId="{CE80367A-AAC4-4B18-9BA9-08228C63ACE9}" srcOrd="0" destOrd="2" presId="urn:microsoft.com/office/officeart/2005/8/layout/hProcess4"/>
    <dgm:cxn modelId="{4268D211-FA50-4A44-8F65-C70F9970C1C9}" type="presOf" srcId="{20F776BE-C270-4A13-8513-2433937AAF42}" destId="{629ED25D-1646-4C34-91AF-FAA2276839EC}" srcOrd="0" destOrd="0" presId="urn:microsoft.com/office/officeart/2005/8/layout/hProcess4"/>
    <dgm:cxn modelId="{4159C0D1-2999-4564-AFA8-431650C96817}" srcId="{689377C2-E465-4184-A40E-591F63291132}" destId="{4E64BA7C-46D8-4C5C-8A41-E15148EDA9FB}" srcOrd="0" destOrd="0" parTransId="{FF7EB3D3-BDB0-4148-99DB-69CE39BB8BA5}" sibTransId="{BC5111BB-AB03-4BF0-BBCA-4D35AB4F1333}"/>
    <dgm:cxn modelId="{C7AD3329-E89B-4340-A28A-10784FB17254}" type="presOf" srcId="{2FB441A3-AFB1-4B0E-89BE-C7D0E173D444}" destId="{5EA778C9-F676-4646-91C3-8F823F7935F5}" srcOrd="1" destOrd="1" presId="urn:microsoft.com/office/officeart/2005/8/layout/hProcess4"/>
    <dgm:cxn modelId="{919EEBB9-DA20-460F-B778-059335E41AD1}" type="presOf" srcId="{7F220FB2-E058-4795-A6A4-9CA82131AF7F}" destId="{A5A69A99-46DB-4388-818E-38BA30674A5D}" srcOrd="0" destOrd="0" presId="urn:microsoft.com/office/officeart/2005/8/layout/hProcess4"/>
    <dgm:cxn modelId="{148E2405-D458-4BF5-AD46-A02C33C039FA}" srcId="{815AF82F-E73C-42A3-8214-C85D1837F688}" destId="{6B667F06-94A3-450E-B7BD-2019AC800E68}" srcOrd="2" destOrd="0" parTransId="{39E051FC-B965-4979-B3DE-B22AB99E297C}" sibTransId="{0AEB2F27-28E6-48DF-8B91-D6DAB3F513AD}"/>
    <dgm:cxn modelId="{0FC7C080-65AB-49C6-A6BC-E08A401F8D4B}" srcId="{689377C2-E465-4184-A40E-591F63291132}" destId="{F4CCE513-3AE1-473C-9C49-E4A3ECF73CE3}" srcOrd="1" destOrd="0" parTransId="{59745D07-A35D-4F30-B802-DB2C3AABE43D}" sibTransId="{AFE523CE-3359-4AFC-B7A4-F853C25842E5}"/>
    <dgm:cxn modelId="{89C3BFFE-7FC6-4B53-B1DF-FB3B1C72CD5F}" type="presOf" srcId="{914B0F3D-F859-4D85-A108-45F55082940A}" destId="{A5A69A99-46DB-4388-818E-38BA30674A5D}" srcOrd="0" destOrd="2" presId="urn:microsoft.com/office/officeart/2005/8/layout/hProcess4"/>
    <dgm:cxn modelId="{F90DD1BA-1BDB-432B-9416-893A7C6D6467}" srcId="{44FF8FD6-03D2-4A77-8EC7-A16EAD7AEA26}" destId="{914B0F3D-F859-4D85-A108-45F55082940A}" srcOrd="2" destOrd="0" parTransId="{D28C1E81-DBCA-4642-A750-8D8F05393E3B}" sibTransId="{AC666A04-6834-42B4-82C2-544A32DC0CCC}"/>
    <dgm:cxn modelId="{8DC2519D-FF4F-4128-B9E1-52EEEF2DC370}" type="presOf" srcId="{6B667F06-94A3-450E-B7BD-2019AC800E68}" destId="{FC18FF2B-0F6D-4FEC-9D4E-9D16595FE92A}" srcOrd="0" destOrd="2" presId="urn:microsoft.com/office/officeart/2005/8/layout/hProcess4"/>
    <dgm:cxn modelId="{8B58AACD-7FCB-47A7-B149-FEF754AEE763}" type="presOf" srcId="{1C666631-890C-4290-869F-ADA92D88B134}" destId="{F889D8A5-9D5D-4E83-8FE4-07129B04D096}" srcOrd="0" destOrd="0" presId="urn:microsoft.com/office/officeart/2005/8/layout/hProcess4"/>
    <dgm:cxn modelId="{C2C859B7-255B-4D53-BA1C-989ED353979F}" type="presOf" srcId="{F4CCE513-3AE1-473C-9C49-E4A3ECF73CE3}" destId="{3D00F662-7288-4738-8CD3-B9D0921A8DA8}" srcOrd="1" destOrd="1" presId="urn:microsoft.com/office/officeart/2005/8/layout/hProcess4"/>
    <dgm:cxn modelId="{80D75EAD-6FCA-4A3C-889A-E7A6A2AF99CB}" type="presOf" srcId="{4E64BA7C-46D8-4C5C-8A41-E15148EDA9FB}" destId="{CE80367A-AAC4-4B18-9BA9-08228C63ACE9}" srcOrd="0" destOrd="0" presId="urn:microsoft.com/office/officeart/2005/8/layout/hProcess4"/>
    <dgm:cxn modelId="{EBC29AF4-170D-4526-AA31-C3726AB15CB5}" srcId="{44FF8FD6-03D2-4A77-8EC7-A16EAD7AEA26}" destId="{D04E89E0-5C55-4F23-938C-DF0EF9DE9C86}" srcOrd="3" destOrd="0" parTransId="{14660C5C-26B8-438F-8564-A89F6CA9A3A6}" sibTransId="{7229625D-0F95-46E8-B658-E1E78FE3314F}"/>
    <dgm:cxn modelId="{8A00364D-3722-438D-BBE7-3BF673C51646}" type="presOf" srcId="{248D724A-19FA-448B-AC8F-E00212903203}" destId="{6908CD8E-5EBC-4371-A998-900594DE9B28}" srcOrd="1" destOrd="1" presId="urn:microsoft.com/office/officeart/2005/8/layout/hProcess4"/>
    <dgm:cxn modelId="{70B51DF3-3B70-4173-8AEF-CC60FD03467E}" srcId="{44FF8FD6-03D2-4A77-8EC7-A16EAD7AEA26}" destId="{2FB441A3-AFB1-4B0E-89BE-C7D0E173D444}" srcOrd="1" destOrd="0" parTransId="{E85C3DBD-E53F-4712-A29B-88AB5DE15AB3}" sibTransId="{C8960441-C1C3-4F38-B62B-83D7555DBEEB}"/>
    <dgm:cxn modelId="{61E64712-56C8-4A01-99C3-EF13BF4D2716}" srcId="{1C666631-890C-4290-869F-ADA92D88B134}" destId="{689377C2-E465-4184-A40E-591F63291132}" srcOrd="2" destOrd="0" parTransId="{F8B68C1E-93C2-4666-8885-EB9ED3A60D4F}" sibTransId="{7CC419E3-1EF7-43AE-961E-CE86DCD0F1B7}"/>
    <dgm:cxn modelId="{97F40DD2-7989-453E-986C-23CDED2FD49E}" type="presOf" srcId="{D04E89E0-5C55-4F23-938C-DF0EF9DE9C86}" destId="{5EA778C9-F676-4646-91C3-8F823F7935F5}" srcOrd="1" destOrd="3" presId="urn:microsoft.com/office/officeart/2005/8/layout/hProcess4"/>
    <dgm:cxn modelId="{AD8B492E-21FE-40F2-9DBE-C3D73CB3276C}" type="presOf" srcId="{4A2375B0-3782-40B3-9116-7A01CE6AB9BB}" destId="{6908CD8E-5EBC-4371-A998-900594DE9B28}" srcOrd="1" destOrd="3" presId="urn:microsoft.com/office/officeart/2005/8/layout/hProcess4"/>
    <dgm:cxn modelId="{92AD8CB8-77F9-446B-83AA-1D9C1F0C8921}" srcId="{1C666631-890C-4290-869F-ADA92D88B134}" destId="{815AF82F-E73C-42A3-8214-C85D1837F688}" srcOrd="1" destOrd="0" parTransId="{A39FE10C-6B10-4FD3-8EF5-70DDC6868D4E}" sibTransId="{20F776BE-C270-4A13-8513-2433937AAF42}"/>
    <dgm:cxn modelId="{F5A832C0-5919-4810-BD00-8215DD02E4D0}" type="presOf" srcId="{81A4E688-7035-441B-909D-80A17562A2E9}" destId="{CE80367A-AAC4-4B18-9BA9-08228C63ACE9}" srcOrd="0" destOrd="3" presId="urn:microsoft.com/office/officeart/2005/8/layout/hProcess4"/>
    <dgm:cxn modelId="{4C59EFA0-DB76-41BE-A77A-0F5323C202E4}" srcId="{1C666631-890C-4290-869F-ADA92D88B134}" destId="{44FF8FD6-03D2-4A77-8EC7-A16EAD7AEA26}" srcOrd="0" destOrd="0" parTransId="{02AD8DC3-61C3-4C09-B3D7-E61969772A89}" sibTransId="{CBFC0397-8CEA-4943-B759-9AA8ABA35372}"/>
    <dgm:cxn modelId="{1F5433F0-019F-4D4F-A048-ADC98E50009B}" srcId="{815AF82F-E73C-42A3-8214-C85D1837F688}" destId="{4A2375B0-3782-40B3-9116-7A01CE6AB9BB}" srcOrd="3" destOrd="0" parTransId="{007AE18F-4A8B-47F9-9970-48EB3BB67EA9}" sibTransId="{3D6DACB7-E3C9-4E06-B9AD-912C4F77CDB0}"/>
    <dgm:cxn modelId="{D2926FD6-6AF2-4EDA-85D7-3C229258F84F}" type="presOf" srcId="{CBFC0397-8CEA-4943-B759-9AA8ABA35372}" destId="{13BD3F64-F5AB-4A02-8059-EF17BFC71EF9}" srcOrd="0" destOrd="0" presId="urn:microsoft.com/office/officeart/2005/8/layout/hProcess4"/>
    <dgm:cxn modelId="{3D7D0D67-CA74-4869-96F5-66FF31FC6DFD}" type="presOf" srcId="{44FF8FD6-03D2-4A77-8EC7-A16EAD7AEA26}" destId="{EA441828-460C-4E4F-A096-2FB8B9D8D7DB}" srcOrd="0" destOrd="0" presId="urn:microsoft.com/office/officeart/2005/8/layout/hProcess4"/>
    <dgm:cxn modelId="{DEA11EAB-87BD-471C-9873-23EC5EDF19DE}" srcId="{815AF82F-E73C-42A3-8214-C85D1837F688}" destId="{248D724A-19FA-448B-AC8F-E00212903203}" srcOrd="1" destOrd="0" parTransId="{9BAEB765-D902-4196-BC23-32E8B90FD391}" sibTransId="{01AE848D-DD43-48EC-B6D3-5206FFF44F15}"/>
    <dgm:cxn modelId="{57ECB883-B236-46F3-B91F-F59FF4E28F65}" srcId="{689377C2-E465-4184-A40E-591F63291132}" destId="{74E475FF-3B39-4FD7-89FE-7279C758A0E7}" srcOrd="2" destOrd="0" parTransId="{FFF6291C-069D-4346-BB0D-D125EB88DC02}" sibTransId="{EC3979B0-CB59-4546-8960-254BE2F6119C}"/>
    <dgm:cxn modelId="{692F05D0-0EDB-4D9B-B343-E6FEF05BC2DC}" type="presOf" srcId="{F4CCE513-3AE1-473C-9C49-E4A3ECF73CE3}" destId="{CE80367A-AAC4-4B18-9BA9-08228C63ACE9}" srcOrd="0" destOrd="1" presId="urn:microsoft.com/office/officeart/2005/8/layout/hProcess4"/>
    <dgm:cxn modelId="{5520ABF7-F4A9-4FBE-AA47-A450DF55C2A6}" type="presOf" srcId="{4E64BA7C-46D8-4C5C-8A41-E15148EDA9FB}" destId="{3D00F662-7288-4738-8CD3-B9D0921A8DA8}" srcOrd="1" destOrd="0" presId="urn:microsoft.com/office/officeart/2005/8/layout/hProcess4"/>
    <dgm:cxn modelId="{5049887F-00FC-4614-B40E-10C0D2A3FB24}" type="presOf" srcId="{248D724A-19FA-448B-AC8F-E00212903203}" destId="{FC18FF2B-0F6D-4FEC-9D4E-9D16595FE92A}" srcOrd="0" destOrd="1" presId="urn:microsoft.com/office/officeart/2005/8/layout/hProcess4"/>
    <dgm:cxn modelId="{FE4ADE97-7E15-4E9B-ADB5-60DF90763236}" type="presOf" srcId="{7F220FB2-E058-4795-A6A4-9CA82131AF7F}" destId="{5EA778C9-F676-4646-91C3-8F823F7935F5}" srcOrd="1" destOrd="0" presId="urn:microsoft.com/office/officeart/2005/8/layout/hProcess4"/>
    <dgm:cxn modelId="{128100C8-8103-4D08-907A-3E531FEC450C}" type="presOf" srcId="{D04E89E0-5C55-4F23-938C-DF0EF9DE9C86}" destId="{A5A69A99-46DB-4388-818E-38BA30674A5D}" srcOrd="0" destOrd="3" presId="urn:microsoft.com/office/officeart/2005/8/layout/hProcess4"/>
    <dgm:cxn modelId="{45441309-3E1E-4BC7-8BD6-FCC8D0A2450E}" type="presOf" srcId="{6B667F06-94A3-450E-B7BD-2019AC800E68}" destId="{6908CD8E-5EBC-4371-A998-900594DE9B28}" srcOrd="1" destOrd="2" presId="urn:microsoft.com/office/officeart/2005/8/layout/hProcess4"/>
    <dgm:cxn modelId="{397C60AB-B036-4997-A326-21D9638EAB48}" type="presOf" srcId="{815AF82F-E73C-42A3-8214-C85D1837F688}" destId="{5985C49F-D97F-48F4-B693-C4778D2B2C9A}" srcOrd="0" destOrd="0" presId="urn:microsoft.com/office/officeart/2005/8/layout/hProcess4"/>
    <dgm:cxn modelId="{56D00667-95F6-434B-9DD9-9C7C2ACAD553}" type="presParOf" srcId="{F889D8A5-9D5D-4E83-8FE4-07129B04D096}" destId="{0F4459E8-6A9B-46FC-A9FE-ECF2D36BF1A6}" srcOrd="0" destOrd="0" presId="urn:microsoft.com/office/officeart/2005/8/layout/hProcess4"/>
    <dgm:cxn modelId="{BBA2817E-FFB1-4658-BC72-F2D037E0C365}" type="presParOf" srcId="{F889D8A5-9D5D-4E83-8FE4-07129B04D096}" destId="{90B27AD5-8A0B-4C6B-989A-98C382FF9E6D}" srcOrd="1" destOrd="0" presId="urn:microsoft.com/office/officeart/2005/8/layout/hProcess4"/>
    <dgm:cxn modelId="{ED19F351-B04B-4775-B6FA-8732D37F213C}" type="presParOf" srcId="{F889D8A5-9D5D-4E83-8FE4-07129B04D096}" destId="{71ECE31B-B583-4910-95D7-5F0214BC652C}" srcOrd="2" destOrd="0" presId="urn:microsoft.com/office/officeart/2005/8/layout/hProcess4"/>
    <dgm:cxn modelId="{4B2B63EC-5B27-4B79-8725-7A7707B3D3E7}" type="presParOf" srcId="{71ECE31B-B583-4910-95D7-5F0214BC652C}" destId="{9E35C4FC-D501-42AB-BE9D-3705F80D3358}" srcOrd="0" destOrd="0" presId="urn:microsoft.com/office/officeart/2005/8/layout/hProcess4"/>
    <dgm:cxn modelId="{C556AB49-D465-4191-A5CC-A223428249E4}" type="presParOf" srcId="{9E35C4FC-D501-42AB-BE9D-3705F80D3358}" destId="{53058FCB-5010-44CE-9401-2DD713BF543E}" srcOrd="0" destOrd="0" presId="urn:microsoft.com/office/officeart/2005/8/layout/hProcess4"/>
    <dgm:cxn modelId="{F7985EA7-699E-4513-A854-B0F2AA3E2BDA}" type="presParOf" srcId="{9E35C4FC-D501-42AB-BE9D-3705F80D3358}" destId="{A5A69A99-46DB-4388-818E-38BA30674A5D}" srcOrd="1" destOrd="0" presId="urn:microsoft.com/office/officeart/2005/8/layout/hProcess4"/>
    <dgm:cxn modelId="{7F02EE3C-FC4D-4B0E-A577-5CDCD95297F8}" type="presParOf" srcId="{9E35C4FC-D501-42AB-BE9D-3705F80D3358}" destId="{5EA778C9-F676-4646-91C3-8F823F7935F5}" srcOrd="2" destOrd="0" presId="urn:microsoft.com/office/officeart/2005/8/layout/hProcess4"/>
    <dgm:cxn modelId="{1FE49623-1F7A-4852-92E1-C8B5F1561E3B}" type="presParOf" srcId="{9E35C4FC-D501-42AB-BE9D-3705F80D3358}" destId="{EA441828-460C-4E4F-A096-2FB8B9D8D7DB}" srcOrd="3" destOrd="0" presId="urn:microsoft.com/office/officeart/2005/8/layout/hProcess4"/>
    <dgm:cxn modelId="{8740BEA7-7290-4CC6-9947-F908DE13E8B7}" type="presParOf" srcId="{9E35C4FC-D501-42AB-BE9D-3705F80D3358}" destId="{01D139AC-76B7-4058-945C-AD395503DE32}" srcOrd="4" destOrd="0" presId="urn:microsoft.com/office/officeart/2005/8/layout/hProcess4"/>
    <dgm:cxn modelId="{6CF2B3C6-16A3-4E3F-BF18-1313FA93F0FF}" type="presParOf" srcId="{71ECE31B-B583-4910-95D7-5F0214BC652C}" destId="{13BD3F64-F5AB-4A02-8059-EF17BFC71EF9}" srcOrd="1" destOrd="0" presId="urn:microsoft.com/office/officeart/2005/8/layout/hProcess4"/>
    <dgm:cxn modelId="{252A7D71-4FF7-4F41-93C6-450D137E4EE5}" type="presParOf" srcId="{71ECE31B-B583-4910-95D7-5F0214BC652C}" destId="{A798EEC1-E0CC-43B8-A642-5FA4C99FD263}" srcOrd="2" destOrd="0" presId="urn:microsoft.com/office/officeart/2005/8/layout/hProcess4"/>
    <dgm:cxn modelId="{8F441F6B-CBFB-4CE1-A756-17691617950B}" type="presParOf" srcId="{A798EEC1-E0CC-43B8-A642-5FA4C99FD263}" destId="{FB9564B8-A9C4-4667-B2E4-D617211DA282}" srcOrd="0" destOrd="0" presId="urn:microsoft.com/office/officeart/2005/8/layout/hProcess4"/>
    <dgm:cxn modelId="{83EE61A3-EC52-4DD9-BB91-65CED15A98F8}" type="presParOf" srcId="{A798EEC1-E0CC-43B8-A642-5FA4C99FD263}" destId="{FC18FF2B-0F6D-4FEC-9D4E-9D16595FE92A}" srcOrd="1" destOrd="0" presId="urn:microsoft.com/office/officeart/2005/8/layout/hProcess4"/>
    <dgm:cxn modelId="{C62194F1-3706-44AE-B806-1BD5650AE6E8}" type="presParOf" srcId="{A798EEC1-E0CC-43B8-A642-5FA4C99FD263}" destId="{6908CD8E-5EBC-4371-A998-900594DE9B28}" srcOrd="2" destOrd="0" presId="urn:microsoft.com/office/officeart/2005/8/layout/hProcess4"/>
    <dgm:cxn modelId="{12EBC18B-2BAF-4B68-98BE-503757AA83F1}" type="presParOf" srcId="{A798EEC1-E0CC-43B8-A642-5FA4C99FD263}" destId="{5985C49F-D97F-48F4-B693-C4778D2B2C9A}" srcOrd="3" destOrd="0" presId="urn:microsoft.com/office/officeart/2005/8/layout/hProcess4"/>
    <dgm:cxn modelId="{C9AA0E2F-A79C-4716-8648-8CFFCE5BAA1B}" type="presParOf" srcId="{A798EEC1-E0CC-43B8-A642-5FA4C99FD263}" destId="{DBC244BB-EC68-47E0-B9AE-A55DCB144B58}" srcOrd="4" destOrd="0" presId="urn:microsoft.com/office/officeart/2005/8/layout/hProcess4"/>
    <dgm:cxn modelId="{FFA32763-DCC9-4D5C-9DBD-1DE2E93BDDBC}" type="presParOf" srcId="{71ECE31B-B583-4910-95D7-5F0214BC652C}" destId="{629ED25D-1646-4C34-91AF-FAA2276839EC}" srcOrd="3" destOrd="0" presId="urn:microsoft.com/office/officeart/2005/8/layout/hProcess4"/>
    <dgm:cxn modelId="{BAE011C8-50A2-42A4-8BA5-4D262705FEE5}" type="presParOf" srcId="{71ECE31B-B583-4910-95D7-5F0214BC652C}" destId="{0751BE9C-A1D5-4262-B641-CA7A9551B467}" srcOrd="4" destOrd="0" presId="urn:microsoft.com/office/officeart/2005/8/layout/hProcess4"/>
    <dgm:cxn modelId="{E32D840C-AEDD-439F-926D-60DAD9ED7A95}" type="presParOf" srcId="{0751BE9C-A1D5-4262-B641-CA7A9551B467}" destId="{734325D1-5D82-4E65-A5B8-3DF499ADDE02}" srcOrd="0" destOrd="0" presId="urn:microsoft.com/office/officeart/2005/8/layout/hProcess4"/>
    <dgm:cxn modelId="{04ADD713-471A-444D-A442-415BB58F89B6}" type="presParOf" srcId="{0751BE9C-A1D5-4262-B641-CA7A9551B467}" destId="{CE80367A-AAC4-4B18-9BA9-08228C63ACE9}" srcOrd="1" destOrd="0" presId="urn:microsoft.com/office/officeart/2005/8/layout/hProcess4"/>
    <dgm:cxn modelId="{79ED132B-1284-4B88-8A16-D5A89150CACE}" type="presParOf" srcId="{0751BE9C-A1D5-4262-B641-CA7A9551B467}" destId="{3D00F662-7288-4738-8CD3-B9D0921A8DA8}" srcOrd="2" destOrd="0" presId="urn:microsoft.com/office/officeart/2005/8/layout/hProcess4"/>
    <dgm:cxn modelId="{5FB3FBDA-E13A-4EFF-BF60-A5B28C7DCD26}" type="presParOf" srcId="{0751BE9C-A1D5-4262-B641-CA7A9551B467}" destId="{906C8607-D9F4-40EF-ABC8-07AC61CF76DC}" srcOrd="3" destOrd="0" presId="urn:microsoft.com/office/officeart/2005/8/layout/hProcess4"/>
    <dgm:cxn modelId="{B55F423F-6939-4662-A94D-56888B1AA68B}" type="presParOf" srcId="{0751BE9C-A1D5-4262-B641-CA7A9551B467}" destId="{8D6A748B-21F8-4C66-A106-3B2CFE8C1A8C}" srcOrd="4" destOrd="0" presId="urn:microsoft.com/office/officeart/2005/8/layout/hProcess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AC224-0AC9-46BA-86A5-DEDD928FECB3}" type="doc">
      <dgm:prSet loTypeId="urn:microsoft.com/office/officeart/2008/layout/RadialCluster" loCatId="cycle" qsTypeId="urn:microsoft.com/office/officeart/2009/2/quickstyle/3d8" qsCatId="3D" csTypeId="urn:microsoft.com/office/officeart/2005/8/colors/accent0_2" csCatId="mainScheme" phldr="1"/>
      <dgm:spPr/>
      <dgm:t>
        <a:bodyPr/>
        <a:lstStyle/>
        <a:p>
          <a:endParaRPr lang="bg-BG"/>
        </a:p>
      </dgm:t>
    </dgm:pt>
    <dgm:pt modelId="{AAE1F592-04B9-4A73-AA63-404FAD9F7D18}">
      <dgm:prSet phldrT="[Text]"/>
      <dgm:spPr/>
      <dgm:t>
        <a:bodyPr/>
        <a:lstStyle/>
        <a:p>
          <a:r>
            <a:rPr lang="bg-BG" dirty="0" smtClean="0">
              <a:latin typeface="+mj-lt"/>
            </a:rPr>
            <a:t>ДВ(Ф)К</a:t>
          </a:r>
          <a:endParaRPr lang="bg-BG" dirty="0">
            <a:latin typeface="+mj-lt"/>
          </a:endParaRPr>
        </a:p>
      </dgm:t>
    </dgm:pt>
    <dgm:pt modelId="{F634FA78-0E12-4A43-B15B-7A72EB940019}" type="parTrans" cxnId="{DC802CBC-F106-4863-83BE-F975F074C74F}">
      <dgm:prSet/>
      <dgm:spPr/>
      <dgm:t>
        <a:bodyPr/>
        <a:lstStyle/>
        <a:p>
          <a:endParaRPr lang="bg-BG"/>
        </a:p>
      </dgm:t>
    </dgm:pt>
    <dgm:pt modelId="{E5A45EF1-649C-4E9F-A6E4-3DF5E7F1A675}" type="sibTrans" cxnId="{DC802CBC-F106-4863-83BE-F975F074C74F}">
      <dgm:prSet/>
      <dgm:spPr/>
      <dgm:t>
        <a:bodyPr/>
        <a:lstStyle/>
        <a:p>
          <a:endParaRPr lang="bg-BG"/>
        </a:p>
      </dgm:t>
    </dgm:pt>
    <dgm:pt modelId="{4A4CFDBD-003C-4A93-AE8B-DC5C5E77AE0F}">
      <dgm:prSet phldrT="[Text]"/>
      <dgm:spPr/>
      <dgm:t>
        <a:bodyPr/>
        <a:lstStyle/>
        <a:p>
          <a:r>
            <a:rPr lang="bg-BG" dirty="0" smtClean="0">
              <a:latin typeface="+mj-lt"/>
            </a:rPr>
            <a:t>ЗФУКПС</a:t>
          </a:r>
          <a:endParaRPr lang="bg-BG" dirty="0">
            <a:latin typeface="+mj-lt"/>
          </a:endParaRPr>
        </a:p>
      </dgm:t>
    </dgm:pt>
    <dgm:pt modelId="{B5E09FB5-AC96-4EDD-AB03-B16E8B0566BB}" type="parTrans" cxnId="{ABA97906-E765-4676-B343-8051A87538CA}">
      <dgm:prSet/>
      <dgm:spPr/>
      <dgm:t>
        <a:bodyPr/>
        <a:lstStyle/>
        <a:p>
          <a:endParaRPr lang="bg-BG"/>
        </a:p>
      </dgm:t>
    </dgm:pt>
    <dgm:pt modelId="{B1DA67E5-59C3-48D3-B21F-E5E78CF48D47}" type="sibTrans" cxnId="{ABA97906-E765-4676-B343-8051A87538CA}">
      <dgm:prSet/>
      <dgm:spPr/>
      <dgm:t>
        <a:bodyPr/>
        <a:lstStyle/>
        <a:p>
          <a:endParaRPr lang="bg-BG"/>
        </a:p>
      </dgm:t>
    </dgm:pt>
    <dgm:pt modelId="{8B6F1F92-3D2D-444F-A794-5C43E04FD454}">
      <dgm:prSet phldrT="[Text]"/>
      <dgm:spPr/>
      <dgm:t>
        <a:bodyPr/>
        <a:lstStyle/>
        <a:p>
          <a:r>
            <a:rPr lang="bg-BG" dirty="0">
              <a:latin typeface="+mj-lt"/>
            </a:rPr>
            <a:t>ЗДФИ</a:t>
          </a:r>
        </a:p>
      </dgm:t>
    </dgm:pt>
    <dgm:pt modelId="{A9E9158F-49F7-4F7C-A25E-98ACDA66B307}" type="parTrans" cxnId="{29D9BF8C-9811-4458-B7B7-6DA8A9CFAB0D}">
      <dgm:prSet/>
      <dgm:spPr/>
      <dgm:t>
        <a:bodyPr/>
        <a:lstStyle/>
        <a:p>
          <a:endParaRPr lang="bg-BG"/>
        </a:p>
      </dgm:t>
    </dgm:pt>
    <dgm:pt modelId="{7028821F-6696-4FE3-B76F-A635B6FC094E}" type="sibTrans" cxnId="{29D9BF8C-9811-4458-B7B7-6DA8A9CFAB0D}">
      <dgm:prSet/>
      <dgm:spPr/>
      <dgm:t>
        <a:bodyPr/>
        <a:lstStyle/>
        <a:p>
          <a:endParaRPr lang="bg-BG"/>
        </a:p>
      </dgm:t>
    </dgm:pt>
    <dgm:pt modelId="{5519C3A2-1DF3-4CBD-94DD-991B141AEC0B}">
      <dgm:prSet phldrT="[Text]"/>
      <dgm:spPr/>
      <dgm:t>
        <a:bodyPr/>
        <a:lstStyle/>
        <a:p>
          <a:r>
            <a:rPr lang="bg-BG" dirty="0">
              <a:latin typeface="+mj-lt"/>
            </a:rPr>
            <a:t>ЗВОПС</a:t>
          </a:r>
        </a:p>
      </dgm:t>
    </dgm:pt>
    <dgm:pt modelId="{C4D405CB-6752-4520-978A-FE968F7987C8}" type="parTrans" cxnId="{FF758483-F114-4456-A371-BDED7FCC4661}">
      <dgm:prSet/>
      <dgm:spPr/>
      <dgm:t>
        <a:bodyPr/>
        <a:lstStyle/>
        <a:p>
          <a:endParaRPr lang="bg-BG"/>
        </a:p>
      </dgm:t>
    </dgm:pt>
    <dgm:pt modelId="{B08A3C64-26E9-4E4A-8DE4-4831DE4E9E66}" type="sibTrans" cxnId="{FF758483-F114-4456-A371-BDED7FCC4661}">
      <dgm:prSet/>
      <dgm:spPr/>
      <dgm:t>
        <a:bodyPr/>
        <a:lstStyle/>
        <a:p>
          <a:endParaRPr lang="bg-BG"/>
        </a:p>
      </dgm:t>
    </dgm:pt>
    <dgm:pt modelId="{3A725991-3E16-4C91-8B89-542BE1663058}" type="pres">
      <dgm:prSet presAssocID="{C84AC224-0AC9-46BA-86A5-DEDD928FECB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5DE722E3-5AE7-4F7A-AC34-ED60F40D9247}" type="pres">
      <dgm:prSet presAssocID="{AAE1F592-04B9-4A73-AA63-404FAD9F7D18}" presName="singleCycle" presStyleCnt="0"/>
      <dgm:spPr/>
      <dgm:t>
        <a:bodyPr/>
        <a:lstStyle/>
        <a:p>
          <a:endParaRPr lang="en-US"/>
        </a:p>
      </dgm:t>
    </dgm:pt>
    <dgm:pt modelId="{AF49DB1A-F1EC-4A21-9AC1-748B89FD3A71}" type="pres">
      <dgm:prSet presAssocID="{AAE1F592-04B9-4A73-AA63-404FAD9F7D18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bg-BG"/>
        </a:p>
      </dgm:t>
    </dgm:pt>
    <dgm:pt modelId="{757490D5-6C5A-4332-9D00-58981A2BE499}" type="pres">
      <dgm:prSet presAssocID="{B5E09FB5-AC96-4EDD-AB03-B16E8B0566BB}" presName="Name56" presStyleLbl="parChTrans1D2" presStyleIdx="0" presStyleCnt="3"/>
      <dgm:spPr/>
      <dgm:t>
        <a:bodyPr/>
        <a:lstStyle/>
        <a:p>
          <a:endParaRPr lang="bg-BG"/>
        </a:p>
      </dgm:t>
    </dgm:pt>
    <dgm:pt modelId="{8D2A12B5-6ECB-4789-B426-8D92D5D0CED6}" type="pres">
      <dgm:prSet presAssocID="{4A4CFDBD-003C-4A93-AE8B-DC5C5E77AE0F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E05D844-9F46-407A-A4E0-A4735F3F813A}" type="pres">
      <dgm:prSet presAssocID="{A9E9158F-49F7-4F7C-A25E-98ACDA66B307}" presName="Name56" presStyleLbl="parChTrans1D2" presStyleIdx="1" presStyleCnt="3"/>
      <dgm:spPr/>
      <dgm:t>
        <a:bodyPr/>
        <a:lstStyle/>
        <a:p>
          <a:endParaRPr lang="bg-BG"/>
        </a:p>
      </dgm:t>
    </dgm:pt>
    <dgm:pt modelId="{99E93B19-E717-442E-AC1C-7A27089CD30E}" type="pres">
      <dgm:prSet presAssocID="{8B6F1F92-3D2D-444F-A794-5C43E04FD454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3BAD10-7819-4648-B6A1-A463BF4DA71B}" type="pres">
      <dgm:prSet presAssocID="{C4D405CB-6752-4520-978A-FE968F7987C8}" presName="Name56" presStyleLbl="parChTrans1D2" presStyleIdx="2" presStyleCnt="3"/>
      <dgm:spPr/>
      <dgm:t>
        <a:bodyPr/>
        <a:lstStyle/>
        <a:p>
          <a:endParaRPr lang="bg-BG"/>
        </a:p>
      </dgm:t>
    </dgm:pt>
    <dgm:pt modelId="{3EDEE4F7-5AAD-461A-9BFD-DE21D8DE74C3}" type="pres">
      <dgm:prSet presAssocID="{5519C3A2-1DF3-4CBD-94DD-991B141AEC0B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BF7A4A73-D468-48BD-86DA-D1C29EB56B34}" type="presOf" srcId="{5519C3A2-1DF3-4CBD-94DD-991B141AEC0B}" destId="{3EDEE4F7-5AAD-461A-9BFD-DE21D8DE74C3}" srcOrd="0" destOrd="0" presId="urn:microsoft.com/office/officeart/2008/layout/RadialCluster"/>
    <dgm:cxn modelId="{D3B0353F-9F9F-4BC3-A754-F0B8C3D1D641}" type="presOf" srcId="{B5E09FB5-AC96-4EDD-AB03-B16E8B0566BB}" destId="{757490D5-6C5A-4332-9D00-58981A2BE499}" srcOrd="0" destOrd="0" presId="urn:microsoft.com/office/officeart/2008/layout/RadialCluster"/>
    <dgm:cxn modelId="{BB614DF2-5CCE-415C-93DB-E16C7D68B0DB}" type="presOf" srcId="{AAE1F592-04B9-4A73-AA63-404FAD9F7D18}" destId="{AF49DB1A-F1EC-4A21-9AC1-748B89FD3A71}" srcOrd="0" destOrd="0" presId="urn:microsoft.com/office/officeart/2008/layout/RadialCluster"/>
    <dgm:cxn modelId="{DC802CBC-F106-4863-83BE-F975F074C74F}" srcId="{C84AC224-0AC9-46BA-86A5-DEDD928FECB3}" destId="{AAE1F592-04B9-4A73-AA63-404FAD9F7D18}" srcOrd="0" destOrd="0" parTransId="{F634FA78-0E12-4A43-B15B-7A72EB940019}" sibTransId="{E5A45EF1-649C-4E9F-A6E4-3DF5E7F1A675}"/>
    <dgm:cxn modelId="{FF758483-F114-4456-A371-BDED7FCC4661}" srcId="{AAE1F592-04B9-4A73-AA63-404FAD9F7D18}" destId="{5519C3A2-1DF3-4CBD-94DD-991B141AEC0B}" srcOrd="2" destOrd="0" parTransId="{C4D405CB-6752-4520-978A-FE968F7987C8}" sibTransId="{B08A3C64-26E9-4E4A-8DE4-4831DE4E9E66}"/>
    <dgm:cxn modelId="{ABA97906-E765-4676-B343-8051A87538CA}" srcId="{AAE1F592-04B9-4A73-AA63-404FAD9F7D18}" destId="{4A4CFDBD-003C-4A93-AE8B-DC5C5E77AE0F}" srcOrd="0" destOrd="0" parTransId="{B5E09FB5-AC96-4EDD-AB03-B16E8B0566BB}" sibTransId="{B1DA67E5-59C3-48D3-B21F-E5E78CF48D47}"/>
    <dgm:cxn modelId="{975B6579-3433-4308-A900-8EA8BFC48DD9}" type="presOf" srcId="{A9E9158F-49F7-4F7C-A25E-98ACDA66B307}" destId="{BE05D844-9F46-407A-A4E0-A4735F3F813A}" srcOrd="0" destOrd="0" presId="urn:microsoft.com/office/officeart/2008/layout/RadialCluster"/>
    <dgm:cxn modelId="{F8959B31-7ABB-46A7-839F-0CD0FB4C0518}" type="presOf" srcId="{4A4CFDBD-003C-4A93-AE8B-DC5C5E77AE0F}" destId="{8D2A12B5-6ECB-4789-B426-8D92D5D0CED6}" srcOrd="0" destOrd="0" presId="urn:microsoft.com/office/officeart/2008/layout/RadialCluster"/>
    <dgm:cxn modelId="{ECC6053C-1A16-4FC2-B272-18566F2582D1}" type="presOf" srcId="{8B6F1F92-3D2D-444F-A794-5C43E04FD454}" destId="{99E93B19-E717-442E-AC1C-7A27089CD30E}" srcOrd="0" destOrd="0" presId="urn:microsoft.com/office/officeart/2008/layout/RadialCluster"/>
    <dgm:cxn modelId="{8EDE4096-35F5-44EE-8854-B0DC5D6F815C}" type="presOf" srcId="{C84AC224-0AC9-46BA-86A5-DEDD928FECB3}" destId="{3A725991-3E16-4C91-8B89-542BE1663058}" srcOrd="0" destOrd="0" presId="urn:microsoft.com/office/officeart/2008/layout/RadialCluster"/>
    <dgm:cxn modelId="{E3B40D29-93C2-45CC-8D62-A5FA5F43961F}" type="presOf" srcId="{C4D405CB-6752-4520-978A-FE968F7987C8}" destId="{913BAD10-7819-4648-B6A1-A463BF4DA71B}" srcOrd="0" destOrd="0" presId="urn:microsoft.com/office/officeart/2008/layout/RadialCluster"/>
    <dgm:cxn modelId="{29D9BF8C-9811-4458-B7B7-6DA8A9CFAB0D}" srcId="{AAE1F592-04B9-4A73-AA63-404FAD9F7D18}" destId="{8B6F1F92-3D2D-444F-A794-5C43E04FD454}" srcOrd="1" destOrd="0" parTransId="{A9E9158F-49F7-4F7C-A25E-98ACDA66B307}" sibTransId="{7028821F-6696-4FE3-B76F-A635B6FC094E}"/>
    <dgm:cxn modelId="{90B0488F-A515-4C91-862A-C918A3318605}" type="presParOf" srcId="{3A725991-3E16-4C91-8B89-542BE1663058}" destId="{5DE722E3-5AE7-4F7A-AC34-ED60F40D9247}" srcOrd="0" destOrd="0" presId="urn:microsoft.com/office/officeart/2008/layout/RadialCluster"/>
    <dgm:cxn modelId="{4517A0E0-6456-4396-A845-34DB22D16A3F}" type="presParOf" srcId="{5DE722E3-5AE7-4F7A-AC34-ED60F40D9247}" destId="{AF49DB1A-F1EC-4A21-9AC1-748B89FD3A71}" srcOrd="0" destOrd="0" presId="urn:microsoft.com/office/officeart/2008/layout/RadialCluster"/>
    <dgm:cxn modelId="{E8D790FD-35A3-44B0-8101-081210399C99}" type="presParOf" srcId="{5DE722E3-5AE7-4F7A-AC34-ED60F40D9247}" destId="{757490D5-6C5A-4332-9D00-58981A2BE499}" srcOrd="1" destOrd="0" presId="urn:microsoft.com/office/officeart/2008/layout/RadialCluster"/>
    <dgm:cxn modelId="{2CB2BD19-E82C-40D7-9AF5-D752241D97E9}" type="presParOf" srcId="{5DE722E3-5AE7-4F7A-AC34-ED60F40D9247}" destId="{8D2A12B5-6ECB-4789-B426-8D92D5D0CED6}" srcOrd="2" destOrd="0" presId="urn:microsoft.com/office/officeart/2008/layout/RadialCluster"/>
    <dgm:cxn modelId="{AFD6D435-870D-48FB-878F-9DDB8EB34B38}" type="presParOf" srcId="{5DE722E3-5AE7-4F7A-AC34-ED60F40D9247}" destId="{BE05D844-9F46-407A-A4E0-A4735F3F813A}" srcOrd="3" destOrd="0" presId="urn:microsoft.com/office/officeart/2008/layout/RadialCluster"/>
    <dgm:cxn modelId="{8080CA62-6CBF-476F-BA6F-D7985D2F23AF}" type="presParOf" srcId="{5DE722E3-5AE7-4F7A-AC34-ED60F40D9247}" destId="{99E93B19-E717-442E-AC1C-7A27089CD30E}" srcOrd="4" destOrd="0" presId="urn:microsoft.com/office/officeart/2008/layout/RadialCluster"/>
    <dgm:cxn modelId="{F9683F33-B7BE-4637-A704-FA5E841E80D4}" type="presParOf" srcId="{5DE722E3-5AE7-4F7A-AC34-ED60F40D9247}" destId="{913BAD10-7819-4648-B6A1-A463BF4DA71B}" srcOrd="5" destOrd="0" presId="urn:microsoft.com/office/officeart/2008/layout/RadialCluster"/>
    <dgm:cxn modelId="{2561AB33-6538-42BE-BC1F-91D694C819E9}" type="presParOf" srcId="{5DE722E3-5AE7-4F7A-AC34-ED60F40D9247}" destId="{3EDEE4F7-5AAD-461A-9BFD-DE21D8DE74C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69A99-46DB-4388-818E-38BA30674A5D}">
      <dsp:nvSpPr>
        <dsp:cNvPr id="0" name=""/>
        <dsp:cNvSpPr/>
      </dsp:nvSpPr>
      <dsp:spPr>
        <a:xfrm>
          <a:off x="1711" y="2250210"/>
          <a:ext cx="2370905" cy="195550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Соц</a:t>
          </a:r>
          <a:r>
            <a:rPr lang="bg-BG" sz="1800" kern="1200" dirty="0"/>
            <a:t>. модел - КРУ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Финансови ревизори</a:t>
          </a:r>
          <a:endParaRPr lang="bg-B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Парични </a:t>
          </a:r>
          <a:r>
            <a:rPr lang="bg-BG" sz="1800" kern="1200" dirty="0"/>
            <a:t>начети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Пълна </a:t>
          </a:r>
          <a:r>
            <a:rPr lang="bg-BG" sz="1800" kern="1200" dirty="0"/>
            <a:t>имуществена отговорност</a:t>
          </a:r>
        </a:p>
      </dsp:txBody>
      <dsp:txXfrm>
        <a:off x="46713" y="2295212"/>
        <a:ext cx="2280901" cy="1446461"/>
      </dsp:txXfrm>
    </dsp:sp>
    <dsp:sp modelId="{13BD3F64-F5AB-4A02-8059-EF17BFC71EF9}">
      <dsp:nvSpPr>
        <dsp:cNvPr id="0" name=""/>
        <dsp:cNvSpPr/>
      </dsp:nvSpPr>
      <dsp:spPr>
        <a:xfrm>
          <a:off x="1374109" y="2859651"/>
          <a:ext cx="2402379" cy="2402379"/>
        </a:xfrm>
        <a:prstGeom prst="leftCircularArrow">
          <a:avLst>
            <a:gd name="adj1" fmla="val 2277"/>
            <a:gd name="adj2" fmla="val 274527"/>
            <a:gd name="adj3" fmla="val 2050037"/>
            <a:gd name="adj4" fmla="val 9024489"/>
            <a:gd name="adj5" fmla="val 265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41828-460C-4E4F-A096-2FB8B9D8D7DB}">
      <dsp:nvSpPr>
        <dsp:cNvPr id="0" name=""/>
        <dsp:cNvSpPr/>
      </dsp:nvSpPr>
      <dsp:spPr>
        <a:xfrm>
          <a:off x="528579" y="3786675"/>
          <a:ext cx="2107471" cy="838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>
              <a:solidFill>
                <a:schemeClr val="bg2">
                  <a:lumMod val="75000"/>
                </a:schemeClr>
              </a:solidFill>
              <a:latin typeface="+mj-lt"/>
            </a:rPr>
            <a:t>ЗФК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>
              <a:solidFill>
                <a:schemeClr val="bg2">
                  <a:lumMod val="75000"/>
                </a:schemeClr>
              </a:solidFill>
              <a:latin typeface="+mj-lt"/>
            </a:rPr>
            <a:t>1960</a:t>
          </a:r>
        </a:p>
      </dsp:txBody>
      <dsp:txXfrm>
        <a:off x="553125" y="3811221"/>
        <a:ext cx="2058379" cy="788979"/>
      </dsp:txXfrm>
    </dsp:sp>
    <dsp:sp modelId="{FC18FF2B-0F6D-4FEC-9D4E-9D16595FE92A}">
      <dsp:nvSpPr>
        <dsp:cNvPr id="0" name=""/>
        <dsp:cNvSpPr/>
      </dsp:nvSpPr>
      <dsp:spPr>
        <a:xfrm>
          <a:off x="2896527" y="2250210"/>
          <a:ext cx="2370905" cy="195550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/>
            <a:t> ГУ "ДФК" - МФ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Финансови ревизори</a:t>
          </a:r>
          <a:endParaRPr lang="bg-B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Актове </a:t>
          </a:r>
          <a:r>
            <a:rPr lang="bg-BG" sz="1800" kern="1200" dirty="0"/>
            <a:t>по ЗАНН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Пълна </a:t>
          </a:r>
          <a:r>
            <a:rPr lang="bg-BG" sz="1800" kern="1200" dirty="0"/>
            <a:t>имуществена отговорност</a:t>
          </a:r>
        </a:p>
      </dsp:txBody>
      <dsp:txXfrm>
        <a:off x="2941529" y="2714248"/>
        <a:ext cx="2280901" cy="1446461"/>
      </dsp:txXfrm>
    </dsp:sp>
    <dsp:sp modelId="{629ED25D-1646-4C34-91AF-FAA2276839EC}">
      <dsp:nvSpPr>
        <dsp:cNvPr id="0" name=""/>
        <dsp:cNvSpPr/>
      </dsp:nvSpPr>
      <dsp:spPr>
        <a:xfrm>
          <a:off x="4249167" y="1117217"/>
          <a:ext cx="2705328" cy="2705328"/>
        </a:xfrm>
        <a:prstGeom prst="circularArrow">
          <a:avLst>
            <a:gd name="adj1" fmla="val 2022"/>
            <a:gd name="adj2" fmla="val 242362"/>
            <a:gd name="adj3" fmla="val 19582128"/>
            <a:gd name="adj4" fmla="val 12575511"/>
            <a:gd name="adj5" fmla="val 235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5C49F-D97F-48F4-B693-C4778D2B2C9A}">
      <dsp:nvSpPr>
        <dsp:cNvPr id="0" name=""/>
        <dsp:cNvSpPr/>
      </dsp:nvSpPr>
      <dsp:spPr>
        <a:xfrm>
          <a:off x="3423395" y="1831174"/>
          <a:ext cx="2107471" cy="838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>
              <a:solidFill>
                <a:schemeClr val="bg2">
                  <a:lumMod val="75000"/>
                </a:schemeClr>
              </a:solidFill>
              <a:latin typeface="+mj-lt"/>
            </a:rPr>
            <a:t>ЗВФК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>
              <a:solidFill>
                <a:schemeClr val="bg2">
                  <a:lumMod val="75000"/>
                </a:schemeClr>
              </a:solidFill>
              <a:latin typeface="+mj-lt"/>
            </a:rPr>
            <a:t>1996</a:t>
          </a:r>
        </a:p>
      </dsp:txBody>
      <dsp:txXfrm>
        <a:off x="3447941" y="1855720"/>
        <a:ext cx="2058379" cy="788979"/>
      </dsp:txXfrm>
    </dsp:sp>
    <dsp:sp modelId="{CE80367A-AAC4-4B18-9BA9-08228C63ACE9}">
      <dsp:nvSpPr>
        <dsp:cNvPr id="0" name=""/>
        <dsp:cNvSpPr/>
      </dsp:nvSpPr>
      <dsp:spPr>
        <a:xfrm>
          <a:off x="5791342" y="2250210"/>
          <a:ext cx="2370905" cy="195550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/>
            <a:t> АДВФК - МФ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/>
            <a:t> Вътрешни одитори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/>
            <a:t> Превантивен контрол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/>
            <a:t> СФУК</a:t>
          </a:r>
        </a:p>
      </dsp:txBody>
      <dsp:txXfrm>
        <a:off x="5836344" y="2295212"/>
        <a:ext cx="2280901" cy="1446461"/>
      </dsp:txXfrm>
    </dsp:sp>
    <dsp:sp modelId="{906C8607-D9F4-40EF-ABC8-07AC61CF76DC}">
      <dsp:nvSpPr>
        <dsp:cNvPr id="0" name=""/>
        <dsp:cNvSpPr/>
      </dsp:nvSpPr>
      <dsp:spPr>
        <a:xfrm>
          <a:off x="6318210" y="3786675"/>
          <a:ext cx="2107471" cy="838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>
              <a:solidFill>
                <a:schemeClr val="bg2">
                  <a:lumMod val="75000"/>
                </a:schemeClr>
              </a:solidFill>
              <a:latin typeface="+mj-lt"/>
            </a:rPr>
            <a:t>ЗДВФК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b="0" kern="1200" dirty="0">
              <a:solidFill>
                <a:schemeClr val="bg2">
                  <a:lumMod val="75000"/>
                </a:schemeClr>
              </a:solidFill>
              <a:latin typeface="+mj-lt"/>
            </a:rPr>
            <a:t>2001</a:t>
          </a:r>
        </a:p>
      </dsp:txBody>
      <dsp:txXfrm>
        <a:off x="6342756" y="3811221"/>
        <a:ext cx="2058379" cy="788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9DB1A-F1EC-4A21-9AC1-748B89FD3A71}">
      <dsp:nvSpPr>
        <dsp:cNvPr id="0" name=""/>
        <dsp:cNvSpPr/>
      </dsp:nvSpPr>
      <dsp:spPr>
        <a:xfrm>
          <a:off x="3009899" y="2481560"/>
          <a:ext cx="1600200" cy="1600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kern="1200" dirty="0" smtClean="0">
              <a:latin typeface="+mj-lt"/>
            </a:rPr>
            <a:t>ДВ(Ф)К</a:t>
          </a:r>
          <a:endParaRPr lang="bg-BG" sz="3100" kern="1200" dirty="0">
            <a:latin typeface="+mj-lt"/>
          </a:endParaRPr>
        </a:p>
      </dsp:txBody>
      <dsp:txXfrm>
        <a:off x="3088014" y="2559675"/>
        <a:ext cx="1443970" cy="1443970"/>
      </dsp:txXfrm>
    </dsp:sp>
    <dsp:sp modelId="{757490D5-6C5A-4332-9D00-58981A2BE499}">
      <dsp:nvSpPr>
        <dsp:cNvPr id="0" name=""/>
        <dsp:cNvSpPr/>
      </dsp:nvSpPr>
      <dsp:spPr>
        <a:xfrm rot="16200000">
          <a:off x="3248763" y="1920323"/>
          <a:ext cx="11224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2473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A12B5-6ECB-4789-B426-8D92D5D0CED6}">
      <dsp:nvSpPr>
        <dsp:cNvPr id="0" name=""/>
        <dsp:cNvSpPr/>
      </dsp:nvSpPr>
      <dsp:spPr>
        <a:xfrm>
          <a:off x="3273932" y="286952"/>
          <a:ext cx="1072134" cy="10721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latin typeface="+mj-lt"/>
            </a:rPr>
            <a:t>ЗФУКПС</a:t>
          </a:r>
          <a:endParaRPr lang="bg-BG" sz="1800" kern="1200" dirty="0">
            <a:latin typeface="+mj-lt"/>
          </a:endParaRPr>
        </a:p>
      </dsp:txBody>
      <dsp:txXfrm>
        <a:off x="3326269" y="339289"/>
        <a:ext cx="967460" cy="967460"/>
      </dsp:txXfrm>
    </dsp:sp>
    <dsp:sp modelId="{BE05D844-9F46-407A-A4E0-A4735F3F813A}">
      <dsp:nvSpPr>
        <dsp:cNvPr id="0" name=""/>
        <dsp:cNvSpPr/>
      </dsp:nvSpPr>
      <dsp:spPr>
        <a:xfrm rot="1800000">
          <a:off x="4548755" y="3972540"/>
          <a:ext cx="9157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5767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93B19-E717-442E-AC1C-7A27089CD30E}">
      <dsp:nvSpPr>
        <dsp:cNvPr id="0" name=""/>
        <dsp:cNvSpPr/>
      </dsp:nvSpPr>
      <dsp:spPr>
        <a:xfrm>
          <a:off x="5403178" y="3974913"/>
          <a:ext cx="1072134" cy="10721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>
              <a:latin typeface="+mj-lt"/>
            </a:rPr>
            <a:t>ЗДФИ</a:t>
          </a:r>
        </a:p>
      </dsp:txBody>
      <dsp:txXfrm>
        <a:off x="5455515" y="4027250"/>
        <a:ext cx="967460" cy="967460"/>
      </dsp:txXfrm>
    </dsp:sp>
    <dsp:sp modelId="{913BAD10-7819-4648-B6A1-A463BF4DA71B}">
      <dsp:nvSpPr>
        <dsp:cNvPr id="0" name=""/>
        <dsp:cNvSpPr/>
      </dsp:nvSpPr>
      <dsp:spPr>
        <a:xfrm rot="9000000">
          <a:off x="2155476" y="3972540"/>
          <a:ext cx="9157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5767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EE4F7-5AAD-461A-9BFD-DE21D8DE74C3}">
      <dsp:nvSpPr>
        <dsp:cNvPr id="0" name=""/>
        <dsp:cNvSpPr/>
      </dsp:nvSpPr>
      <dsp:spPr>
        <a:xfrm>
          <a:off x="1144687" y="3974913"/>
          <a:ext cx="1072134" cy="10721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>
              <a:latin typeface="+mj-lt"/>
            </a:rPr>
            <a:t>ЗВОПС</a:t>
          </a:r>
        </a:p>
      </dsp:txBody>
      <dsp:txXfrm>
        <a:off x="1197024" y="4027250"/>
        <a:ext cx="967460" cy="967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902CA-3A99-446F-A69F-F623158A3BF0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8942C-1EDF-4209-AA69-B591058A862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36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16821-4AB8-4A2F-81B9-4E11ECA0463D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593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176093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502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47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/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бучителен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Вътрешна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организация на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общинските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дейности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bg-BG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</a:t>
            </a:r>
            <a:r>
              <a:rPr lang="ru-RU" sz="1200" i="1" dirty="0" smtClean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 smtClean="0">
                <a:solidFill>
                  <a:srgbClr val="549E39"/>
                </a:solidFill>
              </a:rPr>
              <a:t>, </a:t>
            </a:r>
            <a:r>
              <a:rPr lang="en-US" sz="1200" i="1" dirty="0">
                <a:solidFill>
                  <a:srgbClr val="549E39"/>
                </a:solidFill>
              </a:rPr>
              <a:t>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</a:t>
            </a:r>
            <a:r>
              <a:rPr lang="ru-RU" sz="1200" i="1" dirty="0" smtClean="0">
                <a:solidFill>
                  <a:srgbClr val="549E39"/>
                </a:solidFill>
              </a:rPr>
              <a:t>“ </a:t>
            </a:r>
            <a:r>
              <a:rPr lang="en-US" sz="1200" i="1" dirty="0" err="1" smtClean="0">
                <a:solidFill>
                  <a:srgbClr val="549E39"/>
                </a:solidFill>
              </a:rPr>
              <a:t>за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предоставяне</a:t>
            </a:r>
            <a:r>
              <a:rPr lang="en-US" sz="1200" i="1" dirty="0" smtClean="0">
                <a:solidFill>
                  <a:srgbClr val="549E39"/>
                </a:solidFill>
              </a:rPr>
              <a:t> на </a:t>
            </a:r>
            <a:r>
              <a:rPr lang="en-US" sz="1200" i="1" dirty="0" err="1" smtClean="0">
                <a:solidFill>
                  <a:srgbClr val="549E39"/>
                </a:solidFill>
              </a:rPr>
              <a:t>безвъзмездна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финансова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помощ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</a:t>
            </a:r>
            <a:r>
              <a:rPr lang="ru-RU" sz="1200" i="1" dirty="0" smtClean="0">
                <a:solidFill>
                  <a:srgbClr val="549E39"/>
                </a:solidFill>
              </a:rPr>
              <a:t> </a:t>
            </a:r>
            <a:r>
              <a:rPr lang="ru-RU" sz="1200" i="1" dirty="0">
                <a:solidFill>
                  <a:srgbClr val="549E39"/>
                </a:solidFill>
              </a:rPr>
              <a:t>Оперативна програма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100" i="1" dirty="0" smtClean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en-US" sz="1100" i="1" dirty="0" smtClean="0">
                <a:solidFill>
                  <a:srgbClr val="549E39"/>
                </a:solidFill>
              </a:rPr>
              <a:t> </a:t>
            </a:r>
            <a:endParaRPr lang="ru-RU" sz="11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ru-RU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95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46766"/>
          </a:xfrm>
        </p:spPr>
        <p:txBody>
          <a:bodyPr>
            <a:noAutofit/>
          </a:bodyPr>
          <a:lstStyle/>
          <a:p>
            <a:r>
              <a:rPr lang="bg-BG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ПОГРЕШНИТЕ </a:t>
            </a:r>
            <a:r>
              <a:rPr lang="bg-BG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ОЧАКВАНИЯ КЪМ КОНТРОЛА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673" y="1303509"/>
            <a:ext cx="8973127" cy="51751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sz="2600" dirty="0">
                <a:latin typeface="+mj-lt"/>
              </a:rPr>
              <a:t>С какво ЗФУКПС ми е помогнало до момента?!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2600" dirty="0">
                <a:latin typeface="+mj-lt"/>
              </a:rPr>
              <a:t>До къде ще стигне каскадата от контроли в </a:t>
            </a:r>
            <a:r>
              <a:rPr lang="bg-BG" sz="2600" dirty="0" smtClean="0">
                <a:latin typeface="+mj-lt"/>
              </a:rPr>
              <a:t>общините?!</a:t>
            </a:r>
            <a:endParaRPr lang="bg-BG" sz="26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2600" dirty="0">
                <a:latin typeface="+mj-lt"/>
              </a:rPr>
              <a:t>Колкото повече контрол – толкова по-малко финансови корекции??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2600" dirty="0">
                <a:latin typeface="+mj-lt"/>
              </a:rPr>
              <a:t>За какво ми е това Звено за вътрешен одит?!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sz="2200" dirty="0">
                <a:latin typeface="+mj-lt"/>
              </a:rPr>
              <a:t>119 общини (12  нямат изградено звено)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bg-BG" sz="2600" dirty="0">
                <a:latin typeface="+mj-lt"/>
              </a:rPr>
              <a:t>За какво ми е и този </a:t>
            </a:r>
            <a:r>
              <a:rPr lang="bg-BG" sz="2600" dirty="0" err="1">
                <a:latin typeface="+mj-lt"/>
              </a:rPr>
              <a:t>Одитен</a:t>
            </a:r>
            <a:r>
              <a:rPr lang="bg-BG" sz="2600" dirty="0">
                <a:latin typeface="+mj-lt"/>
              </a:rPr>
              <a:t> комитет?!</a:t>
            </a:r>
            <a:r>
              <a:rPr lang="bg-BG" sz="2200" dirty="0">
                <a:latin typeface="+mj-lt"/>
              </a:rPr>
              <a:t> 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ü"/>
            </a:pPr>
            <a:r>
              <a:rPr lang="bg-BG" sz="1800" dirty="0">
                <a:latin typeface="+mj-lt"/>
              </a:rPr>
              <a:t>7 реално изградени и действащи до момента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2600" dirty="0">
                <a:latin typeface="+mj-lt"/>
              </a:rPr>
              <a:t>Защо изготвяме и изпращаме ежегодно доклади по СФУК </a:t>
            </a:r>
            <a:r>
              <a:rPr lang="bg-BG" sz="2600" i="1" dirty="0">
                <a:latin typeface="+mj-lt"/>
              </a:rPr>
              <a:t>(някой чете ли ги)</a:t>
            </a:r>
            <a:r>
              <a:rPr lang="bg-BG" sz="2600" dirty="0">
                <a:latin typeface="+mj-lt"/>
              </a:rPr>
              <a:t>?!</a:t>
            </a:r>
          </a:p>
          <a:p>
            <a:pPr>
              <a:buFont typeface="Wingdings" panose="05000000000000000000" pitchFamily="2" charset="2"/>
              <a:buChar char="q"/>
            </a:pPr>
            <a:endParaRPr lang="bg-BG" sz="2600" dirty="0">
              <a:latin typeface="+mj-lt"/>
            </a:endParaRPr>
          </a:p>
          <a:p>
            <a:endParaRPr lang="bg-BG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45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idx="1"/>
          </p:nvPr>
        </p:nvSpPr>
        <p:spPr>
          <a:xfrm>
            <a:off x="5638800" y="1776413"/>
            <a:ext cx="5029200" cy="2667000"/>
          </a:xfrm>
        </p:spPr>
        <p:txBody>
          <a:bodyPr rtlCol="0">
            <a:normAutofit fontScale="92500" lnSpcReduction="20000"/>
          </a:bodyPr>
          <a:lstStyle/>
          <a:p>
            <a:pPr marL="533400" indent="-5334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Дава дефиниция за финансовото управление и контрол (</a:t>
            </a:r>
            <a:r>
              <a:rPr lang="bg-BG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вътрешния контрол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  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33400" indent="-5334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Регламентира основните управленски отговорности на ръководителите, в т.ч. отговорността за вътрешния одит  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33400" indent="-5334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Въвежда интегрираната рамка за контрол </a:t>
            </a:r>
            <a:r>
              <a:rPr lang="bg-BG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COSO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като регламентира  елементите на финансовото управление и контрол: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629400" y="4419600"/>
            <a:ext cx="4038600" cy="18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v"/>
            </a:pPr>
            <a:r>
              <a:rPr lang="bg-BG" dirty="0">
                <a:solidFill>
                  <a:srgbClr val="FF9900"/>
                </a:solidFill>
                <a:latin typeface="+mj-lt"/>
              </a:rPr>
              <a:t> </a:t>
            </a:r>
            <a:r>
              <a:rPr lang="bg-BG" dirty="0">
                <a:solidFill>
                  <a:srgbClr val="FF9900"/>
                </a:solidFill>
                <a:latin typeface="+mj-lt"/>
                <a:cs typeface="Tahoma" pitchFamily="34" charset="0"/>
              </a:rPr>
              <a:t>Контролна среда,</a:t>
            </a:r>
            <a:endParaRPr lang="bg-BG" dirty="0">
              <a:solidFill>
                <a:srgbClr val="FF9900"/>
              </a:solidFill>
              <a:latin typeface="+mj-lt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v"/>
            </a:pPr>
            <a:r>
              <a:rPr lang="bg-BG" dirty="0">
                <a:solidFill>
                  <a:srgbClr val="FF9900"/>
                </a:solidFill>
                <a:latin typeface="+mj-lt"/>
              </a:rPr>
              <a:t> </a:t>
            </a:r>
            <a:r>
              <a:rPr lang="bg-BG" dirty="0">
                <a:solidFill>
                  <a:srgbClr val="FF9900"/>
                </a:solidFill>
                <a:latin typeface="+mj-lt"/>
                <a:cs typeface="Tahoma" pitchFamily="34" charset="0"/>
              </a:rPr>
              <a:t>Управление на риска,</a:t>
            </a:r>
            <a:endParaRPr lang="bg-BG" dirty="0">
              <a:solidFill>
                <a:srgbClr val="FF9900"/>
              </a:solidFill>
              <a:latin typeface="+mj-lt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v"/>
            </a:pPr>
            <a:r>
              <a:rPr lang="bg-BG" dirty="0">
                <a:solidFill>
                  <a:srgbClr val="FF9900"/>
                </a:solidFill>
                <a:latin typeface="+mj-lt"/>
              </a:rPr>
              <a:t> </a:t>
            </a:r>
            <a:r>
              <a:rPr lang="bg-BG" dirty="0">
                <a:solidFill>
                  <a:srgbClr val="FF9900"/>
                </a:solidFill>
                <a:latin typeface="+mj-lt"/>
                <a:cs typeface="Tahoma" pitchFamily="34" charset="0"/>
              </a:rPr>
              <a:t>Контролни дейности</a:t>
            </a:r>
            <a:endParaRPr lang="bg-BG" dirty="0">
              <a:solidFill>
                <a:srgbClr val="FF9900"/>
              </a:solidFill>
              <a:latin typeface="+mj-lt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v"/>
            </a:pPr>
            <a:r>
              <a:rPr lang="bg-BG" dirty="0">
                <a:solidFill>
                  <a:srgbClr val="FF9900"/>
                </a:solidFill>
                <a:latin typeface="+mj-lt"/>
              </a:rPr>
              <a:t> </a:t>
            </a:r>
            <a:r>
              <a:rPr lang="bg-BG" dirty="0">
                <a:solidFill>
                  <a:srgbClr val="FF9900"/>
                </a:solidFill>
                <a:latin typeface="+mj-lt"/>
                <a:cs typeface="Tahoma" pitchFamily="34" charset="0"/>
              </a:rPr>
              <a:t>Информация и комуникация</a:t>
            </a:r>
            <a:endParaRPr lang="bg-BG" dirty="0">
              <a:solidFill>
                <a:srgbClr val="FF9900"/>
              </a:solidFill>
              <a:latin typeface="+mj-lt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v"/>
            </a:pPr>
            <a:r>
              <a:rPr lang="bg-BG" dirty="0">
                <a:solidFill>
                  <a:srgbClr val="FF9900"/>
                </a:solidFill>
                <a:latin typeface="+mj-lt"/>
              </a:rPr>
              <a:t> </a:t>
            </a:r>
            <a:r>
              <a:rPr lang="bg-BG" dirty="0">
                <a:solidFill>
                  <a:srgbClr val="FF9900"/>
                </a:solidFill>
                <a:latin typeface="+mj-lt"/>
                <a:cs typeface="Tahoma" pitchFamily="34" charset="0"/>
              </a:rPr>
              <a:t>Наблюдение</a:t>
            </a:r>
            <a:endParaRPr lang="en-GB" dirty="0">
              <a:solidFill>
                <a:srgbClr val="FF9900"/>
              </a:solidFill>
              <a:latin typeface="+mj-lt"/>
            </a:endParaRPr>
          </a:p>
          <a:p>
            <a:pPr marL="285750" indent="-285750" eaLnBrk="1" hangingPunct="1">
              <a:buClr>
                <a:srgbClr val="FF9900"/>
              </a:buClr>
              <a:buFont typeface="Wingdings" pitchFamily="2" charset="2"/>
              <a:buChar char="v"/>
            </a:pPr>
            <a:endParaRPr lang="en-GB" dirty="0">
              <a:solidFill>
                <a:srgbClr val="FF9900"/>
              </a:solidFill>
              <a:latin typeface="+mj-lt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600200" y="1326532"/>
            <a:ext cx="3810000" cy="3109913"/>
            <a:chOff x="0" y="0"/>
            <a:chExt cx="2688" cy="1959"/>
          </a:xfrm>
        </p:grpSpPr>
        <p:pic>
          <p:nvPicPr>
            <p:cNvPr id="7173" name="Picture 5" descr="BS02064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88" cy="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82" y="144"/>
              <a:ext cx="1344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bg-BG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ЗФУКПС</a:t>
              </a:r>
              <a:endPara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804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</a:rPr>
              <a:t/>
            </a:r>
            <a:br>
              <a:rPr lang="en-US" sz="2400">
                <a:solidFill>
                  <a:schemeClr val="tx1"/>
                </a:solidFill>
              </a:rPr>
            </a:b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486400" y="2286000"/>
            <a:ext cx="5029200" cy="3810000"/>
          </a:xfrm>
        </p:spPr>
        <p:txBody>
          <a:bodyPr/>
          <a:lstStyle/>
          <a:p>
            <a:pPr marL="0" indent="0" algn="just">
              <a:buNone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Въвежда задължението на всеки ръководител на организация от публичния сектор годишно да докладва за функционирането, адекватността, ефикасността и ефективността на системите за финансово управление и контрол в организацията, която ръководи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600200" y="1326532"/>
            <a:ext cx="3810000" cy="3109913"/>
            <a:chOff x="0" y="0"/>
            <a:chExt cx="2688" cy="1959"/>
          </a:xfrm>
        </p:grpSpPr>
        <p:pic>
          <p:nvPicPr>
            <p:cNvPr id="8" name="Picture 5" descr="BS02064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88" cy="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82" y="144"/>
              <a:ext cx="1344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bg-BG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ЗФУКПС</a:t>
              </a:r>
              <a:endPara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534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bg-BG" sz="3600" b="1" dirty="0">
                <a:latin typeface="Cambria" pitchFamily="18" charset="0"/>
              </a:rPr>
              <a:t>ОСНОВНИ ЛИНИИ НА ДОКЛАДА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387600" y="1676400"/>
            <a:ext cx="7924800" cy="50292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Оценка на ръководителя за общото състояние на системите за финансово управление и контрол в съответната организация:</a:t>
            </a:r>
          </a:p>
          <a:p>
            <a:pPr eaLnBrk="1" hangingPunct="1">
              <a:lnSpc>
                <a:spcPct val="80000"/>
              </a:lnSpc>
            </a:pPr>
            <a:endParaRPr lang="bg-BG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Предприети действия за развитие и подобрение на финансовото управление и контрол в съответната организация</a:t>
            </a:r>
          </a:p>
          <a:p>
            <a:pPr eaLnBrk="1" hangingPunct="1">
              <a:lnSpc>
                <a:spcPct val="80000"/>
              </a:lnSpc>
            </a:pPr>
            <a:endParaRPr lang="bg-BG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Области на финансовото управление и контрол, които се нуждаят от развитие и подобрение</a:t>
            </a:r>
          </a:p>
          <a:p>
            <a:pPr eaLnBrk="1" hangingPunct="1">
              <a:lnSpc>
                <a:spcPct val="80000"/>
              </a:lnSpc>
            </a:pPr>
            <a:endParaRPr lang="bg-BG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Източниците на информацията, използвана за изготвянето на доклада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477000" y="2238375"/>
            <a:ext cx="191719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bg-BG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“много добра”,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8496300" y="2225675"/>
            <a:ext cx="116378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bg-BG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“добра”,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4679950" y="2606675"/>
            <a:ext cx="213808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bg-BG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“задоволителна”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7010400" y="2590800"/>
            <a:ext cx="296683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bg-BG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или</a:t>
            </a: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“незадоволителна”.</a:t>
            </a:r>
          </a:p>
        </p:txBody>
      </p:sp>
    </p:spTree>
    <p:extLst>
      <p:ext uri="{BB962C8B-B14F-4D97-AF65-F5344CB8AC3E}">
        <p14:creationId xmlns:p14="http://schemas.microsoft.com/office/powerpoint/2010/main" val="1133628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1981200" y="1524000"/>
            <a:ext cx="5627688" cy="4572000"/>
          </a:xfrm>
        </p:spPr>
        <p:txBody>
          <a:bodyPr/>
          <a:lstStyle/>
          <a:p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КОНТРОЛНИТЕ ЦЕЛИ НА СФУК;</a:t>
            </a:r>
          </a:p>
          <a:p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УПРАВЛЕНСКАТА ОТГОВОРНОСТ И ПРИНЦИПИТЕ НА ДОБРО ФИНАНСОВО УПРАВЛЕНИЕ;</a:t>
            </a:r>
          </a:p>
          <a:p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ПЕТТЕ ОСНОВНИ ЕЛЕМЕНТА НА ВЪТРЕШНИЯ КОНТРОЛ;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0451" y="609600"/>
            <a:ext cx="8686800" cy="9731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2800" dirty="0">
                <a:latin typeface="Cambria" pitchFamily="18" charset="0"/>
              </a:rPr>
              <a:t>ИМА ЛИ ВЪТРЕШНИЯТ КОНТРОЛ ИНСТРУМЕНТИ?</a:t>
            </a:r>
          </a:p>
        </p:txBody>
      </p:sp>
      <p:pic>
        <p:nvPicPr>
          <p:cNvPr id="1026" name="Picture 2" descr="http://bell.hit.bg/index_files/control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1"/>
            <a:ext cx="3384376" cy="3098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S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3182" r="11024"/>
          <a:stretch/>
        </p:blipFill>
        <p:spPr bwMode="auto">
          <a:xfrm>
            <a:off x="2895600" y="3962400"/>
            <a:ext cx="2313741" cy="2150058"/>
          </a:xfrm>
          <a:prstGeom prst="cube">
            <a:avLst>
              <a:gd name="adj" fmla="val 1865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1676400" y="2133600"/>
            <a:ext cx="8610600" cy="36576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Ръководителят на организацията ясно трябва да е определил целите;</a:t>
            </a:r>
          </a:p>
          <a:p>
            <a:pPr lvl="1">
              <a:buFont typeface="Arial" pitchFamily="34" charset="0"/>
              <a:buChar char="•"/>
            </a:pP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Оперативните ръководители трябва да са наясно със своите функции и отговорности;</a:t>
            </a:r>
          </a:p>
          <a:p>
            <a:pPr lvl="1">
              <a:buFont typeface="Arial" pitchFamily="34" charset="0"/>
              <a:buChar char="•"/>
            </a:pP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Ръководителят трябва да избягва концентрацията на власт и трябва да следи за постигане на целите и изпълнение на възложените задачи не чрез проверки, а чрез добре развит процес на докладване;</a:t>
            </a:r>
          </a:p>
          <a:p>
            <a:pPr lvl="1">
              <a:buFont typeface="Arial" pitchFamily="34" charset="0"/>
              <a:buChar char="•"/>
            </a:pP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Процесът на вземане на решения трябва да е прозрачен и взетите решения трябва да са в полза на организацията и обществото;</a:t>
            </a:r>
          </a:p>
          <a:p>
            <a:pPr>
              <a:buFont typeface="Arial" pitchFamily="34" charset="0"/>
              <a:buChar char="•"/>
            </a:pPr>
            <a:endParaRPr lang="bg-BG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bg-BG" sz="2800" dirty="0">
                <a:latin typeface="Cambria" pitchFamily="18" charset="0"/>
              </a:rPr>
              <a:t>УПРАВЛЕНСКАТА ОТГОВОРНОСТ В ПУБЛИЧНИЯ СЕКТОР – МИТ ИЛИ РЕАЛНОСТ? </a:t>
            </a:r>
          </a:p>
        </p:txBody>
      </p:sp>
    </p:spTree>
    <p:extLst>
      <p:ext uri="{BB962C8B-B14F-4D97-AF65-F5344CB8AC3E}">
        <p14:creationId xmlns:p14="http://schemas.microsoft.com/office/powerpoint/2010/main" val="3798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1028"/>
          <p:cNvSpPr txBox="1">
            <a:spLocks noChangeArrowheads="1"/>
          </p:cNvSpPr>
          <p:nvPr/>
        </p:nvSpPr>
        <p:spPr bwMode="auto">
          <a:xfrm>
            <a:off x="1981200" y="3457576"/>
            <a:ext cx="82867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kumimoji="0" lang="bg-B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Ръководителят дава отчет за адекватността на структурата, която ръководи</a:t>
            </a:r>
            <a:endParaRPr kumimoji="0"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2949" name="Text Box 1029"/>
          <p:cNvSpPr txBox="1">
            <a:spLocks noChangeArrowheads="1"/>
          </p:cNvSpPr>
          <p:nvPr/>
        </p:nvSpPr>
        <p:spPr bwMode="auto">
          <a:xfrm>
            <a:off x="1965326" y="4565651"/>
            <a:ext cx="83216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kumimoji="0" lang="bg-BG">
                <a:solidFill>
                  <a:schemeClr val="accent1">
                    <a:lumMod val="50000"/>
                  </a:schemeClr>
                </a:solidFill>
                <a:latin typeface="+mj-lt"/>
              </a:rPr>
              <a:t>Това трябва да е осъзната вътрешна отговорност</a:t>
            </a:r>
            <a:r>
              <a:rPr kumimoji="0" lang="en-US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kumimoji="0" lang="bg-BG">
                <a:solidFill>
                  <a:schemeClr val="accent1">
                    <a:lumMod val="50000"/>
                  </a:schemeClr>
                </a:solidFill>
                <a:latin typeface="+mj-lt"/>
              </a:rPr>
              <a:t>а не привидна поза</a:t>
            </a:r>
            <a:endParaRPr kumimoji="0" lang="en-US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2951" name="Text Box 1031"/>
          <p:cNvSpPr txBox="1">
            <a:spLocks noChangeArrowheads="1"/>
          </p:cNvSpPr>
          <p:nvPr/>
        </p:nvSpPr>
        <p:spPr bwMode="auto">
          <a:xfrm>
            <a:off x="1981200" y="5670551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65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kumimoji="0" lang="bg-B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най широк смисъл – всеки служител има своята роля</a:t>
            </a:r>
            <a:endParaRPr kumimoji="0"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317" name="Picture 1032" descr="BD049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1"/>
            <a:ext cx="3048000" cy="189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bg-BG" sz="2800" dirty="0"/>
              <a:t>УПРАВЛЕНСКАТА ОТГОВОРНОСТ В ПУБЛИЧНИЯ СЕКТОР – МИТ ИЛИ РЕАЛНОСТ? </a:t>
            </a:r>
          </a:p>
        </p:txBody>
      </p:sp>
    </p:spTree>
    <p:extLst>
      <p:ext uri="{BB962C8B-B14F-4D97-AF65-F5344CB8AC3E}">
        <p14:creationId xmlns:p14="http://schemas.microsoft.com/office/powerpoint/2010/main" val="345848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utoUpdateAnimBg="0"/>
      <p:bldP spid="82949" grpId="0" autoUpdateAnimBg="0"/>
      <p:bldP spid="8295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ДОБРО ФИНАНСОВО УПРАВЛЕНИЕ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76400"/>
            <a:ext cx="8382000" cy="4800600"/>
          </a:xfrm>
        </p:spPr>
        <p:txBody>
          <a:bodyPr/>
          <a:lstStyle/>
          <a:p>
            <a:pPr>
              <a:defRPr/>
            </a:pPr>
            <a:r>
              <a:rPr lang="bg-BG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СЪОТВЕТСТВИЕ СЪС ЗАКОНОДАТЕЛСТВОТО  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– установената система на ВК трябва да осигури спазване на приложимото законодателство, Изпълнение на вътрешните правила, установени в организацията, както и съблюдаване на поетите от организацията договорни задължения.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r>
              <a:rPr lang="bg-BG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ИКОНОМИЧНОСТ</a:t>
            </a:r>
            <a:r>
              <a:rPr lang="bg-BG" sz="1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– ресурсите, използвани от организацията, трябва да бъдат на разположение в нужното време, в подходящото количество и качество и на най – изгодната цена.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r>
              <a:rPr lang="bg-BG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ЕФИКАСНОСТ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– постигането на максимални резултати от използваните ресурси.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r>
              <a:rPr lang="bg-BG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ЕФЕКТИВНОСТ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– степен на постигане на заложените специфични цели.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3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752600" y="2438400"/>
            <a:ext cx="520418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562" tIns="46038" rIns="182562" bIns="46038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bg-BG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Вътрешният контрол или системите за финансово управление и контрол (СФУК) са всички дейности, планове, отношения и политики, които чрез обединените усилия на всички служители в  една организацията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bg-BG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спомагат за постигане на нейните цели и мисия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363" name="Picture 4" descr="j017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84" y="2514600"/>
            <a:ext cx="3406417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g-BG" sz="4000" b="1" dirty="0"/>
              <a:t>ВЪТРЕШНИТЕ КОНТРОЛИ</a:t>
            </a:r>
            <a:r>
              <a:rPr lang="en-US" sz="4000" b="1" dirty="0"/>
              <a:t>…</a:t>
            </a:r>
            <a:r>
              <a:rPr lang="bg-BG" sz="4000" b="1" dirty="0"/>
              <a:t/>
            </a:r>
            <a:br>
              <a:rPr lang="bg-BG" sz="4000" b="1" dirty="0"/>
            </a:br>
            <a:r>
              <a:rPr lang="bg-BG" sz="4000" dirty="0"/>
              <a:t>- </a:t>
            </a:r>
            <a:r>
              <a:rPr lang="bg-BG" sz="2800" i="1" dirty="0"/>
              <a:t>ОБЩА ДЕФИНИЦИЯ -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2109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752601" y="1600200"/>
            <a:ext cx="808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bg-BG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Едно по-просто определение: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5026025" y="2286000"/>
            <a:ext cx="53911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562" tIns="46038" rIns="182562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  <a:defRPr/>
            </a:pPr>
            <a:r>
              <a:rPr lang="bg-BG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Вътрешният контрол е всичко което правим, за да се уверим, че нещата които искаме да станат </a:t>
            </a:r>
            <a:r>
              <a:rPr lang="bg-BG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ще</a:t>
            </a:r>
            <a:r>
              <a:rPr lang="bg-BG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bg-BG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станат</a:t>
            </a:r>
            <a:r>
              <a:rPr lang="bg-BG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bg-BG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...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  <a:defRPr/>
            </a:pPr>
            <a:r>
              <a:rPr lang="bg-BG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... а нещата, които не искаме да се случат – </a:t>
            </a:r>
            <a:r>
              <a:rPr lang="bg-BG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няма</a:t>
            </a:r>
            <a:r>
              <a:rPr lang="bg-BG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bg-BG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да се случат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16389" name="Picture 4" descr="BD0559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362200"/>
            <a:ext cx="32369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Rectangle 6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bg-BG" sz="3600" b="1" dirty="0"/>
              <a:t>ВЪТРЕШНИТЕ КОНТРОЛИ</a:t>
            </a:r>
            <a:r>
              <a:rPr lang="en-US" sz="3600" b="1" dirty="0"/>
              <a:t>…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947744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Ð ÐµÐ·ÑÐ»ÑÐ°Ñ Ñ Ð¸Ð·Ð¾Ð±ÑÐ°Ð¶ÐµÐ½Ð¸Ðµ Ð·Ð° strong internal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64" y="3208996"/>
            <a:ext cx="4268551" cy="27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5018" y="1353653"/>
            <a:ext cx="10954327" cy="2144177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</a:t>
            </a:r>
          </a:p>
          <a:p>
            <a:pPr algn="ctr"/>
            <a:endParaRPr lang="bg-B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Вътрешният 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одит и вътрешния финансов контрол – ключови за ефективното управление на публичните средства в общините. </a:t>
            </a:r>
            <a:endParaRPr lang="bg-B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дейностите и функции на звената. </a:t>
            </a:r>
            <a:endParaRPr lang="bg-B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СФУК 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как да я поддържаме и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развиваме?</a:t>
            </a:r>
            <a:r>
              <a:rPr lang="bg-BG" altLang="bg-B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 Narrow" pitchFamily="34" charset="0"/>
              </a:rPr>
              <a:t/>
            </a:r>
            <a:br>
              <a:rPr lang="bg-BG" altLang="bg-B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 Narrow" pitchFamily="34" charset="0"/>
              </a:rPr>
            </a:br>
            <a:endParaRPr lang="bg-BG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52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4" name="Rectangle 12"/>
          <p:cNvSpPr>
            <a:spLocks noGrp="1" noChangeArrowheads="1"/>
          </p:cNvSpPr>
          <p:nvPr>
            <p:ph type="title"/>
          </p:nvPr>
        </p:nvSpPr>
        <p:spPr>
          <a:xfrm>
            <a:off x="2133600" y="505619"/>
            <a:ext cx="8839200" cy="14478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  </a:t>
            </a:r>
            <a:r>
              <a:rPr lang="bg-BG" sz="3600" b="1" dirty="0">
                <a:solidFill>
                  <a:schemeClr val="accent1">
                    <a:lumMod val="50000"/>
                  </a:schemeClr>
                </a:solidFill>
              </a:rPr>
              <a:t>ВЪТРЕШНИТЕ</a:t>
            </a:r>
            <a:r>
              <a:rPr lang="bg-BG" sz="3600" b="1" dirty="0"/>
              <a:t> КОНТРОЛИ СА</a:t>
            </a:r>
            <a:r>
              <a:rPr lang="en-US" sz="3600" b="1" dirty="0"/>
              <a:t>:</a:t>
            </a:r>
            <a:r>
              <a:rPr lang="en-US" sz="3600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468688" y="2057400"/>
            <a:ext cx="7199312" cy="3657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bg-BG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Всички основни управленски политики и практики, свързани не само с управлението и контрола на финансите (парите), а върху всички процеси и структури в организацията в името на нейните цели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412" name="Picture 6" descr="j02853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078" y="4343400"/>
            <a:ext cx="147478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18684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925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381000"/>
            <a:ext cx="8839200" cy="14478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bg-BG" sz="3600" b="1" dirty="0">
                <a:solidFill>
                  <a:schemeClr val="accent1">
                    <a:lumMod val="50000"/>
                  </a:schemeClr>
                </a:solidFill>
              </a:rPr>
              <a:t>ВЪТРЕШНИТЕ КОНТРОЛИ СА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848225" y="1600200"/>
            <a:ext cx="5638800" cy="1066800"/>
          </a:xfrm>
        </p:spPr>
        <p:txBody>
          <a:bodyPr/>
          <a:lstStyle/>
          <a:p>
            <a:pPr marL="0" indent="0">
              <a:buNone/>
            </a:pPr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СЪЗНАТЕЛНО СЪЗДАДЕНИ СРЕДСТВА, С КОИТО ДА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СЕ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</p:txBody>
      </p:sp>
      <p:pic>
        <p:nvPicPr>
          <p:cNvPr id="18436" name="Picture 4" descr="BD1978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524000"/>
            <a:ext cx="2740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94239" y="3200400"/>
            <a:ext cx="51069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... предпазят, открият и коригират програмни или оперативни проблеми и сривове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709478" y="4774348"/>
            <a:ext cx="4572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4988" indent="-534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... постигне увереност, че целите ще бъдат или са постигнати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0124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643" y="717016"/>
            <a:ext cx="8763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3200" b="1" dirty="0"/>
              <a:t>ВЪТРЕШНИТЕ КОНТРОЛИ СА ПРОЯВА НА </a:t>
            </a:r>
            <a:r>
              <a:rPr lang="bg-BG" sz="3200" b="1" i="1" dirty="0">
                <a:solidFill>
                  <a:srgbClr val="FFC000"/>
                </a:solidFill>
              </a:rPr>
              <a:t>ЗДРАВИЯ РАЗУМ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448041" y="1835151"/>
            <a:ext cx="469609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Какво може да “обърне колата”?</a:t>
            </a:r>
          </a:p>
          <a:p>
            <a:pPr algn="ctr" eaLnBrk="1" hangingPunct="1"/>
            <a:r>
              <a:rPr lang="bg-BG" sz="1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Оценка на риска -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118707" y="3436938"/>
            <a:ext cx="61003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g-BG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Какво да направим, за да не се случи това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?</a:t>
            </a:r>
            <a:endParaRPr lang="bg-BG" sz="24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 eaLnBrk="1" hangingPunct="1"/>
            <a:r>
              <a:rPr lang="bg-BG" sz="1400" i="1">
                <a:solidFill>
                  <a:schemeClr val="accent1">
                    <a:lumMod val="50000"/>
                  </a:schemeClr>
                </a:solidFill>
                <a:latin typeface="+mj-lt"/>
              </a:rPr>
              <a:t>- Изграждане на контролни механизми -</a:t>
            </a:r>
            <a:endParaRPr lang="en-US" sz="1400" i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495800" y="5037138"/>
            <a:ext cx="57150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g-BG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Как да сме сигурни, че наистина владеем ситуацията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?</a:t>
            </a:r>
            <a:endParaRPr lang="bg-BG" sz="24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 eaLnBrk="1" hangingPunct="1"/>
            <a:r>
              <a:rPr lang="bg-BG" sz="1400" i="1">
                <a:solidFill>
                  <a:schemeClr val="accent1">
                    <a:lumMod val="50000"/>
                  </a:schemeClr>
                </a:solidFill>
                <a:latin typeface="+mj-lt"/>
              </a:rPr>
              <a:t>- Постоянно наблюдение и оценка на горните два елемента -</a:t>
            </a:r>
            <a:endParaRPr lang="en-US" sz="1400" i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462" name="Picture 7" descr="j00898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44" y="1600201"/>
            <a:ext cx="1558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BD1975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23845"/>
            <a:ext cx="1981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BD0496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179" y="2933323"/>
            <a:ext cx="182086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9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j00885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14401"/>
            <a:ext cx="25908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914400"/>
            <a:ext cx="6248400" cy="1143000"/>
          </a:xfrm>
        </p:spPr>
        <p:txBody>
          <a:bodyPr/>
          <a:lstStyle/>
          <a:p>
            <a:pPr>
              <a:defRPr/>
            </a:pPr>
            <a:r>
              <a:rPr lang="bg-BG" sz="3600" b="1" dirty="0"/>
              <a:t>МИТОВЕ ЗА ВЪТРЕШНИЯ КОНТРОЛ</a:t>
            </a:r>
            <a:endParaRPr lang="en-US" sz="3600" b="1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05000" y="2590800"/>
            <a:ext cx="8382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Контролът съществува, само за да намалява рисковете;</a:t>
            </a:r>
          </a:p>
          <a:p>
            <a:pPr eaLnBrk="1" hangingPunct="1">
              <a:buFont typeface="Wingdings" pitchFamily="2" charset="2"/>
              <a:buChar char="Ø"/>
            </a:pPr>
            <a:endParaRPr lang="bg-BG" sz="24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Веднъж въведени, контролите си “знаят работата” и ние можем да спим спокойно;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Колкото повече контроли, толкова по-добре;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Контрола е одиторска (ревизорска) работа;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239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2488" y="914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g-BG" sz="3600" b="1" dirty="0"/>
              <a:t>СТАРИ ВЪЗПРИЯТИЯ ЗА КОНТРОЛ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514600"/>
            <a:ext cx="5943600" cy="3429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bg-BG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 Идва </a:t>
            </a:r>
            <a:r>
              <a:rPr lang="bg-BG" sz="2800" b="1" i="1">
                <a:solidFill>
                  <a:schemeClr val="accent1">
                    <a:lumMod val="50000"/>
                  </a:schemeClr>
                </a:solidFill>
                <a:latin typeface="+mj-lt"/>
              </a:rPr>
              <a:t>някой</a:t>
            </a:r>
            <a:r>
              <a:rPr lang="bg-BG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 от </a:t>
            </a:r>
            <a:r>
              <a:rPr lang="bg-BG" sz="2800" b="1" i="1">
                <a:solidFill>
                  <a:schemeClr val="accent1">
                    <a:lumMod val="50000"/>
                  </a:schemeClr>
                </a:solidFill>
                <a:latin typeface="+mj-lt"/>
              </a:rPr>
              <a:t>някъде</a:t>
            </a:r>
            <a:r>
              <a:rPr lang="bg-BG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 един път на 2 - 3 години ...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bg-BG" sz="28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bg-BG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 Обикновено има и някоя друга санкция (наказание) ...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bg-BG" sz="28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bg-BG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 През останалото време си правим, каквото знаем</a:t>
            </a:r>
          </a:p>
        </p:txBody>
      </p:sp>
      <p:pic>
        <p:nvPicPr>
          <p:cNvPr id="21508" name="Picture 4" descr="MPj040741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0"/>
            <a:ext cx="2427288" cy="3200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89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3495" y="762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g-BG" sz="3600" b="1" dirty="0"/>
              <a:t>КОЙ Е ОТГОВОРЕН ЗА ВЪТРЕШНИЯ КОНТРОЛ</a:t>
            </a:r>
            <a:r>
              <a:rPr lang="en-US" sz="3600" b="1" dirty="0"/>
              <a:t>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322764" y="2017714"/>
            <a:ext cx="5888037" cy="1716087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 typeface="Wingdings" pitchFamily="2" charset="2"/>
              <a:buChar char="ü"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Висшето ръководство трябва да има увереност за надеждни контроли по цялата верига в организацията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2532" name="Picture 4" descr="BD055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1"/>
            <a:ext cx="31813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267200" y="3382496"/>
            <a:ext cx="594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4988" indent="-534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Всеки служител спазва правилата и докладва за проблеми или прави предложения за подобрения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0104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bg-BG" sz="4000" b="1" dirty="0">
                <a:solidFill>
                  <a:schemeClr val="accent1">
                    <a:lumMod val="50000"/>
                  </a:schemeClr>
                </a:solidFill>
              </a:rPr>
              <a:t>УПРАВЛЕНСКИ КОНТРОЛИ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133600"/>
            <a:ext cx="67818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Предотвратяване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програмни/системни 			   сривове и грешки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Примери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Писани правила за достъп и обработка на документи;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Обективни критерии за преглед и одобрение;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Контролиран достъп до активите;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Утвърдени вътрешни правила и политики;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3556" name="Picture 5" descr="j01995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76600"/>
            <a:ext cx="22812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489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5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g-BG" sz="4000" b="1" dirty="0">
                <a:solidFill>
                  <a:schemeClr val="accent1">
                    <a:lumMod val="50000"/>
                  </a:schemeClr>
                </a:solidFill>
              </a:rPr>
              <a:t>УПРАВЛЕНСКИ КОНТРОЛИ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057401" y="1981201"/>
            <a:ext cx="6321425" cy="38020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b="1" i="1" u="sng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Разкриване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програмни/системни 		   сривове и грешки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Примери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Оценки на риска;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Прегледи проверки и наблюдение на контролите;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Вътрешни и външни оценки;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Постъпили жалби и сигнали;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4580" name="Picture 5" descr="j02124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2514601"/>
            <a:ext cx="244951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29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8265" y="609601"/>
            <a:ext cx="6918325" cy="727075"/>
          </a:xfrm>
        </p:spPr>
        <p:txBody>
          <a:bodyPr/>
          <a:lstStyle/>
          <a:p>
            <a:pPr>
              <a:defRPr/>
            </a:pPr>
            <a:r>
              <a:rPr lang="bg-BG" sz="4000" b="1" dirty="0">
                <a:solidFill>
                  <a:schemeClr val="accent1">
                    <a:lumMod val="50000"/>
                  </a:schemeClr>
                </a:solidFill>
              </a:rPr>
              <a:t>РАЗУМНА УВЕРЕНОСТ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295400"/>
            <a:ext cx="76200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Вътрешните контроли трябва да дадат разумна увереност, че целите на една система, процес или цяла организация ще бъдат постигнати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790670" y="5634238"/>
            <a:ext cx="716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Стойността на тези контроли обаче не бива да надхвърля постигнатите ползи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5605" name="Group 17"/>
          <p:cNvGrpSpPr>
            <a:grpSpLocks/>
          </p:cNvGrpSpPr>
          <p:nvPr/>
        </p:nvGrpSpPr>
        <p:grpSpPr bwMode="auto">
          <a:xfrm>
            <a:off x="3314700" y="2438401"/>
            <a:ext cx="5099050" cy="3287713"/>
            <a:chOff x="816" y="1536"/>
            <a:chExt cx="3212" cy="2071"/>
          </a:xfrm>
        </p:grpSpPr>
        <p:sp>
          <p:nvSpPr>
            <p:cNvPr id="80904" name="Text Box 8"/>
            <p:cNvSpPr txBox="1">
              <a:spLocks noChangeArrowheads="1"/>
            </p:cNvSpPr>
            <p:nvPr/>
          </p:nvSpPr>
          <p:spPr bwMode="auto">
            <a:xfrm>
              <a:off x="2208" y="1536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bg-BG" sz="2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Риск</a:t>
              </a:r>
              <a:endParaRPr 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25607" name="Group 16"/>
            <p:cNvGrpSpPr>
              <a:grpSpLocks/>
            </p:cNvGrpSpPr>
            <p:nvPr/>
          </p:nvGrpSpPr>
          <p:grpSpPr bwMode="auto">
            <a:xfrm>
              <a:off x="816" y="1776"/>
              <a:ext cx="3212" cy="1831"/>
              <a:chOff x="1248" y="1776"/>
              <a:chExt cx="3212" cy="1831"/>
            </a:xfrm>
          </p:grpSpPr>
          <p:sp>
            <p:nvSpPr>
              <p:cNvPr id="25608" name="WordArt 14"/>
              <p:cNvSpPr>
                <a:spLocks noChangeArrowheads="1" noChangeShapeType="1" noTextEdit="1"/>
              </p:cNvSpPr>
              <p:nvPr/>
            </p:nvSpPr>
            <p:spPr bwMode="auto">
              <a:xfrm rot="486050">
                <a:off x="1708" y="3056"/>
                <a:ext cx="2382" cy="551"/>
              </a:xfrm>
              <a:prstGeom prst="rect">
                <a:avLst/>
              </a:prstGeom>
            </p:spPr>
            <p:txBody>
              <a:bodyPr wrap="none" fromWordArt="1">
                <a:prstTxWarp prst="textCascadeUp">
                  <a:avLst>
                    <a:gd name="adj" fmla="val 28569"/>
                  </a:avLst>
                </a:prstTxWarp>
                <a:scene3d>
                  <a:camera prst="legacyPerspectiveFront">
                    <a:rot lat="20519989" lon="1080000" rev="0"/>
                  </a:camera>
                  <a:lightRig rig="legacyHarsh2" dir="b"/>
                </a:scene3d>
                <a:sp3d extrusionH="430200" prstMaterial="legacyMatte">
                  <a:extrusionClr>
                    <a:srgbClr val="FF6600"/>
                  </a:extrusionClr>
                </a:sp3d>
              </a:bodyPr>
              <a:lstStyle/>
              <a:p>
                <a:pPr algn="ctr"/>
                <a:r>
                  <a:rPr lang="bg-BG" sz="3600" kern="10">
                    <a:ln w="9525"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E701"/>
                        </a:gs>
                        <a:gs pos="100000">
                          <a:srgbClr val="FE3E02"/>
                        </a:gs>
                      </a:gsLst>
                      <a:lin ang="4860000" scaled="1"/>
                    </a:gradFill>
                    <a:latin typeface="Impact"/>
                  </a:rPr>
                  <a:t>Вътрешен контрол</a:t>
                </a:r>
                <a:endPara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4860000" scaled="1"/>
                  </a:gradFill>
                  <a:latin typeface="Impact"/>
                </a:endParaRPr>
              </a:p>
            </p:txBody>
          </p:sp>
          <p:grpSp>
            <p:nvGrpSpPr>
              <p:cNvPr id="25609" name="Group 11"/>
              <p:cNvGrpSpPr>
                <a:grpSpLocks/>
              </p:cNvGrpSpPr>
              <p:nvPr/>
            </p:nvGrpSpPr>
            <p:grpSpPr bwMode="auto">
              <a:xfrm>
                <a:off x="1248" y="1776"/>
                <a:ext cx="3212" cy="1372"/>
                <a:chOff x="1296" y="1872"/>
                <a:chExt cx="2881" cy="2085"/>
              </a:xfrm>
            </p:grpSpPr>
            <p:sp>
              <p:nvSpPr>
                <p:cNvPr id="8090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296" y="3456"/>
                  <a:ext cx="820" cy="5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bg-BG" sz="2800" b="1">
                      <a:solidFill>
                        <a:srgbClr val="FFCC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Разходи</a:t>
                  </a:r>
                  <a:endParaRPr lang="en-US" sz="2800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8090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504" y="3456"/>
                  <a:ext cx="673" cy="5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bg-BG" sz="2800" b="1">
                      <a:solidFill>
                        <a:srgbClr val="FFCC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Ползи</a:t>
                  </a:r>
                  <a:endParaRPr lang="en-US" sz="2800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graphicFrame>
              <p:nvGraphicFramePr>
                <p:cNvPr id="25612" name="Object 10"/>
                <p:cNvGraphicFramePr>
                  <a:graphicFrameLocks noChangeAspect="1"/>
                </p:cNvGraphicFramePr>
                <p:nvPr/>
              </p:nvGraphicFramePr>
              <p:xfrm>
                <a:off x="2064" y="1872"/>
                <a:ext cx="1632" cy="185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3" name="Drawing" r:id="rId3" imgW="7058160" imgH="3591000" progId="WPDraw30.Drawing">
                        <p:embed/>
                      </p:oleObj>
                    </mc:Choice>
                    <mc:Fallback>
                      <p:oleObj name="Drawing" r:id="rId3" imgW="7058160" imgH="3591000" progId="WPDraw30.Drawing">
                        <p:embed/>
                        <p:pic>
                          <p:nvPicPr>
                            <p:cNvPr id="25612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64" y="1872"/>
                              <a:ext cx="1632" cy="185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</p:spTree>
    <p:extLst>
      <p:ext uri="{BB962C8B-B14F-4D97-AF65-F5344CB8AC3E}">
        <p14:creationId xmlns:p14="http://schemas.microsoft.com/office/powerpoint/2010/main" val="3112244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106" y="838200"/>
            <a:ext cx="8915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g-BG" sz="4000" b="1" dirty="0">
                <a:solidFill>
                  <a:schemeClr val="accent1">
                    <a:lumMod val="50000"/>
                  </a:schemeClr>
                </a:solidFill>
              </a:rPr>
              <a:t>ВИДОВЕ КОНТРОЛИ И ПРИМЕРИ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86076" y="1649413"/>
            <a:ext cx="6521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2800" b="1" dirty="0">
                <a:solidFill>
                  <a:srgbClr val="FFC000"/>
                </a:solidFill>
                <a:latin typeface="+mj-lt"/>
              </a:rPr>
              <a:t>ДОКУМЕНТАЦИЯ</a:t>
            </a:r>
            <a:r>
              <a:rPr lang="en-US" sz="28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– </a:t>
            </a:r>
            <a:r>
              <a:rPr lang="bg-BG" sz="2800" dirty="0">
                <a:latin typeface="+mj-lt"/>
              </a:rPr>
              <a:t>правила и политики</a:t>
            </a:r>
            <a:endParaRPr lang="en-US" sz="2800" dirty="0">
              <a:latin typeface="+mj-lt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86075" y="2551113"/>
            <a:ext cx="6666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2800" b="1">
                <a:solidFill>
                  <a:srgbClr val="FFC000"/>
                </a:solidFill>
                <a:latin typeface="+mj-lt"/>
              </a:rPr>
              <a:t>ЗАПИСИ</a:t>
            </a:r>
            <a:r>
              <a:rPr lang="en-US" sz="280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800">
                <a:latin typeface="+mj-lt"/>
              </a:rPr>
              <a:t>- </a:t>
            </a:r>
            <a:r>
              <a:rPr lang="bg-BG" sz="2800">
                <a:latin typeface="+mj-lt"/>
              </a:rPr>
              <a:t>запис на транзакции и събития</a:t>
            </a:r>
            <a:endParaRPr lang="en-US" sz="2800">
              <a:latin typeface="+mj-lt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886075" y="3402013"/>
            <a:ext cx="68578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2800" b="1">
                <a:solidFill>
                  <a:srgbClr val="FFC000"/>
                </a:solidFill>
                <a:latin typeface="+mj-lt"/>
              </a:rPr>
              <a:t>ОТОРИЗАЦИЯ </a:t>
            </a:r>
            <a:r>
              <a:rPr lang="bg-BG" sz="2800" b="1">
                <a:latin typeface="+mj-lt"/>
              </a:rPr>
              <a:t>- </a:t>
            </a:r>
            <a:r>
              <a:rPr lang="bg-BG" sz="2800">
                <a:latin typeface="+mj-lt"/>
              </a:rPr>
              <a:t>одобрение</a:t>
            </a:r>
            <a:r>
              <a:rPr lang="en-US" sz="2800">
                <a:latin typeface="+mj-lt"/>
              </a:rPr>
              <a:t> </a:t>
            </a:r>
            <a:r>
              <a:rPr lang="bg-BG" sz="2800">
                <a:latin typeface="+mj-lt"/>
              </a:rPr>
              <a:t>на транзакции</a:t>
            </a:r>
            <a:endParaRPr lang="en-US" sz="2800">
              <a:latin typeface="+mj-lt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86075" y="4214813"/>
            <a:ext cx="7253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2800" b="1">
                <a:solidFill>
                  <a:srgbClr val="FFC000"/>
                </a:solidFill>
                <a:latin typeface="+mj-lt"/>
              </a:rPr>
              <a:t>СТРУКТУРА</a:t>
            </a:r>
            <a:r>
              <a:rPr lang="en-US" sz="280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800">
                <a:latin typeface="+mj-lt"/>
              </a:rPr>
              <a:t>– </a:t>
            </a:r>
            <a:r>
              <a:rPr lang="bg-BG" sz="2800">
                <a:latin typeface="+mj-lt"/>
              </a:rPr>
              <a:t>разделение на отговорностите</a:t>
            </a:r>
            <a:endParaRPr lang="en-US" sz="2800">
              <a:latin typeface="+mj-lt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886076" y="4989513"/>
            <a:ext cx="6592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2800" b="1">
                <a:solidFill>
                  <a:srgbClr val="FFC000"/>
                </a:solidFill>
                <a:latin typeface="+mj-lt"/>
              </a:rPr>
              <a:t>НАДЗОР</a:t>
            </a:r>
            <a:r>
              <a:rPr lang="en-US" sz="280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800">
                <a:latin typeface="+mj-lt"/>
              </a:rPr>
              <a:t>– </a:t>
            </a:r>
            <a:r>
              <a:rPr lang="bg-BG" sz="2800">
                <a:latin typeface="+mj-lt"/>
              </a:rPr>
              <a:t>наблюдение на изпълнението</a:t>
            </a:r>
            <a:endParaRPr lang="en-US" sz="2800">
              <a:latin typeface="+mj-lt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886075" y="5802313"/>
            <a:ext cx="66928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2800" b="1">
                <a:solidFill>
                  <a:srgbClr val="FFC000"/>
                </a:solidFill>
                <a:latin typeface="+mj-lt"/>
              </a:rPr>
              <a:t>ОХРАНА</a:t>
            </a:r>
            <a:r>
              <a:rPr lang="en-US" sz="240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400">
                <a:latin typeface="+mj-lt"/>
              </a:rPr>
              <a:t>– </a:t>
            </a:r>
            <a:r>
              <a:rPr lang="bg-BG" sz="2800">
                <a:latin typeface="+mj-lt"/>
              </a:rPr>
              <a:t>опазване на ресурси и активи</a:t>
            </a:r>
            <a:endParaRPr lang="en-US" sz="2800">
              <a:latin typeface="+mj-lt"/>
            </a:endParaRPr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1984375" y="1600200"/>
          <a:ext cx="8763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Drawing" r:id="rId4" imgW="876240" imgH="704880" progId="WPDraw30.Drawing">
                  <p:embed/>
                </p:oleObj>
              </mc:Choice>
              <mc:Fallback>
                <p:oleObj name="Drawing" r:id="rId4" imgW="876240" imgH="704880" progId="WPDraw30.Drawing">
                  <p:embed/>
                  <p:pic>
                    <p:nvPicPr>
                      <p:cNvPr id="266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1600200"/>
                        <a:ext cx="8763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2212976" y="2438401"/>
          <a:ext cx="4857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Drawing" r:id="rId6" imgW="485640" imgH="695160" progId="WPDraw30.Drawing">
                  <p:embed/>
                </p:oleObj>
              </mc:Choice>
              <mc:Fallback>
                <p:oleObj name="Drawing" r:id="rId6" imgW="485640" imgH="695160" progId="WPDraw30.Drawing">
                  <p:embed/>
                  <p:pic>
                    <p:nvPicPr>
                      <p:cNvPr id="26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6" y="2438401"/>
                        <a:ext cx="48577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1984375" y="3276600"/>
          <a:ext cx="7000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Drawing" r:id="rId8" imgW="762120" imgH="828720" progId="WPDraw30.Drawing">
                  <p:embed/>
                </p:oleObj>
              </mc:Choice>
              <mc:Fallback>
                <p:oleObj name="Drawing" r:id="rId8" imgW="762120" imgH="828720" progId="WPDraw30.Drawing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3276600"/>
                        <a:ext cx="7000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1831975" y="4191000"/>
          <a:ext cx="1047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Drawing" r:id="rId10" imgW="1047600" imgH="514440" progId="WPDraw30.Drawing">
                  <p:embed/>
                </p:oleObj>
              </mc:Choice>
              <mc:Fallback>
                <p:oleObj name="Drawing" r:id="rId10" imgW="1047600" imgH="514440" progId="WPDraw30.Drawing">
                  <p:embed/>
                  <p:pic>
                    <p:nvPicPr>
                      <p:cNvPr id="266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4191000"/>
                        <a:ext cx="10477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1984375" y="4876800"/>
          <a:ext cx="838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Drawing" r:id="rId12" imgW="990720" imgH="781200" progId="WPDraw30.Drawing">
                  <p:embed/>
                </p:oleObj>
              </mc:Choice>
              <mc:Fallback>
                <p:oleObj name="Drawing" r:id="rId12" imgW="990720" imgH="781200" progId="WPDraw30.Drawing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4876800"/>
                        <a:ext cx="838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2060576" y="5715000"/>
          <a:ext cx="7842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Drawing" r:id="rId14" imgW="971640" imgH="1181160" progId="WPDraw30.Drawing">
                  <p:embed/>
                </p:oleObj>
              </mc:Choice>
              <mc:Fallback>
                <p:oleObj name="Drawing" r:id="rId14" imgW="971640" imgH="1181160" progId="WPDraw30.Drawing">
                  <p:embed/>
                  <p:pic>
                    <p:nvPicPr>
                      <p:cNvPr id="266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6" y="5715000"/>
                        <a:ext cx="7842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047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2"/>
          <p:cNvSpPr txBox="1">
            <a:spLocks noChangeArrowheads="1"/>
          </p:cNvSpPr>
          <p:nvPr/>
        </p:nvSpPr>
        <p:spPr bwMode="auto">
          <a:xfrm rot="19744243">
            <a:off x="1672365" y="1935982"/>
            <a:ext cx="4135720" cy="1200329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3600" b="1" dirty="0">
                <a:solidFill>
                  <a:schemeClr val="bg1"/>
                </a:solidFill>
                <a:latin typeface="Verdana" pitchFamily="34" charset="0"/>
              </a:rPr>
              <a:t>ВЪТРЕШЕН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3600" b="1" dirty="0">
                <a:solidFill>
                  <a:schemeClr val="bg1"/>
                </a:solidFill>
                <a:latin typeface="Verdana" pitchFamily="34" charset="0"/>
              </a:rPr>
              <a:t> ОДИТ ?</a:t>
            </a:r>
            <a:endParaRPr lang="en-GB" altLang="bg-BG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Текстово поле 2"/>
          <p:cNvSpPr txBox="1">
            <a:spLocks noChangeArrowheads="1"/>
          </p:cNvSpPr>
          <p:nvPr/>
        </p:nvSpPr>
        <p:spPr bwMode="auto">
          <a:xfrm rot="2136345">
            <a:off x="5740801" y="2235527"/>
            <a:ext cx="4612070" cy="1200329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3600" b="1" dirty="0">
                <a:solidFill>
                  <a:schemeClr val="bg1"/>
                </a:solidFill>
                <a:latin typeface="Verdana" pitchFamily="34" charset="0"/>
              </a:rPr>
              <a:t>ВЪТРЕШЕН</a:t>
            </a:r>
            <a:endParaRPr lang="en-US" altLang="bg-BG" sz="36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3600" b="1" dirty="0">
                <a:solidFill>
                  <a:schemeClr val="bg1"/>
                </a:solidFill>
                <a:latin typeface="Verdana" pitchFamily="34" charset="0"/>
              </a:rPr>
              <a:t> КОНТРОЛ?</a:t>
            </a:r>
            <a:endParaRPr lang="en-GB" altLang="bg-BG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 descr="Ð ÐµÐ·ÑÐ»ÑÐ°Ñ Ñ Ð¸Ð·Ð¾Ð±ÑÐ°Ð¶ÐµÐ½Ð¸Ðµ Ð·Ð° ÐºÐ¾Ð½ÑÑÐ¾Ð»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1084">
            <a:off x="3926245" y="3934965"/>
            <a:ext cx="4120592" cy="21195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ПК-БГ\Desktop\equipmentprotection3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1914">
            <a:off x="2053087" y="3109546"/>
            <a:ext cx="1446246" cy="14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ПК-БГ\Desktop\equipmentprotection3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31" y="315149"/>
            <a:ext cx="3556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132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1" y="838200"/>
            <a:ext cx="80803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g-BG" sz="4000" b="1"/>
              <a:t>Проверка на вътрешните контроли</a:t>
            </a:r>
            <a:endParaRPr lang="en-US" sz="4000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514600"/>
            <a:ext cx="8382000" cy="3810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g-BG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Основната проверка на състоянието на контролните механизми се извършва чрез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endParaRPr lang="en-US" sz="28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Char char="ü"/>
            </a:pPr>
            <a:r>
              <a:rPr lang="bg-BG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 Оценка на тяхната адекватност (</a:t>
            </a:r>
            <a:r>
              <a:rPr lang="bg-BG" sz="2800" i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пример</a:t>
            </a:r>
            <a:r>
              <a:rPr lang="bg-BG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10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				      &amp;</a:t>
            </a:r>
          </a:p>
          <a:p>
            <a:pPr marL="0" indent="0">
              <a:buNone/>
            </a:pPr>
            <a:endParaRPr lang="en-US" sz="10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Char char="ü"/>
            </a:pPr>
            <a:r>
              <a:rPr lang="bg-BG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 Оценка на тяхното изпълнение/ефективност</a:t>
            </a:r>
          </a:p>
          <a:p>
            <a:pPr lvl="4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			</a:t>
            </a:r>
            <a:r>
              <a:rPr lang="bg-BG" sz="2800" i="1">
                <a:solidFill>
                  <a:schemeClr val="accent1">
                    <a:lumMod val="50000"/>
                  </a:schemeClr>
                </a:solidFill>
                <a:latin typeface="+mj-lt"/>
              </a:rPr>
              <a:t>(пример)</a:t>
            </a:r>
            <a:endParaRPr lang="en-US" sz="2800" i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5240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1" y="838200"/>
            <a:ext cx="8080375" cy="1143000"/>
          </a:xfrm>
        </p:spPr>
        <p:txBody>
          <a:bodyPr/>
          <a:lstStyle/>
          <a:p>
            <a:pPr>
              <a:defRPr/>
            </a:pPr>
            <a:r>
              <a:rPr lang="bg-BG" sz="3600" b="1" dirty="0">
                <a:solidFill>
                  <a:schemeClr val="accent1">
                    <a:lumMod val="50000"/>
                  </a:schemeClr>
                </a:solidFill>
              </a:rPr>
              <a:t>Проверката на вътрешните контроли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133600"/>
            <a:ext cx="8229600" cy="725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Дава увереност, че контролите “на хартия” са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81600" y="34290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   </a:t>
            </a: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адекватни, и ...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953001" y="4724400"/>
            <a:ext cx="3982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   </a:t>
            </a: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+mj-lt"/>
              </a:rPr>
              <a:t>изпълняват целите си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26" name="Picture 6" descr="j01535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2522538" cy="319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317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5" name="Rectangle 15"/>
          <p:cNvSpPr>
            <a:spLocks noGrp="1" noChangeArrowheads="1"/>
          </p:cNvSpPr>
          <p:nvPr>
            <p:ph type="title"/>
          </p:nvPr>
        </p:nvSpPr>
        <p:spPr>
          <a:xfrm>
            <a:off x="2209801" y="609600"/>
            <a:ext cx="8080375" cy="1143000"/>
          </a:xfrm>
        </p:spPr>
        <p:txBody>
          <a:bodyPr/>
          <a:lstStyle/>
          <a:p>
            <a:pPr>
              <a:defRPr/>
            </a:pPr>
            <a:r>
              <a:rPr lang="bg-BG" sz="3200" b="1" dirty="0">
                <a:solidFill>
                  <a:schemeClr val="accent1">
                    <a:lumMod val="50000"/>
                  </a:schemeClr>
                </a:solidFill>
              </a:rPr>
              <a:t>Проверката на вътрешните контроли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5715000"/>
            <a:ext cx="8077200" cy="533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sz="200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пожарен датчик                      понякога спасява сграда и хора</a:t>
            </a:r>
            <a:endParaRPr lang="en-US" sz="2000" u="sng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31748" name="Picture 4" descr="AG0042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1"/>
            <a:ext cx="990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j01781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1"/>
            <a:ext cx="76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AG00355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5562601"/>
            <a:ext cx="5365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1752600" y="1981201"/>
            <a:ext cx="815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много случаи една проста проверка би предотвратила редица неприятности, като например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pPr eaLnBrk="1" hangingPunct="1"/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899786" y="3048001"/>
            <a:ext cx="83058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bg-BG" sz="2800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Контрола</a:t>
            </a:r>
            <a:r>
              <a:rPr lang="bg-BG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</a:t>
            </a:r>
            <a:r>
              <a:rPr lang="bg-BG" sz="2800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Предпазване</a:t>
            </a:r>
            <a:endParaRPr lang="en-US" sz="2800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“предварително кръгче” с кола     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купуване на “</a:t>
            </a:r>
            <a:r>
              <a:rPr lang="bg-BG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трошка</a:t>
            </a: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”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2667000" y="4822826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g-BG" sz="2000">
                <a:solidFill>
                  <a:schemeClr val="accent1">
                    <a:lumMod val="50000"/>
                  </a:schemeClr>
                </a:solidFill>
                <a:latin typeface="+mj-lt"/>
              </a:rPr>
              <a:t>лекарски преглед               сериозни здравословни проблеми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/>
            <a:endParaRPr lang="en-US" sz="20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3855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82963"/>
            <a:ext cx="8458200" cy="609600"/>
          </a:xfrm>
        </p:spPr>
        <p:txBody>
          <a:bodyPr rtlCol="0">
            <a:norm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bg-BG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Три са основните методи за оценка на контролите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: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57600" y="2209800"/>
            <a:ext cx="6280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00113" indent="-9001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1.	</a:t>
            </a:r>
            <a:r>
              <a:rPr lang="bg-BG" sz="20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АНАЛИЗ НА ДОКУМЕНТИ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– </a:t>
            </a:r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Преглед на записи, отчети и други материали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670300" y="3694113"/>
            <a:ext cx="6629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00113" indent="-9001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2.	</a:t>
            </a:r>
            <a:r>
              <a:rPr lang="bg-BG" sz="2000" b="1" u="sng">
                <a:solidFill>
                  <a:schemeClr val="accent1">
                    <a:lumMod val="50000"/>
                  </a:schemeClr>
                </a:solidFill>
                <a:latin typeface="+mj-lt"/>
              </a:rPr>
              <a:t>НАБЛЮДЕНИЕ</a:t>
            </a:r>
            <a:r>
              <a:rPr lang="en-US" sz="2000" b="1" u="sng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bg-BG" sz="20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Наблюдаване как контролата действа на практика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689350" y="5027613"/>
            <a:ext cx="6781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00113" indent="-9001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3.	</a:t>
            </a:r>
            <a:r>
              <a:rPr lang="bg-BG" sz="2000" b="1" u="sng">
                <a:solidFill>
                  <a:schemeClr val="accent1">
                    <a:lumMod val="50000"/>
                  </a:schemeClr>
                </a:solidFill>
                <a:latin typeface="+mj-lt"/>
              </a:rPr>
              <a:t>ИНТЕРВЮТА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 – </a:t>
            </a:r>
            <a:r>
              <a:rPr lang="bg-BG" sz="20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Извличане на информация от участниците въвлечени в контролите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2775" name="Picture 7" descr="PE0149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895771"/>
            <a:ext cx="1414463" cy="1366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9" descr="PE019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43572"/>
            <a:ext cx="1911350" cy="127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1" descr="PE0147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38971"/>
            <a:ext cx="1427163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123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bg-BG" sz="3600" b="1" dirty="0">
                <a:solidFill>
                  <a:schemeClr val="accent1">
                    <a:lumMod val="50000"/>
                  </a:schemeClr>
                </a:solidFill>
              </a:rPr>
              <a:t>КОРЕКТИВНИ ДЕЙСТВИЯ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383857" y="1295400"/>
            <a:ext cx="7772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bg-BG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 откриване на слабости в системите има няколко основни алтернативи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488883" y="2590800"/>
            <a:ext cx="4737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Въвеждане на нови контроли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17457" y="3733801"/>
            <a:ext cx="5562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Подобрение на съществуващите контроли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bg-BG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или ...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93658" y="5479859"/>
            <a:ext cx="31646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Приемане на риска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3799" name="Picture 7" descr="j01047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99395"/>
            <a:ext cx="1447800" cy="99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BS0118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118795"/>
            <a:ext cx="141922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PE0144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3345"/>
            <a:ext cx="960438" cy="156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655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1" y="517291"/>
            <a:ext cx="8151813" cy="984250"/>
          </a:xfrm>
        </p:spPr>
        <p:txBody>
          <a:bodyPr/>
          <a:lstStyle/>
          <a:p>
            <a:pPr>
              <a:defRPr/>
            </a:pPr>
            <a:r>
              <a:rPr lang="bg-BG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ЗОНИ СЪС СЛАБИ КОНТРОЛИ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2590800"/>
            <a:ext cx="6096000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Неспазване на срокове и графици за изпълнение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Невярна или неясна информация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Необичайно високо текучество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Препълнени, лошо организирани досиета и документация, разхвърляни бюра и др.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Слаб морал на персонала, без чувство на самоконтрол и отговорност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33600" y="1524000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Слабите контроли може да не се проявят веднага, но със сигурност някои показатели издават това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:</a:t>
            </a:r>
          </a:p>
        </p:txBody>
      </p:sp>
      <p:pic>
        <p:nvPicPr>
          <p:cNvPr id="34821" name="Picture 5" descr="j00905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25844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16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457200"/>
            <a:ext cx="7543801" cy="1905000"/>
          </a:xfrm>
        </p:spPr>
        <p:txBody>
          <a:bodyPr/>
          <a:lstStyle/>
          <a:p>
            <a:pPr algn="ctr">
              <a:defRPr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НАТРУПАНИ С ГОДИНИТЕ ПРОБЛЕМИ, СВЪРЗАНИ С КАЧЕСТВОТО НА  УПРАВЛЕНИЕ И КОНТРОЛ В ПУБЛИЧНИЯ СЕКТОР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0"/>
            <a:ext cx="5403850" cy="4114800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Автоматично пренесеното/внесено законодателство в областта на ФУК и липсата на устойчиво обучение и развитие;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Политическото управление не е ясно разграничено от административното;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Процесът на </a:t>
            </a:r>
            <a:r>
              <a:rPr lang="bg-BG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целеполагане</a:t>
            </a: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не е точно дефиниран и ефективно прилаган;</a:t>
            </a:r>
          </a:p>
          <a:p>
            <a:pPr marL="0" indent="0">
              <a:buNone/>
              <a:defRPr/>
            </a:pPr>
            <a:endParaRPr lang="bg-BG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988">
            <a:off x="7913099" y="4585980"/>
            <a:ext cx="2365740" cy="1609134"/>
          </a:xfrm>
          <a:prstGeom prst="roundRect">
            <a:avLst>
              <a:gd name="adj" fmla="val 213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815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1" y="2307663"/>
            <a:ext cx="6575425" cy="4324350"/>
          </a:xfrm>
        </p:spPr>
        <p:txBody>
          <a:bodyPr/>
          <a:lstStyle/>
          <a:p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Фиксира се основно върху законосъобразното управление, а не върху ефективното и ефикасното;</a:t>
            </a:r>
          </a:p>
          <a:p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Липса на хоризонтална комуникация и информация;</a:t>
            </a:r>
          </a:p>
          <a:p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Дефицит на отговорност, устойчивост и последователност в управленските решения;</a:t>
            </a:r>
          </a:p>
          <a:p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Криворазбрани управленски възприятия за вътрешен одит;</a:t>
            </a:r>
          </a:p>
          <a:p>
            <a:endParaRPr lang="bg-BG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988">
            <a:off x="7909530" y="4585979"/>
            <a:ext cx="2365740" cy="1609134"/>
          </a:xfrm>
          <a:prstGeom prst="roundRect">
            <a:avLst>
              <a:gd name="adj" fmla="val 213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457200"/>
            <a:ext cx="7543801" cy="1905000"/>
          </a:xfrm>
        </p:spPr>
        <p:txBody>
          <a:bodyPr/>
          <a:lstStyle/>
          <a:p>
            <a:pPr algn="ctr">
              <a:defRPr/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</a:rPr>
              <a:t>НАТРУПАНИ С ГОДИНИТЕ ПРОБЛЕМИ, СВЪРЗАНИ С КАЧЕСТВОТО НА  УПРАВЛЕНИЕ И КОНТРОЛ В ПУБЛИЧНИЯ СЕКТОР</a:t>
            </a:r>
          </a:p>
        </p:txBody>
      </p:sp>
    </p:spTree>
    <p:extLst>
      <p:ext uri="{BB962C8B-B14F-4D97-AF65-F5344CB8AC3E}">
        <p14:creationId xmlns:p14="http://schemas.microsoft.com/office/powerpoint/2010/main" val="1304418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93651" y="331265"/>
            <a:ext cx="8511702" cy="1118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КЪДЕ ОСТАВАТ „МЕКИТЕ КОНТРОЛИ“</a:t>
            </a:r>
            <a:br>
              <a:rPr lang="bg-BG" sz="320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bg-BG" sz="32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		      </a:t>
            </a:r>
            <a:r>
              <a:rPr lang="bg-BG" sz="24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… </a:t>
            </a:r>
            <a:r>
              <a:rPr lang="bg-BG" sz="16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или как гледа персонала на ръководството</a:t>
            </a:r>
            <a:r>
              <a:rPr lang="bg-BG" sz="18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?</a:t>
            </a:r>
            <a:endParaRPr lang="bg-BG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68488" y="1638301"/>
            <a:ext cx="7243086" cy="445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Приносът не се оценява, добрата работа не се възнаграждава, а лошата се толерира!</a:t>
            </a:r>
          </a:p>
          <a:p>
            <a:r>
              <a:rPr lang="bg-B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Претоварвате с работа най-добрите!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Наемате неподходящите и повишавате неправилните хора!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спазвате или забравяте за ангажиментите, които сте поели!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успявате да развивате уменията на служителите си и тяхната креативност!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32" y="3861461"/>
            <a:ext cx="3174104" cy="25477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Ð ÐµÐ·ÑÐ»ÑÐ°Ñ Ñ Ð¸Ð·Ð¾Ð±ÑÐ°Ð¶ÐµÐ½Ð¸Ðµ Ð·Ð° overwork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65" y="2062264"/>
            <a:ext cx="2024252" cy="1344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Ð ÐµÐ·ÑÐ»ÑÐ°Ñ Ñ Ð¸Ð·Ð¾Ð±ÑÐ°Ð¶ÐµÐ½Ð¸Ðµ Ð·Ð° over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6" y="4893013"/>
            <a:ext cx="2650787" cy="1767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46051" y="483665"/>
            <a:ext cx="8511702" cy="1118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dirty="0" smtClean="0">
                <a:solidFill>
                  <a:schemeClr val="accent2">
                    <a:lumMod val="50000"/>
                  </a:schemeClr>
                </a:solidFill>
              </a:rPr>
              <a:t>КЪДЕ ОСТАВАТ „НЕПИСАНИТЕ (МЕКИТЕ) КОНТРОЛИ“</a:t>
            </a:r>
            <a:br>
              <a:rPr lang="bg-BG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bg-BG" sz="3200" dirty="0" smtClean="0">
                <a:solidFill>
                  <a:schemeClr val="accent2">
                    <a:lumMod val="50000"/>
                  </a:schemeClr>
                </a:solidFill>
              </a:rPr>
              <a:t>		      </a:t>
            </a:r>
            <a:r>
              <a:rPr lang="bg-BG" sz="2400" dirty="0" smtClean="0">
                <a:solidFill>
                  <a:schemeClr val="accent2">
                    <a:lumMod val="50000"/>
                  </a:schemeClr>
                </a:solidFill>
              </a:rPr>
              <a:t>… </a:t>
            </a:r>
            <a:r>
              <a:rPr lang="bg-BG" sz="1600" dirty="0" smtClean="0">
                <a:solidFill>
                  <a:schemeClr val="accent2">
                    <a:lumMod val="50000"/>
                  </a:schemeClr>
                </a:solidFill>
              </a:rPr>
              <a:t>или как гледа персонала на ръководството</a:t>
            </a:r>
            <a:r>
              <a:rPr lang="bg-BG" sz="18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bg-BG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6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460" y="332656"/>
            <a:ext cx="9182910" cy="838200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ШЕСТ БЕЛЕГА НА „ПЕРФЕКТНАТА“ </a:t>
            </a:r>
            <a:r>
              <a:rPr lang="bg-BG" sz="2400" dirty="0" smtClean="0">
                <a:solidFill>
                  <a:schemeClr val="tx1"/>
                </a:solidFill>
              </a:rPr>
              <a:t>ОБЩИНА</a:t>
            </a:r>
            <a:r>
              <a:rPr lang="bg-BG" sz="2400" dirty="0">
                <a:solidFill>
                  <a:schemeClr val="tx1"/>
                </a:solidFill>
              </a:rPr>
              <a:t>					</a:t>
            </a:r>
            <a:r>
              <a:rPr lang="bg-BG" sz="1800" dirty="0">
                <a:solidFill>
                  <a:schemeClr val="tx1"/>
                </a:solidFill>
              </a:rPr>
              <a:t>(</a:t>
            </a:r>
            <a:r>
              <a:rPr lang="bg-BG" sz="1800" i="1" dirty="0">
                <a:solidFill>
                  <a:schemeClr val="tx1"/>
                </a:solidFill>
              </a:rPr>
              <a:t>ПРИМЕРЕН ПРОФИЛ</a:t>
            </a:r>
            <a:r>
              <a:rPr lang="bg-BG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346" y="1267836"/>
            <a:ext cx="7976681" cy="5206561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bg-BG" sz="2000" dirty="0">
                <a:latin typeface="+mj-lt"/>
              </a:rPr>
              <a:t>Устойчиви и работещи политики, вътрешни правила и процедури на вътрешния контрол (СФУК) в съответствие със законодателството и добрите практики, които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bg-BG" sz="2000" dirty="0">
                <a:latin typeface="+mj-lt"/>
              </a:rPr>
              <a:t>да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bg-BG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демонстрират ефективност не само на хартия</a:t>
            </a:r>
            <a:r>
              <a:rPr lang="bg-BG" sz="2000" dirty="0">
                <a:latin typeface="+mj-lt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Работеща система </a:t>
            </a:r>
            <a:r>
              <a:rPr lang="bg-BG" sz="2000" dirty="0">
                <a:latin typeface="+mj-lt"/>
              </a:rPr>
              <a:t>за ефективно стратегическо и оперативно планиране, управление и отчитане на изпълнението на резултатите и разходването на публичните средства, в т.ч. категорична обвързаност между процесите на </a:t>
            </a:r>
            <a:r>
              <a:rPr lang="bg-BG" sz="2000" dirty="0" err="1">
                <a:latin typeface="+mj-lt"/>
              </a:rPr>
              <a:t>целеполагане</a:t>
            </a:r>
            <a:r>
              <a:rPr lang="bg-BG" sz="2000" dirty="0">
                <a:latin typeface="+mj-lt"/>
              </a:rPr>
              <a:t> и планиране на ресурсите;</a:t>
            </a:r>
          </a:p>
          <a:p>
            <a:pPr marL="1165225" indent="-357188">
              <a:buFont typeface="Arial" pitchFamily="34" charset="0"/>
              <a:buChar char="•"/>
            </a:pPr>
            <a:r>
              <a:rPr lang="bg-BG" sz="1600" dirty="0" smtClean="0">
                <a:latin typeface="+mj-lt"/>
              </a:rPr>
              <a:t>Оповестен </a:t>
            </a:r>
            <a:r>
              <a:rPr lang="bg-BG" sz="1600" dirty="0">
                <a:latin typeface="+mj-lt"/>
              </a:rPr>
              <a:t>стратегически план с ясно определени цели, представляващи </a:t>
            </a:r>
            <a:r>
              <a:rPr lang="bg-BG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дългосрочните приоритети </a:t>
            </a:r>
            <a:r>
              <a:rPr lang="bg-BG" sz="1600" dirty="0">
                <a:latin typeface="+mj-lt"/>
              </a:rPr>
              <a:t>на </a:t>
            </a:r>
            <a:r>
              <a:rPr lang="bg-BG" sz="1600" dirty="0" smtClean="0">
                <a:latin typeface="+mj-lt"/>
              </a:rPr>
              <a:t>общината.</a:t>
            </a:r>
            <a:endParaRPr lang="bg-BG" sz="1600" dirty="0">
              <a:latin typeface="+mj-lt"/>
            </a:endParaRPr>
          </a:p>
          <a:p>
            <a:pPr marL="1165225" indent="-357188">
              <a:buFont typeface="Arial" pitchFamily="34" charset="0"/>
              <a:buChar char="•"/>
            </a:pPr>
            <a:endParaRPr lang="bg-BG" sz="1600" dirty="0">
              <a:latin typeface="+mj-lt"/>
            </a:endParaRPr>
          </a:p>
          <a:p>
            <a:pPr marL="1165225" indent="-357188">
              <a:buFont typeface="Arial" pitchFamily="34" charset="0"/>
              <a:buChar char="•"/>
            </a:pPr>
            <a:r>
              <a:rPr lang="bg-BG" sz="1600" dirty="0">
                <a:latin typeface="+mj-lt"/>
              </a:rPr>
              <a:t>Оповестени и ясно дефинирани оперативни цели на </a:t>
            </a:r>
            <a:r>
              <a:rPr lang="bg-BG" sz="1600" dirty="0" smtClean="0">
                <a:latin typeface="+mj-lt"/>
              </a:rPr>
              <a:t>общината, </a:t>
            </a:r>
            <a:r>
              <a:rPr lang="bg-BG" sz="1600" dirty="0">
                <a:latin typeface="+mj-lt"/>
              </a:rPr>
              <a:t>структурирани в оперативен план с </a:t>
            </a:r>
            <a:r>
              <a:rPr lang="bg-BG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конкретни срокове за изпълнение, отговорности и стойностни индикатори</a:t>
            </a:r>
            <a:r>
              <a:rPr lang="bg-BG" sz="1600" dirty="0">
                <a:latin typeface="+mj-lt"/>
              </a:rPr>
              <a:t>, които да подпомагат постигането на стратегическите такива;</a:t>
            </a:r>
          </a:p>
        </p:txBody>
      </p:sp>
      <p:pic>
        <p:nvPicPr>
          <p:cNvPr id="3074" name="Picture 2" descr="Ð ÐµÐ·ÑÐ»ÑÐ°Ñ Ñ Ð¸Ð·Ð¾Ð±ÑÐ°Ð¶ÐµÐ½Ð¸Ðµ Ð·Ð° good te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061">
            <a:off x="8895572" y="4348263"/>
            <a:ext cx="1645191" cy="109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862" y="332656"/>
            <a:ext cx="6347713" cy="73116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КОНТРОЛИРАМЕ СЕГА У НАС?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00" y="1772816"/>
            <a:ext cx="5667375" cy="4552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600056" y="1124744"/>
            <a:ext cx="2837058" cy="100811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Нещо изпуснахме ли? ….</a:t>
            </a:r>
          </a:p>
        </p:txBody>
      </p:sp>
      <p:pic>
        <p:nvPicPr>
          <p:cNvPr id="8" name="Picture 2" descr="Ð ÐµÐ·ÑÐ»ÑÐ°Ñ Ñ Ð¸Ð·Ð¾Ð±ÑÐ°Ð¶ÐµÐ½Ð¸Ðµ Ð·Ð° ÐºÐ¾Ð½ÑÑÐ¾Ð»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405">
            <a:off x="1660759" y="1202836"/>
            <a:ext cx="2086837" cy="1116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6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40769"/>
            <a:ext cx="6139408" cy="4739357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bg-BG" sz="2000" dirty="0">
                <a:latin typeface="+mj-lt"/>
              </a:rPr>
              <a:t>Ефективен </a:t>
            </a:r>
            <a:r>
              <a:rPr lang="bg-BG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контрол върху приходите и разходите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публични средства</a:t>
            </a:r>
            <a:r>
              <a:rPr lang="bg-BG" sz="2000" dirty="0">
                <a:latin typeface="+mj-lt"/>
              </a:rPr>
              <a:t> в съответствие с принципите за законосъобразност, добро финансово управление и прозрачност;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bg-BG" sz="2000" dirty="0">
                <a:latin typeface="+mj-lt"/>
              </a:rPr>
              <a:t>Работеща система за </a:t>
            </a:r>
            <a:r>
              <a:rPr lang="bg-BG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управление и развитие на персонала </a:t>
            </a:r>
            <a:r>
              <a:rPr lang="bg-BG" sz="2000" dirty="0">
                <a:latin typeface="+mj-lt"/>
              </a:rPr>
              <a:t>и поддържане нивото на компетентността му;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Етичен климат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чувството за отговорност </a:t>
            </a:r>
            <a:r>
              <a:rPr lang="bg-BG" sz="2000" dirty="0">
                <a:latin typeface="+mj-lt"/>
              </a:rPr>
              <a:t>и съпричастност във всеки един от колектива;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Работещ </a:t>
            </a:r>
            <a:r>
              <a:rPr lang="bg-BG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вътрешен одит</a:t>
            </a:r>
            <a:r>
              <a:rPr lang="bg-BG" sz="2000" dirty="0">
                <a:latin typeface="+mj-lt"/>
              </a:rPr>
              <a:t>, даващ периодични обективни и надеждни оценки на организационните процеси и структура, с оглед нейното адаптиране към променящите се условия;</a:t>
            </a:r>
          </a:p>
          <a:p>
            <a:pPr>
              <a:buFont typeface="Wingdings" pitchFamily="2" charset="2"/>
              <a:buChar char="v"/>
            </a:pPr>
            <a:endParaRPr lang="bg-BG" sz="2000" dirty="0">
              <a:latin typeface="+mj-lt"/>
            </a:endParaRPr>
          </a:p>
        </p:txBody>
      </p:sp>
      <p:grpSp>
        <p:nvGrpSpPr>
          <p:cNvPr id="4" name="Gruppe 51"/>
          <p:cNvGrpSpPr>
            <a:grpSpLocks/>
          </p:cNvGrpSpPr>
          <p:nvPr/>
        </p:nvGrpSpPr>
        <p:grpSpPr bwMode="auto">
          <a:xfrm rot="1199642">
            <a:off x="7967399" y="2277301"/>
            <a:ext cx="2370336" cy="2176943"/>
            <a:chOff x="5359400" y="2489200"/>
            <a:chExt cx="2946400" cy="2946400"/>
          </a:xfrm>
        </p:grpSpPr>
        <p:sp>
          <p:nvSpPr>
            <p:cNvPr id="5" name="Rektangel 40"/>
            <p:cNvSpPr>
              <a:spLocks noChangeArrowheads="1"/>
            </p:cNvSpPr>
            <p:nvPr/>
          </p:nvSpPr>
          <p:spPr bwMode="auto">
            <a:xfrm>
              <a:off x="5359400" y="24892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6" name="Billede 50" descr="dreamstime_business handshake PC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462587" y="2616200"/>
              <a:ext cx="2732088" cy="26797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50460" y="332656"/>
            <a:ext cx="9182910" cy="838200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ШЕСТ БЕЛЕГА НА „ПЕРФЕКТНАТА“ </a:t>
            </a:r>
            <a:r>
              <a:rPr lang="bg-BG" sz="2400" dirty="0" smtClean="0">
                <a:solidFill>
                  <a:schemeClr val="tx1"/>
                </a:solidFill>
              </a:rPr>
              <a:t>ОБЩИНА</a:t>
            </a:r>
            <a:r>
              <a:rPr lang="bg-BG" sz="2400" dirty="0">
                <a:solidFill>
                  <a:schemeClr val="tx1"/>
                </a:solidFill>
              </a:rPr>
              <a:t>					</a:t>
            </a:r>
            <a:r>
              <a:rPr lang="bg-BG" sz="1800" dirty="0">
                <a:solidFill>
                  <a:schemeClr val="tx1"/>
                </a:solidFill>
              </a:rPr>
              <a:t>(</a:t>
            </a:r>
            <a:r>
              <a:rPr lang="bg-BG" sz="1800" i="1" dirty="0">
                <a:solidFill>
                  <a:schemeClr val="tx1"/>
                </a:solidFill>
              </a:rPr>
              <a:t>ПРИМЕРЕН ПРОФИЛ</a:t>
            </a:r>
            <a:r>
              <a:rPr lang="bg-BG" sz="18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4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bg-BG" dirty="0" smtClean="0"/>
              <a:t>ВЪТРЕШЕН ОДИТ </a:t>
            </a:r>
            <a:r>
              <a:rPr lang="bg-BG" smtClean="0"/>
              <a:t>– ЗАЩО</a:t>
            </a:r>
            <a:r>
              <a:rPr lang="bg-BG" dirty="0" smtClean="0"/>
              <a:t>?</a:t>
            </a:r>
            <a:endParaRPr lang="en-US" dirty="0" smtClean="0"/>
          </a:p>
        </p:txBody>
      </p:sp>
      <p:pic>
        <p:nvPicPr>
          <p:cNvPr id="4" name="Picture 7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572001" y="2788679"/>
            <a:ext cx="2262267" cy="22980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5" name="Cloud Callout 4"/>
          <p:cNvSpPr/>
          <p:nvPr/>
        </p:nvSpPr>
        <p:spPr>
          <a:xfrm>
            <a:off x="7510463" y="1066800"/>
            <a:ext cx="2667000" cy="1143000"/>
          </a:xfrm>
          <a:prstGeom prst="cloudCallout">
            <a:avLst>
              <a:gd name="adj1" fmla="val -65592"/>
              <a:gd name="adj2" fmla="val 144020"/>
            </a:avLst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dirty="0">
                <a:solidFill>
                  <a:srgbClr val="C00000"/>
                </a:solidFill>
                <a:latin typeface="+mj-lt"/>
              </a:rPr>
              <a:t>На целият ни хал, само вие ни липсвате ….</a:t>
            </a:r>
            <a:endParaRPr lang="en-US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167268" y="1066800"/>
            <a:ext cx="2667000" cy="1143000"/>
          </a:xfrm>
          <a:prstGeom prst="cloudCallout">
            <a:avLst>
              <a:gd name="adj1" fmla="val 26585"/>
              <a:gd name="adj2" fmla="val 97959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dirty="0">
                <a:latin typeface="+mj-lt"/>
              </a:rPr>
              <a:t>Няма ли да си смените малко репертоара?!</a:t>
            </a:r>
            <a:endParaRPr lang="en-US" sz="1600" dirty="0">
              <a:latin typeface="+mj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7375480" y="5086750"/>
            <a:ext cx="3083731" cy="1576057"/>
          </a:xfrm>
          <a:prstGeom prst="cloudCallout">
            <a:avLst>
              <a:gd name="adj1" fmla="val -59100"/>
              <a:gd name="adj2" fmla="val -96457"/>
            </a:avLst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dirty="0">
                <a:solidFill>
                  <a:srgbClr val="FF0000"/>
                </a:solidFill>
                <a:latin typeface="+mj-lt"/>
              </a:rPr>
              <a:t>Не стига, че в момента ни проверяват СП и АДФИ ами и вие…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59509" y="5434445"/>
            <a:ext cx="2667000" cy="1143000"/>
          </a:xfrm>
          <a:prstGeom prst="cloudCallout">
            <a:avLst>
              <a:gd name="adj1" fmla="val 91638"/>
              <a:gd name="adj2" fmla="val -1532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dirty="0">
                <a:latin typeface="+mj-lt"/>
              </a:rPr>
              <a:t>Благодарим Ви – наистина ни помогнахте?!</a:t>
            </a:r>
            <a:endParaRPr lang="en-US" sz="1600" dirty="0">
              <a:latin typeface="+mj-lt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001000" y="2971800"/>
            <a:ext cx="2457450" cy="1219200"/>
          </a:xfrm>
          <a:prstGeom prst="cloudCallout">
            <a:avLst>
              <a:gd name="adj1" fmla="val -79956"/>
              <a:gd name="adj2" fmla="val 140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dirty="0">
                <a:solidFill>
                  <a:schemeClr val="bg1"/>
                </a:solidFill>
                <a:latin typeface="+mj-lt"/>
              </a:rPr>
              <a:t>Ама защо все нас проверявате!?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6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Quality%20&amp;%20Compli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5888">
            <a:off x="7086600" y="1230313"/>
            <a:ext cx="30416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bg-BG" dirty="0" smtClean="0">
                <a:solidFill>
                  <a:schemeClr val="bg1">
                    <a:lumMod val="50000"/>
                  </a:schemeClr>
                </a:solidFill>
              </a:rPr>
              <a:t>ВЪТРЕШЕН ОДИТ – ЗАЩО?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1976438"/>
            <a:ext cx="8153400" cy="4495800"/>
          </a:xfrm>
        </p:spPr>
        <p:txBody>
          <a:bodyPr/>
          <a:lstStyle/>
          <a:p>
            <a:pPr eaLnBrk="1" hangingPunct="1"/>
            <a:r>
              <a:rPr lang="bg-BG" smtClean="0">
                <a:latin typeface="+mj-lt"/>
              </a:rPr>
              <a:t>Концепцията за ДВФК</a:t>
            </a:r>
          </a:p>
          <a:p>
            <a:pPr eaLnBrk="1" hangingPunct="1"/>
            <a:r>
              <a:rPr lang="bg-BG" smtClean="0">
                <a:latin typeface="+mj-lt"/>
              </a:rPr>
              <a:t>ЗВОПС;</a:t>
            </a:r>
          </a:p>
          <a:p>
            <a:pPr eaLnBrk="1" hangingPunct="1"/>
            <a:r>
              <a:rPr lang="bg-BG" smtClean="0">
                <a:latin typeface="+mj-lt"/>
              </a:rPr>
              <a:t>Стандарти за ВО в ПС;</a:t>
            </a:r>
          </a:p>
          <a:p>
            <a:pPr eaLnBrk="1" hangingPunct="1"/>
            <a:r>
              <a:rPr lang="bg-BG" smtClean="0">
                <a:latin typeface="+mj-lt"/>
              </a:rPr>
              <a:t>Методология на МФ;</a:t>
            </a:r>
          </a:p>
          <a:p>
            <a:pPr eaLnBrk="1" hangingPunct="1"/>
            <a:r>
              <a:rPr lang="bg-BG" smtClean="0">
                <a:latin typeface="+mj-lt"/>
              </a:rPr>
              <a:t>Вътрешни правила и Статут;</a:t>
            </a:r>
          </a:p>
          <a:p>
            <a:pPr eaLnBrk="1" hangingPunct="1"/>
            <a:r>
              <a:rPr lang="bg-BG" smtClean="0">
                <a:latin typeface="+mj-lt"/>
              </a:rPr>
              <a:t>Годишни и стратегически планове на ЗВО;</a:t>
            </a:r>
          </a:p>
          <a:p>
            <a:pPr eaLnBrk="1" hangingPunct="1"/>
            <a:r>
              <a:rPr lang="bg-BG" smtClean="0">
                <a:latin typeface="+mj-lt"/>
              </a:rPr>
              <a:t>Други…</a:t>
            </a:r>
            <a:endParaRPr lang="en-US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93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382000" cy="4876800"/>
          </a:xfrm>
        </p:spPr>
        <p:txBody>
          <a:bodyPr/>
          <a:lstStyle/>
          <a:p>
            <a:pPr eaLnBrk="1" hangingPunct="1"/>
            <a:r>
              <a:rPr lang="bg-BG" sz="2800" u="sng" dirty="0">
                <a:latin typeface="+mj-lt"/>
              </a:rPr>
              <a:t>Стратегически план </a:t>
            </a:r>
            <a:r>
              <a:rPr lang="bg-BG" sz="2800" dirty="0">
                <a:latin typeface="+mj-lt"/>
              </a:rPr>
              <a:t>за дейността по вътрешен одит (стратегически план) - изработва се първи и определя целите и обхвата на ВО през следващите три години; </a:t>
            </a:r>
          </a:p>
          <a:p>
            <a:pPr eaLnBrk="1" hangingPunct="1"/>
            <a:endParaRPr lang="bg-BG" sz="2800" dirty="0">
              <a:latin typeface="+mj-lt"/>
            </a:endParaRPr>
          </a:p>
          <a:p>
            <a:pPr eaLnBrk="1" hangingPunct="1"/>
            <a:endParaRPr lang="bg-BG" sz="2800" dirty="0">
              <a:latin typeface="+mj-lt"/>
            </a:endParaRPr>
          </a:p>
        </p:txBody>
      </p:sp>
      <p:sp>
        <p:nvSpPr>
          <p:cNvPr id="23554" name="Title 1"/>
          <p:cNvSpPr txBox="1">
            <a:spLocks/>
          </p:cNvSpPr>
          <p:nvPr/>
        </p:nvSpPr>
        <p:spPr bwMode="auto">
          <a:xfrm>
            <a:off x="2136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4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ВЪТРЕШЕН ОДИТ – КАК?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bg-BG" smtClean="0"/>
              <a:t>ОДИТЕН АНГАЖИМЕНТ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2147888"/>
            <a:ext cx="7620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g-BG" sz="2400" u="sng" dirty="0">
                <a:latin typeface="+mj-lt"/>
              </a:rPr>
              <a:t>Годишен план </a:t>
            </a:r>
            <a:r>
              <a:rPr lang="bg-BG" sz="2400" dirty="0">
                <a:latin typeface="+mj-lt"/>
              </a:rPr>
              <a:t>за дейността по вътрешен одит (годишен план) - определя конкретните </a:t>
            </a:r>
            <a:r>
              <a:rPr lang="bg-BG" sz="2400" dirty="0" err="1">
                <a:latin typeface="+mj-lt"/>
              </a:rPr>
              <a:t>одитни</a:t>
            </a:r>
            <a:r>
              <a:rPr lang="bg-BG" sz="2400" dirty="0">
                <a:latin typeface="+mj-lt"/>
              </a:rPr>
              <a:t> ангажименти, които ще бъдат извършени през годината;</a:t>
            </a:r>
          </a:p>
          <a:p>
            <a:pPr marL="342900" indent="-342900">
              <a:buFont typeface="Arial" pitchFamily="34" charset="0"/>
              <a:buChar char="•"/>
            </a:pPr>
            <a:endParaRPr lang="bg-BG" sz="24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sz="2400" u="sng" dirty="0" err="1">
                <a:latin typeface="+mj-lt"/>
              </a:rPr>
              <a:t>Одитен</a:t>
            </a:r>
            <a:r>
              <a:rPr lang="bg-BG" sz="2400" u="sng" dirty="0">
                <a:latin typeface="+mj-lt"/>
              </a:rPr>
              <a:t> план </a:t>
            </a:r>
            <a:r>
              <a:rPr lang="bg-BG" sz="2400" dirty="0">
                <a:latin typeface="+mj-lt"/>
              </a:rPr>
              <a:t>- съдържа целите, обхвата, времетраенето и разпределението на ресурсите за изпълнение на конкретен ангажимент;</a:t>
            </a:r>
          </a:p>
        </p:txBody>
      </p:sp>
    </p:spTree>
    <p:extLst>
      <p:ext uri="{BB962C8B-B14F-4D97-AF65-F5344CB8AC3E}">
        <p14:creationId xmlns:p14="http://schemas.microsoft.com/office/powerpoint/2010/main" val="2967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81001"/>
            <a:ext cx="6781800" cy="454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bg-BG" sz="4000" dirty="0">
                <a:solidFill>
                  <a:schemeClr val="bg1">
                    <a:lumMod val="50000"/>
                  </a:schemeClr>
                </a:solidFill>
              </a:rPr>
              <a:t>ФАКТИЧЕСКИ ПРОВЕРКИ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4576" y="1836739"/>
            <a:ext cx="7591425" cy="4333875"/>
          </a:xfrm>
        </p:spPr>
        <p:txBody>
          <a:bodyPr>
            <a:normAutofit/>
          </a:bodyPr>
          <a:lstStyle/>
          <a:p>
            <a:pPr marL="320040" indent="-320040">
              <a:buFont typeface="Wingdings"/>
              <a:buChar char=""/>
              <a:defRPr/>
            </a:pPr>
            <a:r>
              <a:rPr lang="bg-BG" sz="2800" dirty="0">
                <a:latin typeface="+mj-lt"/>
              </a:rPr>
              <a:t>Извършване на детайлни тестове/фактически проверки на избраните единици;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bg-BG" sz="2800" dirty="0">
                <a:latin typeface="+mj-lt"/>
              </a:rPr>
              <a:t>Отразяване на получените резултати в изработените работни документи (документи за детайлно тестване);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bg-BG" sz="2800" dirty="0">
                <a:latin typeface="+mj-lt"/>
              </a:rPr>
              <a:t>Формулиране на констатации, изводи и препоръки</a:t>
            </a:r>
          </a:p>
          <a:p>
            <a:pPr marL="320040" indent="-320040">
              <a:buFont typeface="Wingdings"/>
              <a:buChar char=""/>
              <a:defRPr/>
            </a:pPr>
            <a:endParaRPr lang="bg-BG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173627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909" y="228600"/>
            <a:ext cx="9225829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bg-BG" sz="4000" dirty="0">
                <a:solidFill>
                  <a:schemeClr val="bg1">
                    <a:lumMod val="50000"/>
                  </a:schemeClr>
                </a:solidFill>
              </a:rPr>
              <a:t>ДОКЛАДВАНЕ НА РЕЗУЛТАТИТЕ ОТ ОА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134350" cy="5126038"/>
          </a:xfrm>
        </p:spPr>
        <p:txBody>
          <a:bodyPr>
            <a:normAutofit fontScale="92500" lnSpcReduction="20000"/>
          </a:bodyPr>
          <a:lstStyle/>
          <a:p>
            <a:pPr marL="320040" indent="-320040">
              <a:lnSpc>
                <a:spcPct val="110000"/>
              </a:lnSpc>
              <a:buFont typeface="Wingdings"/>
              <a:buChar char=""/>
              <a:defRPr/>
            </a:pPr>
            <a:r>
              <a:rPr lang="bg-BG" sz="3600" dirty="0">
                <a:latin typeface="+mj-lt"/>
              </a:rPr>
              <a:t>Изготвяне на предварителен </a:t>
            </a:r>
            <a:r>
              <a:rPr lang="bg-BG" sz="3600" dirty="0" err="1">
                <a:latin typeface="+mj-lt"/>
              </a:rPr>
              <a:t>одитен</a:t>
            </a:r>
            <a:r>
              <a:rPr lang="bg-BG" sz="3600" dirty="0">
                <a:latin typeface="+mj-lt"/>
              </a:rPr>
              <a:t> доклад;</a:t>
            </a:r>
          </a:p>
          <a:p>
            <a:pPr marL="320040" indent="-320040">
              <a:lnSpc>
                <a:spcPct val="110000"/>
              </a:lnSpc>
              <a:buFont typeface="Wingdings"/>
              <a:buChar char=""/>
              <a:defRPr/>
            </a:pPr>
            <a:r>
              <a:rPr lang="bg-BG" sz="3600" dirty="0">
                <a:latin typeface="+mj-lt"/>
              </a:rPr>
              <a:t>Съдържание на </a:t>
            </a:r>
            <a:r>
              <a:rPr lang="bg-BG" sz="3600" dirty="0" err="1">
                <a:latin typeface="+mj-lt"/>
              </a:rPr>
              <a:t>одитния</a:t>
            </a:r>
            <a:r>
              <a:rPr lang="bg-BG" sz="3600" dirty="0">
                <a:latin typeface="+mj-lt"/>
              </a:rPr>
              <a:t> доклад:</a:t>
            </a:r>
          </a:p>
          <a:p>
            <a:pPr marL="640080" lvl="1" indent="-274320">
              <a:lnSpc>
                <a:spcPct val="11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bg-BG" b="1" i="1" dirty="0" smtClean="0">
                <a:latin typeface="+mj-lt"/>
              </a:rPr>
              <a:t>Резюме</a:t>
            </a:r>
            <a:r>
              <a:rPr lang="bg-BG" b="1" dirty="0" smtClean="0">
                <a:latin typeface="+mj-lt"/>
              </a:rPr>
              <a:t> – </a:t>
            </a:r>
            <a:r>
              <a:rPr lang="bg-BG" dirty="0" smtClean="0">
                <a:latin typeface="+mj-lt"/>
              </a:rPr>
              <a:t>представлява съкратено изложение на съществените констатации, изводи и препоръки</a:t>
            </a:r>
            <a:endParaRPr lang="bg-BG" b="1" dirty="0" smtClean="0">
              <a:latin typeface="+mj-lt"/>
            </a:endParaRPr>
          </a:p>
          <a:p>
            <a:pPr marL="640080" lvl="1" indent="-274320">
              <a:lnSpc>
                <a:spcPct val="11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bg-BG" b="1" i="1" dirty="0" smtClean="0">
                <a:latin typeface="+mj-lt"/>
              </a:rPr>
              <a:t>Въведение</a:t>
            </a:r>
            <a:r>
              <a:rPr lang="bg-BG" b="1" dirty="0" smtClean="0">
                <a:latin typeface="+mj-lt"/>
              </a:rPr>
              <a:t> – </a:t>
            </a:r>
            <a:r>
              <a:rPr lang="bg-BG" dirty="0" smtClean="0">
                <a:latin typeface="+mj-lt"/>
              </a:rPr>
              <a:t>съдържа основанието за извършване на одита, имената и длъжностите на </a:t>
            </a:r>
            <a:r>
              <a:rPr lang="bg-BG" dirty="0" err="1" smtClean="0">
                <a:latin typeface="+mj-lt"/>
              </a:rPr>
              <a:t>одиторския</a:t>
            </a:r>
            <a:r>
              <a:rPr lang="bg-BG" dirty="0" smtClean="0">
                <a:latin typeface="+mj-lt"/>
              </a:rPr>
              <a:t> екип, наименование на </a:t>
            </a:r>
            <a:r>
              <a:rPr lang="bg-BG" dirty="0" err="1" smtClean="0">
                <a:latin typeface="+mj-lt"/>
              </a:rPr>
              <a:t>одитираната</a:t>
            </a:r>
            <a:r>
              <a:rPr lang="bg-BG" dirty="0" smtClean="0">
                <a:latin typeface="+mj-lt"/>
              </a:rPr>
              <a:t> организация, целите на одита и неговия обхват</a:t>
            </a:r>
            <a:endParaRPr lang="bg-BG" b="1" dirty="0" smtClean="0">
              <a:latin typeface="+mj-lt"/>
            </a:endParaRPr>
          </a:p>
          <a:p>
            <a:pPr marL="640080" lvl="1" indent="-274320">
              <a:lnSpc>
                <a:spcPct val="11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bg-BG" b="1" i="1" dirty="0" smtClean="0">
                <a:latin typeface="+mj-lt"/>
              </a:rPr>
              <a:t>Констатации</a:t>
            </a:r>
            <a:r>
              <a:rPr lang="bg-BG" b="1" dirty="0" smtClean="0">
                <a:latin typeface="+mj-lt"/>
              </a:rPr>
              <a:t>, </a:t>
            </a:r>
            <a:r>
              <a:rPr lang="bg-BG" b="1" i="1" dirty="0" smtClean="0">
                <a:latin typeface="+mj-lt"/>
              </a:rPr>
              <a:t>изводи</a:t>
            </a:r>
            <a:r>
              <a:rPr lang="bg-BG" b="1" dirty="0" smtClean="0">
                <a:latin typeface="+mj-lt"/>
              </a:rPr>
              <a:t>–</a:t>
            </a:r>
            <a:r>
              <a:rPr lang="bg-BG" dirty="0" smtClean="0">
                <a:latin typeface="+mj-lt"/>
              </a:rPr>
              <a:t> отразяват резултатите от всички проверки</a:t>
            </a:r>
            <a:r>
              <a:rPr lang="bg-BG" b="1" dirty="0" smtClean="0">
                <a:latin typeface="+mj-lt"/>
              </a:rPr>
              <a:t> </a:t>
            </a:r>
            <a:r>
              <a:rPr lang="bg-BG" dirty="0" smtClean="0">
                <a:latin typeface="+mj-lt"/>
              </a:rPr>
              <a:t>и посочват причините за установените пропуски, грешки и несъответствия</a:t>
            </a:r>
          </a:p>
          <a:p>
            <a:pPr marL="640080" lvl="1" indent="-274320">
              <a:lnSpc>
                <a:spcPct val="11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bg-BG" b="1" i="1" dirty="0" smtClean="0">
                <a:latin typeface="+mj-lt"/>
              </a:rPr>
              <a:t>Таблица с препоръки</a:t>
            </a:r>
            <a:r>
              <a:rPr lang="bg-BG" b="1" dirty="0" smtClean="0">
                <a:latin typeface="+mj-lt"/>
              </a:rPr>
              <a:t> –</a:t>
            </a:r>
            <a:r>
              <a:rPr lang="bg-BG" dirty="0" smtClean="0">
                <a:latin typeface="+mj-lt"/>
              </a:rPr>
              <a:t> дават се с цел да се подобрят системите за финансово управление и контрол и да се отстранят констатираните  слабости, грешки и недостатъци в </a:t>
            </a:r>
            <a:r>
              <a:rPr lang="bg-BG" dirty="0" err="1" smtClean="0">
                <a:latin typeface="+mj-lt"/>
              </a:rPr>
              <a:t>одитираната</a:t>
            </a:r>
            <a:r>
              <a:rPr lang="bg-BG" dirty="0" smtClean="0">
                <a:latin typeface="+mj-lt"/>
              </a:rPr>
              <a:t> дейност/ процес</a:t>
            </a:r>
          </a:p>
          <a:p>
            <a:pPr marL="320040" indent="-320040">
              <a:lnSpc>
                <a:spcPct val="110000"/>
              </a:lnSpc>
              <a:buNone/>
              <a:defRPr/>
            </a:pPr>
            <a:r>
              <a:rPr lang="bg-BG" dirty="0" smtClean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11979791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bg-BG" sz="2800" dirty="0">
                <a:latin typeface="+mj-lt"/>
              </a:rPr>
              <a:t>Всяка </a:t>
            </a:r>
            <a:r>
              <a:rPr lang="bg-BG" sz="2800" dirty="0" err="1">
                <a:latin typeface="+mj-lt"/>
              </a:rPr>
              <a:t>одитна</a:t>
            </a:r>
            <a:r>
              <a:rPr lang="bg-BG" sz="2800" dirty="0">
                <a:latin typeface="+mj-lt"/>
              </a:rPr>
              <a:t> констатация СЛЕДВА ДА съдържа следните елементи:</a:t>
            </a:r>
          </a:p>
          <a:p>
            <a:pPr marL="320040" indent="-320040">
              <a:buNone/>
              <a:defRPr/>
            </a:pPr>
            <a:endParaRPr lang="bg-BG" sz="2800" dirty="0">
              <a:latin typeface="+mj-lt"/>
            </a:endParaRPr>
          </a:p>
          <a:p>
            <a:pPr marL="320040" indent="-320040">
              <a:buFont typeface="Wingdings"/>
              <a:buChar char=""/>
              <a:defRPr/>
            </a:pPr>
            <a:r>
              <a:rPr lang="bg-BG" sz="2800" i="1" dirty="0">
                <a:latin typeface="+mj-lt"/>
              </a:rPr>
              <a:t>Критерий </a:t>
            </a:r>
            <a:r>
              <a:rPr lang="bg-BG" sz="2800" dirty="0">
                <a:latin typeface="+mj-lt"/>
              </a:rPr>
              <a:t>(Какво би трябвало да бъде?);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bg-BG" sz="2800" i="1" dirty="0">
                <a:latin typeface="+mj-lt"/>
              </a:rPr>
              <a:t>Състояние </a:t>
            </a:r>
            <a:r>
              <a:rPr lang="bg-BG" sz="2800" dirty="0">
                <a:latin typeface="+mj-lt"/>
              </a:rPr>
              <a:t>(Какво е на практика?);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bg-BG" sz="2800" i="1" dirty="0">
                <a:latin typeface="+mj-lt"/>
              </a:rPr>
              <a:t>Причина </a:t>
            </a:r>
            <a:r>
              <a:rPr lang="bg-BG" sz="2800" dirty="0">
                <a:latin typeface="+mj-lt"/>
              </a:rPr>
              <a:t>(Защо се е случило?);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bg-BG" sz="2800" i="1" dirty="0">
                <a:latin typeface="+mj-lt"/>
              </a:rPr>
              <a:t>Ефект </a:t>
            </a:r>
            <a:r>
              <a:rPr lang="bg-BG" sz="2800" dirty="0">
                <a:latin typeface="+mj-lt"/>
              </a:rPr>
              <a:t>(До какво води това?);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bg-BG" sz="2800" i="1" dirty="0">
                <a:solidFill>
                  <a:schemeClr val="hlink"/>
                </a:solidFill>
                <a:latin typeface="+mj-lt"/>
              </a:rPr>
              <a:t>Препоръка </a:t>
            </a:r>
            <a:r>
              <a:rPr lang="bg-BG" sz="2800" dirty="0">
                <a:solidFill>
                  <a:schemeClr val="hlink"/>
                </a:solidFill>
                <a:latin typeface="+mj-lt"/>
              </a:rPr>
              <a:t>(Какво трябва да се направи?)</a:t>
            </a:r>
            <a:endParaRPr lang="bg-BG" sz="2800" i="1" dirty="0">
              <a:solidFill>
                <a:schemeClr val="hlink"/>
              </a:solidFill>
              <a:latin typeface="+mj-lt"/>
            </a:endParaRPr>
          </a:p>
          <a:p>
            <a:pPr marL="320040" indent="-320040">
              <a:buFont typeface="Wingdings"/>
              <a:buChar char=""/>
              <a:defRPr/>
            </a:pPr>
            <a:endParaRPr lang="bg-BG" sz="2800" dirty="0">
              <a:latin typeface="+mj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63782" y="228600"/>
            <a:ext cx="9308956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bg-BG" sz="4000" dirty="0">
                <a:solidFill>
                  <a:schemeClr val="bg1">
                    <a:lumMod val="50000"/>
                  </a:schemeClr>
                </a:solidFill>
              </a:rPr>
              <a:t>ДОКЛАДВАНЕ НА РЕЗУЛТАТИТЕ ОТ ОА</a:t>
            </a:r>
          </a:p>
        </p:txBody>
      </p:sp>
    </p:spTree>
    <p:extLst>
      <p:ext uri="{BB962C8B-B14F-4D97-AF65-F5344CB8AC3E}">
        <p14:creationId xmlns:p14="http://schemas.microsoft.com/office/powerpoint/2010/main" val="3602070985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471489"/>
            <a:ext cx="9252526" cy="454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4000" dirty="0">
                <a:solidFill>
                  <a:schemeClr val="bg1">
                    <a:lumMod val="50000"/>
                  </a:schemeClr>
                </a:solidFill>
              </a:rPr>
              <a:t>ДОКЛАДВАНЕ НА РЕЗУЛТАТИТЕ ОТ ОА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8839200" cy="4495800"/>
          </a:xfrm>
        </p:spPr>
        <p:txBody>
          <a:bodyPr>
            <a:noAutofit/>
          </a:bodyPr>
          <a:lstStyle/>
          <a:p>
            <a:pPr marL="320040" indent="-320040">
              <a:buFont typeface="Wingdings"/>
              <a:buChar char=""/>
              <a:defRPr/>
            </a:pPr>
            <a:r>
              <a:rPr lang="bg-BG" sz="2800" dirty="0">
                <a:latin typeface="+mj-lt"/>
              </a:rPr>
              <a:t>Провеждане на заключителна среща и запознаване на оперативното ръководство с резултатите;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bg-BG" sz="2800" dirty="0">
                <a:latin typeface="+mj-lt"/>
              </a:rPr>
              <a:t>Одитираната единица може да </a:t>
            </a:r>
            <a:r>
              <a:rPr lang="bg-BG" sz="2800" dirty="0" smtClean="0">
                <a:latin typeface="+mj-lt"/>
              </a:rPr>
              <a:t>предостави или да не предостави </a:t>
            </a:r>
            <a:r>
              <a:rPr lang="bg-BG" sz="2800" dirty="0">
                <a:latin typeface="+mj-lt"/>
              </a:rPr>
              <a:t>становище относно предварителния доклад-до определен срок от връчването му;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bg-BG" sz="2800" dirty="0">
                <a:latin typeface="+mj-lt"/>
              </a:rPr>
              <a:t>Изготвяне на окончателен </a:t>
            </a:r>
            <a:r>
              <a:rPr lang="bg-BG" sz="2800" dirty="0" err="1">
                <a:latin typeface="+mj-lt"/>
              </a:rPr>
              <a:t>одитен</a:t>
            </a:r>
            <a:r>
              <a:rPr lang="bg-BG" sz="2800" dirty="0">
                <a:latin typeface="+mj-lt"/>
              </a:rPr>
              <a:t> доклад – в рамките на определени дни от заключителната среща и връчването на предварителния доклад;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bg-BG" sz="2800" dirty="0">
                <a:latin typeface="+mj-lt"/>
              </a:rPr>
              <a:t>Изготвяне на обобщен доклад и представянето му на </a:t>
            </a:r>
            <a:r>
              <a:rPr lang="bg-BG" sz="2800" dirty="0" smtClean="0">
                <a:latin typeface="+mj-lt"/>
              </a:rPr>
              <a:t>кмета или оправомощено от него лице </a:t>
            </a:r>
            <a:r>
              <a:rPr lang="bg-BG" sz="2800" dirty="0">
                <a:latin typeface="+mj-lt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2711256486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364" y="342900"/>
            <a:ext cx="951432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dirty="0" smtClean="0">
                <a:solidFill>
                  <a:schemeClr val="bg1">
                    <a:lumMod val="50000"/>
                  </a:schemeClr>
                </a:solidFill>
              </a:rPr>
              <a:t>Какъв НЕ ТРЯБВА да е един доклад?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273" y="1676400"/>
            <a:ext cx="7652327" cy="4738688"/>
          </a:xfrm>
        </p:spPr>
        <p:txBody>
          <a:bodyPr/>
          <a:lstStyle/>
          <a:p>
            <a:pPr eaLnBrk="1" hangingPunct="1">
              <a:buClr>
                <a:srgbClr val="3668C4"/>
              </a:buClr>
            </a:pPr>
            <a:r>
              <a:rPr lang="bg-BG" sz="2400" dirty="0">
                <a:latin typeface="+mj-lt"/>
              </a:rPr>
              <a:t>Да представя само негативните факти!</a:t>
            </a:r>
          </a:p>
          <a:p>
            <a:pPr eaLnBrk="1" hangingPunct="1">
              <a:buClr>
                <a:srgbClr val="3668C4"/>
              </a:buClr>
            </a:pPr>
            <a:r>
              <a:rPr lang="bg-BG" sz="2400" dirty="0">
                <a:latin typeface="+mj-lt"/>
              </a:rPr>
              <a:t>Да съдържа двусмислена информация и тълкувания!</a:t>
            </a:r>
          </a:p>
          <a:p>
            <a:pPr eaLnBrk="1" hangingPunct="1">
              <a:buClr>
                <a:srgbClr val="3668C4"/>
              </a:buClr>
            </a:pPr>
            <a:r>
              <a:rPr lang="bg-BG" sz="2400" dirty="0">
                <a:latin typeface="+mj-lt"/>
              </a:rPr>
              <a:t>Да е фокусиран само върху слабостите на контролните процедури!</a:t>
            </a:r>
          </a:p>
          <a:p>
            <a:pPr eaLnBrk="1" hangingPunct="1">
              <a:buClr>
                <a:srgbClr val="3668C4"/>
              </a:buClr>
            </a:pPr>
            <a:r>
              <a:rPr lang="bg-BG" sz="2400" dirty="0">
                <a:latin typeface="+mj-lt"/>
              </a:rPr>
              <a:t>Да е насочен единствено към самоцелни препоръки!</a:t>
            </a:r>
          </a:p>
          <a:p>
            <a:pPr eaLnBrk="1" hangingPunct="1">
              <a:buClr>
                <a:srgbClr val="3668C4"/>
              </a:buClr>
            </a:pPr>
            <a:r>
              <a:rPr lang="bg-BG" sz="2400" dirty="0">
                <a:latin typeface="+mj-lt"/>
              </a:rPr>
              <a:t>Да е механичен сбор от отделни констатации!</a:t>
            </a:r>
          </a:p>
          <a:p>
            <a:pPr eaLnBrk="1" hangingPunct="1">
              <a:buClr>
                <a:srgbClr val="3668C4"/>
              </a:buClr>
              <a:buFont typeface="Wingdings" pitchFamily="2" charset="2"/>
              <a:buNone/>
            </a:pPr>
            <a:endParaRPr lang="bg-BG" sz="2400" dirty="0" smtClean="0">
              <a:latin typeface="+mj-lt"/>
            </a:endParaRPr>
          </a:p>
          <a:p>
            <a:pPr eaLnBrk="1" hangingPunct="1">
              <a:buClr>
                <a:srgbClr val="3668C4"/>
              </a:buClr>
              <a:buFont typeface="Wingdings" pitchFamily="2" charset="2"/>
              <a:buNone/>
            </a:pPr>
            <a:r>
              <a:rPr lang="bg-BG" sz="2400" dirty="0" smtClean="0">
                <a:latin typeface="+mj-lt"/>
              </a:rPr>
              <a:t>С </a:t>
            </a:r>
            <a:r>
              <a:rPr lang="bg-BG" sz="2400" dirty="0">
                <a:latin typeface="+mj-lt"/>
              </a:rPr>
              <a:t>ДВЕ ДУМИ ДА НЕ Е ПРОДУКТ НА “ЛОШОТО ЧЕНГЕ”</a:t>
            </a:r>
            <a:endParaRPr lang="en-US" sz="2400" dirty="0">
              <a:latin typeface="+mj-lt"/>
            </a:endParaRPr>
          </a:p>
        </p:txBody>
      </p:sp>
      <p:pic>
        <p:nvPicPr>
          <p:cNvPr id="29699" name="Picture 10" descr="repo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7932" y="2602346"/>
            <a:ext cx="22479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122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1" y="518808"/>
            <a:ext cx="7389779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Контрола у нас и прогреса във времето</a:t>
            </a:r>
            <a:r>
              <a:rPr lang="en-US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bg-BG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… или имало едно време едно ДФК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961745" y="262647"/>
          <a:ext cx="8427394" cy="645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4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g-BG" sz="3600" dirty="0">
                <a:solidFill>
                  <a:schemeClr val="bg1">
                    <a:lumMod val="50000"/>
                  </a:schemeClr>
                </a:solidFill>
              </a:rPr>
              <a:t>…И НАКРАЯ МАЛКО ЗА ПРЕПОРЪКИТЕ?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7086600" cy="4738688"/>
          </a:xfrm>
        </p:spPr>
        <p:txBody>
          <a:bodyPr/>
          <a:lstStyle/>
          <a:p>
            <a:pPr eaLnBrk="1" hangingPunct="1">
              <a:buClr>
                <a:srgbClr val="3668C4"/>
              </a:buClr>
            </a:pPr>
            <a:r>
              <a:rPr lang="bg-BG" sz="2400" dirty="0">
                <a:latin typeface="Calibri" pitchFamily="34" charset="0"/>
              </a:rPr>
              <a:t>Може ли „преглед“ без рецепта?</a:t>
            </a:r>
          </a:p>
          <a:p>
            <a:pPr eaLnBrk="1" hangingPunct="1">
              <a:buClr>
                <a:srgbClr val="3668C4"/>
              </a:buClr>
            </a:pPr>
            <a:r>
              <a:rPr lang="bg-BG" sz="2400" dirty="0">
                <a:latin typeface="Calibri" pitchFamily="34" charset="0"/>
              </a:rPr>
              <a:t>От кого зависи да я изпълняваме?</a:t>
            </a:r>
          </a:p>
          <a:p>
            <a:pPr eaLnBrk="1" hangingPunct="1">
              <a:buClr>
                <a:srgbClr val="3668C4"/>
              </a:buClr>
            </a:pPr>
            <a:r>
              <a:rPr lang="bg-BG" sz="2400" dirty="0">
                <a:latin typeface="Calibri" pitchFamily="34" charset="0"/>
              </a:rPr>
              <a:t>Няма как без „контролен“ преглед след известно време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29699" name="Picture 10" descr="repo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5968" y="3200401"/>
            <a:ext cx="22479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1770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639618" y="1052739"/>
            <a:ext cx="7004769" cy="317009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bg-BG" sz="40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БЛАГОДАРЯ ЗА ВАШЕТО ВНИМАНИЕ</a:t>
            </a:r>
            <a:r>
              <a:rPr lang="en-US" sz="40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!!!</a:t>
            </a:r>
            <a:endParaRPr lang="bg-BG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  <a:p>
            <a:pPr algn="ctr" eaLnBrk="0" hangingPunct="0">
              <a:defRPr/>
            </a:pPr>
            <a:endParaRPr lang="bg-BG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  <a:p>
            <a:pPr algn="ctr" eaLnBrk="0" hangingPunct="0">
              <a:defRPr/>
            </a:pPr>
            <a:endParaRPr lang="bg-BG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  <a:p>
            <a:pPr algn="ctr" eaLnBrk="0" hangingPunct="0">
              <a:defRPr/>
            </a:pPr>
            <a:r>
              <a:rPr lang="bg-BG" sz="40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- ВЪПРОСИ? -</a:t>
            </a:r>
            <a:endParaRPr lang="en-US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538570" y="2634580"/>
            <a:ext cx="1757103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37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03379" y="447474"/>
            <a:ext cx="8686800" cy="868363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2006 – времето на големите промени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119009" y="551233"/>
          <a:ext cx="7620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0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03011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НАСТОЯЩИТЕ ПРЕДИЗВИКАТЕЛСТВА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97" y="4301213"/>
            <a:ext cx="4394065" cy="21363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Ð ÐµÐ·ÑÐ»ÑÐ°Ñ Ñ Ð¸Ð·Ð¾Ð±ÑÐ°Ð¶ÐµÐ½Ð¸Ðµ Ð·Ð° GDP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63" y="2465760"/>
            <a:ext cx="3073873" cy="204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 ÐµÐ·ÑÐ»ÑÐ°Ñ Ñ Ð¸Ð·Ð¾Ð±ÑÐ°Ð¶ÐµÐ½Ð¸Ðµ Ð·Ð° GDPR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09" y="4142327"/>
            <a:ext cx="1410578" cy="738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09" y="3656656"/>
            <a:ext cx="2743671" cy="1615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68" y="1431298"/>
            <a:ext cx="3464465" cy="2425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 ÐµÐ·ÑÐ»ÑÐ°Ñ Ñ Ð¸Ð·Ð¾Ð±ÑÐ°Ð¶ÐµÐ½Ð¸Ðµ Ð·Ð° strong internal control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98" y="1431298"/>
            <a:ext cx="4268551" cy="27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0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79064" y="736505"/>
            <a:ext cx="8686800" cy="5642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bg-BG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КАК РАЗБИРА(</a:t>
            </a:r>
            <a:r>
              <a:rPr lang="bg-BG" sz="20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Х</a:t>
            </a:r>
            <a:r>
              <a:rPr lang="bg-BG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)МЕ СФУК-а?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86373" y="1536966"/>
            <a:ext cx="4620638" cy="522375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+mj-lt"/>
              </a:rPr>
              <a:t>Системите за финансово управление и контрол включват система за предварителен контрол и система за двоен подпис по отношение на поемането на финансови задължения и извършването на разходи</a:t>
            </a:r>
          </a:p>
          <a:p>
            <a:r>
              <a:rPr lang="ru-RU" sz="1600" dirty="0">
                <a:latin typeface="+mj-lt"/>
              </a:rPr>
              <a:t>Системите за финансово управление и контрол могат да съдържат и:</a:t>
            </a:r>
          </a:p>
          <a:p>
            <a:pPr marL="1179576" lvl="2" indent="-457200">
              <a:buFont typeface="+mj-lt"/>
              <a:buAutoNum type="arabicPeriod"/>
            </a:pPr>
            <a:r>
              <a:rPr lang="ru-RU" sz="1400" dirty="0">
                <a:latin typeface="+mj-lt"/>
              </a:rPr>
              <a:t>процедури за движение на документацията, установени с вътрешни актове;</a:t>
            </a:r>
          </a:p>
          <a:p>
            <a:pPr marL="1179576" lvl="2" indent="-457200">
              <a:buFont typeface="+mj-lt"/>
              <a:buAutoNum type="arabicPeriod"/>
            </a:pPr>
            <a:r>
              <a:rPr lang="ru-RU" sz="1400" dirty="0">
                <a:latin typeface="+mj-lt"/>
              </a:rPr>
              <a:t>разпределение на функциите и отговорностите между структурните звена и отделните длъжности;</a:t>
            </a:r>
          </a:p>
          <a:p>
            <a:pPr marL="1179576" lvl="2" indent="-457200">
              <a:buFont typeface="+mj-lt"/>
              <a:buAutoNum type="arabicPeriod"/>
            </a:pPr>
            <a:r>
              <a:rPr lang="ru-RU" sz="1400" dirty="0">
                <a:latin typeface="+mj-lt"/>
              </a:rPr>
              <a:t>организация за опазване на активите и информацията;</a:t>
            </a:r>
          </a:p>
          <a:p>
            <a:pPr marL="1179576" lvl="2" indent="-457200">
              <a:buFont typeface="+mj-lt"/>
              <a:buAutoNum type="arabicPeriod"/>
            </a:pPr>
            <a:r>
              <a:rPr lang="ru-RU" sz="1400" dirty="0">
                <a:latin typeface="+mj-lt"/>
              </a:rPr>
              <a:t>ефективни вътрешни административни, счетоводни и контролни процедури.</a:t>
            </a:r>
          </a:p>
          <a:p>
            <a:pPr>
              <a:buFont typeface="Wingdings" panose="05000000000000000000" pitchFamily="2" charset="2"/>
              <a:buChar char="q"/>
            </a:pPr>
            <a:endParaRPr lang="bg-BG" sz="1400" dirty="0">
              <a:latin typeface="+mj-lt"/>
            </a:endParaRPr>
          </a:p>
          <a:p>
            <a:endParaRPr lang="bg-BG" sz="1800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37115" y="1536966"/>
            <a:ext cx="5155758" cy="5223754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Финансовото управление и контрол 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общините 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цялостен процес, интегриран в дейността на организациите и осъществяван от ръководството и служителите им.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Финансовото управление и контрол се осъществяват чрез системи за финансово управление и контрол, включващи политики и процедури, въведени от ръководството на организациите, с цел да се осигури разумна увереност, че целите 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общините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са постигнати чрез:</a:t>
            </a:r>
          </a:p>
          <a:p>
            <a:pPr lvl="1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съответствие със законодателството, вътрешните актове и договори;</a:t>
            </a:r>
          </a:p>
          <a:p>
            <a:pPr lvl="1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надеждност и всеобхватност на финансовата и оперативната информация;</a:t>
            </a:r>
          </a:p>
          <a:p>
            <a:pPr lvl="1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икономичност, ефективност и ефикасност на дейностите;</a:t>
            </a:r>
          </a:p>
          <a:p>
            <a:pPr lvl="1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опазване на активите и информацията</a:t>
            </a:r>
          </a:p>
          <a:p>
            <a:pPr>
              <a:buFont typeface="Wingdings" panose="05000000000000000000" pitchFamily="2" charset="2"/>
              <a:buChar char="q"/>
            </a:pPr>
            <a:endParaRPr lang="bg-BG" sz="1800" dirty="0">
              <a:latin typeface="+mj-lt"/>
            </a:endParaRPr>
          </a:p>
          <a:p>
            <a:endParaRPr lang="bg-BG" sz="1800" dirty="0">
              <a:latin typeface="+mj-lt"/>
            </a:endParaRPr>
          </a:p>
        </p:txBody>
      </p:sp>
      <p:sp>
        <p:nvSpPr>
          <p:cNvPr id="7" name="Explosion 1 6"/>
          <p:cNvSpPr/>
          <p:nvPr/>
        </p:nvSpPr>
        <p:spPr>
          <a:xfrm rot="20149751">
            <a:off x="970145" y="221836"/>
            <a:ext cx="2316673" cy="1269484"/>
          </a:xfrm>
          <a:prstGeom prst="irregularSeal1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g-BG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ЗДВФК</a:t>
            </a:r>
            <a:endParaRPr lang="bg-BG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Explosion 1 8"/>
          <p:cNvSpPr/>
          <p:nvPr/>
        </p:nvSpPr>
        <p:spPr>
          <a:xfrm rot="1815437">
            <a:off x="9859583" y="497197"/>
            <a:ext cx="2316673" cy="1269484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ЗФУКПС</a:t>
            </a:r>
            <a:endParaRPr lang="bg-BG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1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Point Star 1"/>
          <p:cNvSpPr/>
          <p:nvPr/>
        </p:nvSpPr>
        <p:spPr>
          <a:xfrm rot="20604596">
            <a:off x="858016" y="5497188"/>
            <a:ext cx="914400" cy="914400"/>
          </a:xfrm>
          <a:prstGeom prst="star10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NB!</a:t>
            </a:r>
            <a:endParaRPr lang="bg-BG" sz="2000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883923" y="1"/>
            <a:ext cx="8686800" cy="5642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bg-BG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КАК РАЗБИРА(</a:t>
            </a:r>
            <a:r>
              <a:rPr lang="bg-BG" sz="20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Х</a:t>
            </a:r>
            <a:r>
              <a:rPr lang="bg-BG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)МЕ СФУК-а?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68353" y="1332690"/>
            <a:ext cx="4105072" cy="4846437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+mj-lt"/>
              </a:rPr>
              <a:t>За осъществяване на предварителен контрол първостепенните разпоредители с бюджетни кредити по републиканския и общинските бюджети, разпоредителите със средства по програми на Европейския съюз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назначават финансови контрольори</a:t>
            </a:r>
            <a:r>
              <a:rPr lang="ru-RU" sz="1400" dirty="0">
                <a:latin typeface="+mj-lt"/>
              </a:rPr>
              <a:t>.</a:t>
            </a:r>
          </a:p>
          <a:p>
            <a:pPr algn="just"/>
            <a:r>
              <a:rPr lang="ru-RU" sz="1400" dirty="0">
                <a:latin typeface="+mj-lt"/>
              </a:rPr>
              <a:t>При разпоредителите, в които няма назначени финансови контрольори, предварителният контрол се осъществява от финансовия контрольор на горестоящия разпоредител с бюджетни кредити.</a:t>
            </a:r>
          </a:p>
          <a:p>
            <a:pPr algn="just"/>
            <a:r>
              <a:rPr lang="ru-RU" sz="1400" dirty="0">
                <a:latin typeface="+mj-lt"/>
              </a:rPr>
              <a:t>Главният счетоводител или другото лице - съставител на годишния финансов отчет, полага втори подпис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във връзка с изпълнението на задълженията </a:t>
            </a:r>
            <a:r>
              <a:rPr lang="ru-RU" sz="1400" dirty="0">
                <a:latin typeface="+mj-lt"/>
              </a:rPr>
              <a:t>му по ЗСч. </a:t>
            </a:r>
          </a:p>
          <a:p>
            <a:pPr algn="just"/>
            <a:r>
              <a:rPr lang="ru-RU" sz="1400" dirty="0">
                <a:latin typeface="+mj-lt"/>
              </a:rPr>
              <a:t>Полагането на втори подпис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може да бъде отказано само когато не е упражнен предварителен контрол </a:t>
            </a:r>
            <a:r>
              <a:rPr lang="ru-RU" sz="1400" dirty="0">
                <a:latin typeface="+mj-lt"/>
              </a:rPr>
              <a:t>по отношение на съответното задължение или разход. Отказът се прави в писмена форма и се мотивира.</a:t>
            </a:r>
          </a:p>
          <a:p>
            <a:pPr>
              <a:buFont typeface="Wingdings" panose="05000000000000000000" pitchFamily="2" charset="2"/>
              <a:buChar char="q"/>
            </a:pPr>
            <a:endParaRPr lang="bg-BG" sz="1400" dirty="0">
              <a:latin typeface="+mj-lt"/>
            </a:endParaRPr>
          </a:p>
          <a:p>
            <a:endParaRPr lang="bg-BG" sz="1400" dirty="0">
              <a:latin typeface="+mj-lt"/>
            </a:endParaRPr>
          </a:p>
        </p:txBody>
      </p:sp>
      <p:sp>
        <p:nvSpPr>
          <p:cNvPr id="6" name="Explosion 1 5"/>
          <p:cNvSpPr/>
          <p:nvPr/>
        </p:nvSpPr>
        <p:spPr>
          <a:xfrm rot="20149751">
            <a:off x="1522471" y="101763"/>
            <a:ext cx="2316673" cy="1269484"/>
          </a:xfrm>
          <a:prstGeom prst="irregularSeal1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g-BG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ЗДВФК</a:t>
            </a:r>
            <a:endParaRPr lang="bg-BG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 rot="1815437">
            <a:off x="9932186" y="522943"/>
            <a:ext cx="2316673" cy="1269484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g-BG" b="1" spc="1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ЗФУКПС</a:t>
            </a:r>
            <a:endParaRPr lang="bg-BG" sz="2000" b="1" spc="1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2065" y="1332690"/>
            <a:ext cx="62690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j-lt"/>
              </a:rPr>
              <a:t>Ръководителите на </a:t>
            </a:r>
            <a:r>
              <a:rPr lang="ru-RU" sz="1400" dirty="0" smtClean="0">
                <a:latin typeface="+mj-lt"/>
              </a:rPr>
              <a:t>общините </a:t>
            </a:r>
            <a:r>
              <a:rPr lang="ru-RU" sz="1400" dirty="0">
                <a:latin typeface="+mj-lt"/>
              </a:rPr>
              <a:t>отговарят за: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определянето на целите на организациите, които ръководят разработването и прилагането на стратегически и годишни планове, планове за действие и индикатори за достигане на поставените цели;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идентифицирането, оценката и управлението на рисковете, застрашаващи постигането на целите на организациите;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планирането</a:t>
            </a:r>
            <a:r>
              <a:rPr lang="ru-RU" sz="1400" dirty="0">
                <a:latin typeface="+mj-lt"/>
              </a:rPr>
              <a:t>, управлението и отчитането на публичните средства с оглед постигане на целите на организациите;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ефективното </a:t>
            </a:r>
            <a:r>
              <a:rPr lang="ru-RU" sz="1400" dirty="0">
                <a:latin typeface="+mj-lt"/>
              </a:rPr>
              <a:t>управление на персонала и поддържането нивото на компетентността му;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съхранението </a:t>
            </a:r>
            <a:r>
              <a:rPr lang="ru-RU" sz="1400" dirty="0">
                <a:latin typeface="+mj-lt"/>
              </a:rPr>
              <a:t>и опазването на активите и информацията от погиване, кражба, непозволен достъп и злоупотреба;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разделянето </a:t>
            </a:r>
            <a:r>
              <a:rPr lang="ru-RU" sz="1400" dirty="0">
                <a:latin typeface="+mj-lt"/>
              </a:rPr>
              <a:t>на отговорностите по вземане на решение, изпълнение и осъществяване на контрол;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осигуряването на функцията по вътрешен одит в съответствие с действащото законодателство;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наблюдението </a:t>
            </a:r>
            <a:r>
              <a:rPr lang="ru-RU" sz="1400" dirty="0">
                <a:latin typeface="+mj-lt"/>
              </a:rPr>
              <a:t>и актуализирането на системите за финансово управление и контрол и предприемането на мерки за подобряването им в изпълнение на препоръки от вътрешния одит и други проверки;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осигуряването </a:t>
            </a:r>
            <a:r>
              <a:rPr lang="ru-RU" sz="1400" dirty="0">
                <a:latin typeface="+mj-lt"/>
              </a:rPr>
              <a:t>на антикорупционни процедури;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отчетността </a:t>
            </a:r>
            <a:r>
              <a:rPr lang="ru-RU" sz="1400" dirty="0">
                <a:latin typeface="+mj-lt"/>
              </a:rPr>
              <a:t>и докладването за състоянието на системите за финансово управление и контрол;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осигуряването </a:t>
            </a:r>
            <a:r>
              <a:rPr lang="ru-RU" sz="1400" dirty="0">
                <a:latin typeface="+mj-lt"/>
              </a:rPr>
              <a:t>на условия за законосъобразно и целесъобразно управление, адекватно и етично поведение на персонала в организациите.</a:t>
            </a:r>
          </a:p>
        </p:txBody>
      </p:sp>
    </p:spTree>
    <p:extLst>
      <p:ext uri="{BB962C8B-B14F-4D97-AF65-F5344CB8AC3E}">
        <p14:creationId xmlns:p14="http://schemas.microsoft.com/office/powerpoint/2010/main" val="314189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а">
  <a:themeElements>
    <a:clrScheme name="По избор 6">
      <a:dk1>
        <a:srgbClr val="354F12"/>
      </a:dk1>
      <a:lt1>
        <a:sysClr val="window" lastClr="FFFFFF"/>
      </a:lt1>
      <a:dk2>
        <a:srgbClr val="50771B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</TotalTime>
  <Words>2661</Words>
  <Application>Microsoft Office PowerPoint</Application>
  <PresentationFormat>Widescreen</PresentationFormat>
  <Paragraphs>329</Paragraphs>
  <Slides>51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ＭＳ Ｐゴシック</vt:lpstr>
      <vt:lpstr>Arial</vt:lpstr>
      <vt:lpstr>Arial Narrow</vt:lpstr>
      <vt:lpstr>Calibri</vt:lpstr>
      <vt:lpstr>Cambria</vt:lpstr>
      <vt:lpstr>Corbel</vt:lpstr>
      <vt:lpstr>Impact</vt:lpstr>
      <vt:lpstr>Segoe Print</vt:lpstr>
      <vt:lpstr>Tahoma</vt:lpstr>
      <vt:lpstr>Times New Roman</vt:lpstr>
      <vt:lpstr>Tw Cen MT</vt:lpstr>
      <vt:lpstr>Verdana</vt:lpstr>
      <vt:lpstr>Wingdings</vt:lpstr>
      <vt:lpstr>Wingdings 2</vt:lpstr>
      <vt:lpstr>База</vt:lpstr>
      <vt:lpstr>Drawing</vt:lpstr>
      <vt:lpstr>PowerPoint Presentation</vt:lpstr>
      <vt:lpstr>PowerPoint Presentation</vt:lpstr>
      <vt:lpstr>PowerPoint Presentation</vt:lpstr>
      <vt:lpstr>КАК КОНТРОЛИРАМЕ СЕГА У НАС?</vt:lpstr>
      <vt:lpstr>Контрола у нас и прогреса във времето … или имало едно време едно ДФК</vt:lpstr>
      <vt:lpstr>2006 – времето на големите промени</vt:lpstr>
      <vt:lpstr>НАСТОЯЩИТЕ ПРЕДИЗВИКАТЕЛСТВА</vt:lpstr>
      <vt:lpstr>КАК РАЗБИРА(Х)МЕ СФУК-а?</vt:lpstr>
      <vt:lpstr>КАК РАЗБИРА(Х)МЕ СФУК-а?</vt:lpstr>
      <vt:lpstr>ПОГРЕШНИТЕ ОЧАКВАНИЯ КЪМ КОНТРОЛА</vt:lpstr>
      <vt:lpstr>PowerPoint Presentation</vt:lpstr>
      <vt:lpstr> </vt:lpstr>
      <vt:lpstr>ОСНОВНИ ЛИНИИ НА ДОКЛАДА</vt:lpstr>
      <vt:lpstr>ИМА ЛИ ВЪТРЕШНИЯТ КОНТРОЛ ИНСТРУМЕНТИ?</vt:lpstr>
      <vt:lpstr>УПРАВЛЕНСКАТА ОТГОВОРНОСТ В ПУБЛИЧНИЯ СЕКТОР – МИТ ИЛИ РЕАЛНОСТ? </vt:lpstr>
      <vt:lpstr>УПРАВЛЕНСКАТА ОТГОВОРНОСТ В ПУБЛИЧНИЯ СЕКТОР – МИТ ИЛИ РЕАЛНОСТ? </vt:lpstr>
      <vt:lpstr>ДОБРО ФИНАНСОВО УПРАВЛЕНИЕ</vt:lpstr>
      <vt:lpstr>ВЪТРЕШНИТЕ КОНТРОЛИ… - ОБЩА ДЕФИНИЦИЯ -</vt:lpstr>
      <vt:lpstr>ВЪТРЕШНИТЕ КОНТРОЛИ…</vt:lpstr>
      <vt:lpstr>  ВЪТРЕШНИТЕ КОНТРОЛИ СА: </vt:lpstr>
      <vt:lpstr>  ВЪТРЕШНИТЕ КОНТРОЛИ СА: </vt:lpstr>
      <vt:lpstr>ВЪТРЕШНИТЕ КОНТРОЛИ СА ПРОЯВА НА ЗДРАВИЯ РАЗУМ</vt:lpstr>
      <vt:lpstr>МИТОВЕ ЗА ВЪТРЕШНИЯ КОНТРОЛ</vt:lpstr>
      <vt:lpstr>СТАРИ ВЪЗПРИЯТИЯ ЗА КОНТРОЛ</vt:lpstr>
      <vt:lpstr>КОЙ Е ОТГОВОРЕН ЗА ВЪТРЕШНИЯ КОНТРОЛ?</vt:lpstr>
      <vt:lpstr>УПРАВЛЕНСКИ КОНТРОЛИ</vt:lpstr>
      <vt:lpstr>УПРАВЛЕНСКИ КОНТРОЛИ</vt:lpstr>
      <vt:lpstr>РАЗУМНА УВЕРЕНОСТ</vt:lpstr>
      <vt:lpstr>ВИДОВЕ КОНТРОЛИ И ПРИМЕРИ</vt:lpstr>
      <vt:lpstr>Проверка на вътрешните контроли</vt:lpstr>
      <vt:lpstr>Проверката на вътрешните контроли</vt:lpstr>
      <vt:lpstr>Проверката на вътрешните контроли</vt:lpstr>
      <vt:lpstr>PowerPoint Presentation</vt:lpstr>
      <vt:lpstr>КОРЕКТИВНИ ДЕЙСТВИЯ</vt:lpstr>
      <vt:lpstr>ЗОНИ СЪС СЛАБИ КОНТРОЛИ</vt:lpstr>
      <vt:lpstr>НАТРУПАНИ С ГОДИНИТЕ ПРОБЛЕМИ, СВЪРЗАНИ С КАЧЕСТВОТО НА  УПРАВЛЕНИЕ И КОНТРОЛ В ПУБЛИЧНИЯ СЕКТОР</vt:lpstr>
      <vt:lpstr>НАТРУПАНИ С ГОДИНИТЕ ПРОБЛЕМИ, СВЪРЗАНИ С КАЧЕСТВОТО НА  УПРАВЛЕНИЕ И КОНТРОЛ В ПУБЛИЧНИЯ СЕКТОР</vt:lpstr>
      <vt:lpstr>PowerPoint Presentation</vt:lpstr>
      <vt:lpstr>ШЕСТ БЕЛЕГА НА „ПЕРФЕКТНАТА“ ОБЩИНА     (ПРИМЕРЕН ПРОФИЛ)</vt:lpstr>
      <vt:lpstr>ШЕСТ БЕЛЕГА НА „ПЕРФЕКТНАТА“ ОБЩИНА     (ПРИМЕРЕН ПРОФИЛ)</vt:lpstr>
      <vt:lpstr>ВЪТРЕШЕН ОДИТ – ЗАЩО?</vt:lpstr>
      <vt:lpstr>ВЪТРЕШЕН ОДИТ – ЗАЩО?</vt:lpstr>
      <vt:lpstr>PowerPoint Presentation</vt:lpstr>
      <vt:lpstr>ОДИТЕН АНГАЖИМЕНТ</vt:lpstr>
      <vt:lpstr>ФАКТИЧЕСКИ ПРОВЕРКИ</vt:lpstr>
      <vt:lpstr>ДОКЛАДВАНЕ НА РЕЗУЛТАТИТЕ ОТ ОА</vt:lpstr>
      <vt:lpstr>ДОКЛАДВАНЕ НА РЕЗУЛТАТИТЕ ОТ ОА</vt:lpstr>
      <vt:lpstr>ДОКЛАДВАНЕ НА РЕЗУЛТАТИТЕ ОТ ОА</vt:lpstr>
      <vt:lpstr>Какъв НЕ ТРЯБВА да е един доклад?</vt:lpstr>
      <vt:lpstr>…И НАКРАЯ МАЛКО ЗА ПРЕПОРЪКИТЕ?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на ПКСП на НСОРБ  Нормативна рамка</dc:title>
  <dc:creator>Daniela Ushatova</dc:creator>
  <cp:lastModifiedBy>DANY</cp:lastModifiedBy>
  <cp:revision>59</cp:revision>
  <dcterms:created xsi:type="dcterms:W3CDTF">2020-11-16T15:48:02Z</dcterms:created>
  <dcterms:modified xsi:type="dcterms:W3CDTF">2021-10-18T15:47:27Z</dcterms:modified>
</cp:coreProperties>
</file>