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0" r:id="rId1"/>
  </p:sldMasterIdLst>
  <p:notesMasterIdLst>
    <p:notesMasterId r:id="rId17"/>
  </p:notesMasterIdLst>
  <p:handoutMasterIdLst>
    <p:handoutMasterId r:id="rId18"/>
  </p:handoutMasterIdLst>
  <p:sldIdLst>
    <p:sldId id="258" r:id="rId2"/>
    <p:sldId id="418" r:id="rId3"/>
    <p:sldId id="368" r:id="rId4"/>
    <p:sldId id="410" r:id="rId5"/>
    <p:sldId id="375" r:id="rId6"/>
    <p:sldId id="413" r:id="rId7"/>
    <p:sldId id="414" r:id="rId8"/>
    <p:sldId id="411" r:id="rId9"/>
    <p:sldId id="416" r:id="rId10"/>
    <p:sldId id="415" r:id="rId11"/>
    <p:sldId id="412" r:id="rId12"/>
    <p:sldId id="374" r:id="rId13"/>
    <p:sldId id="417" r:id="rId14"/>
    <p:sldId id="409" r:id="rId15"/>
    <p:sldId id="408" r:id="rId16"/>
  </p:sldIdLst>
  <p:sldSz cx="12192000" cy="6858000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F12"/>
    <a:srgbClr val="AC2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837A24-15A7-4182-8004-55E1B7B61D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EF6E6-D3A1-4E5F-B053-218B4074A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030AE-E55A-4A2A-B9A5-D23766F2CB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F1CE0-5DE6-46E4-AB21-03B1D2C401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F139A-A5C8-4C41-8C12-E1150707579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53411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1BCF4-431D-4C6E-B67C-57BB3D9F26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77968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47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iaplan.bg/portfolio/socialni-uslug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lvl="0" indent="0" algn="ctr">
              <a:buClr>
                <a:srgbClr val="549E39"/>
              </a:buClr>
              <a:buNone/>
              <a:defRPr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srgbClr val="549E39"/>
              </a:buClr>
              <a:buNone/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 обучение по обучителен модул</a:t>
            </a:r>
          </a:p>
          <a:p>
            <a:pPr marL="0" lvl="0" indent="0" algn="ctr">
              <a:buClr>
                <a:srgbClr val="549E39"/>
              </a:buClr>
              <a:buNone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„Местно икономическо развитие – възможности и практически решения“</a:t>
            </a:r>
            <a:br>
              <a:rPr lang="bg-BG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bg-BG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 BG05SFOP001-2.015-0001-C02, проект „Повишаване на знанията, уменията и квалификацията на общинските служители“ за предоставяне на безвъзмездна финансова помощ по Оперативна програма „Добро управление“, съфинансирана от Европейския съюз чрез Европейския социален фонд. </a:t>
            </a: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1100" i="1" dirty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bg-BG" sz="1100" i="1" dirty="0">
                <a:solidFill>
                  <a:srgbClr val="549E39"/>
                </a:solidFill>
              </a:rPr>
              <a:t> </a:t>
            </a: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bg-BG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22332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10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2" y="848495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Етапи при въвеждане на социалните иновации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9818" y="16743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354F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Проучване на социалната иновация.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354F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Прототипиране на социалната иновация.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354F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Пилотиране на социалната иновация.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354F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Прилагане/внедряване на социалната иновация.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354F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на устойчивостта с цел определяне на потенциала за въздействие на иновацията.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7491" y="3992893"/>
            <a:ext cx="90146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bg-BG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рамките на Европейския зелен пакт три области: Стара Загора, Кюстендил и Перник ще бъдат най-сериозно засегнати от прехода към нисковъглеродна икономика. Общините в тези области трябва да извършат дълбока икономическа и социална трансформация през следващите години, да разработят и реализират подходящи планове за диверсификация, растеж и работни места, за да неутрализират отрицателните ефекти от тази конверсия.</a:t>
            </a:r>
            <a:endParaRPr lang="bg-BG" i="1" dirty="0"/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5C8CF488-18E8-E00B-80CF-E4BAE1075563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2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3930" y="6232972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11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182588" y="735234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Корпоративни социални иновации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8927" y="1258454"/>
            <a:ext cx="1054561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bg-BG" altLang="bg-BG" dirty="0">
                <a:solidFill>
                  <a:srgbClr val="354F1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Корпоративните социални иновации </a:t>
            </a:r>
            <a:r>
              <a:rPr lang="en-US" altLang="bg-BG" dirty="0">
                <a:solidFill>
                  <a:srgbClr val="354F1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bg-BG" altLang="bg-BG" dirty="0">
                <a:solidFill>
                  <a:srgbClr val="354F1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КСИ</a:t>
            </a:r>
            <a:r>
              <a:rPr lang="en-US" altLang="bg-BG" dirty="0">
                <a:solidFill>
                  <a:srgbClr val="354F1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bg-BG" altLang="bg-BG" dirty="0">
                <a:solidFill>
                  <a:srgbClr val="354F1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са иновативни продукти, процеси или услуги, чрез които се елиминират рисковете и възможностите, които поставят социалните и екологичните аспекти за постигане на устойчивост на бизнеса и подобрена конкурентоспособност.</a:t>
            </a:r>
          </a:p>
          <a:p>
            <a:pPr>
              <a:buFont typeface="Wingdings" panose="05000000000000000000" pitchFamily="2" charset="2"/>
              <a:buChar char="q"/>
            </a:pPr>
            <a:endParaRPr lang="bg-BG" altLang="bg-BG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Мотивацията за реализиране на КСИ е идеята, че нерешаването на социалните и екологичните проблеми в дългосрочен план се трансформира във финансови проблеми за фирмите.</a:t>
            </a:r>
          </a:p>
          <a:p>
            <a:pPr>
              <a:buFont typeface="Wingdings" panose="05000000000000000000" pitchFamily="2" charset="2"/>
              <a:buChar char="q"/>
            </a:pPr>
            <a:endParaRPr lang="bg-BG" altLang="bg-BG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КСИ са свързани с дизайна и въвеждането на модели в предоставянето на продукти или услуги, при които се елиминират социалния и екологичния риск за постигане на устойчивост и конкурентоспособност на бизнеса.</a:t>
            </a:r>
            <a:endParaRPr lang="bg-BG" altLang="bg-BG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bg-BG" altLang="bg-BG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altLang="bg-BG" dirty="0">
                <a:ea typeface="Calibri" panose="020F0502020204030204" pitchFamily="34" charset="0"/>
                <a:cs typeface="Arial" panose="020B0604020202020204" pitchFamily="34" charset="0"/>
              </a:rPr>
              <a:t>Основни принципи на корпоративните социални иновации: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bg-BG" altLang="bg-BG" dirty="0">
                <a:ea typeface="Calibri" panose="020F0502020204030204" pitchFamily="34" charset="0"/>
                <a:cs typeface="Arial" panose="020B0604020202020204" pitchFamily="34" charset="0"/>
              </a:rPr>
              <a:t>Определянето на цел;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bg-BG" altLang="bg-BG" dirty="0">
                <a:ea typeface="Calibri" panose="020F0502020204030204" pitchFamily="34" charset="0"/>
                <a:cs typeface="Arial" panose="020B0604020202020204" pitchFamily="34" charset="0"/>
              </a:rPr>
              <a:t>Определянето на нужда;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bg-BG" altLang="bg-BG" dirty="0">
                <a:ea typeface="Calibri" panose="020F0502020204030204" pitchFamily="34" charset="0"/>
                <a:cs typeface="Arial" panose="020B0604020202020204" pitchFamily="34" charset="0"/>
              </a:rPr>
              <a:t>Измерването;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bg-BG" altLang="bg-BG" dirty="0">
                <a:ea typeface="Calibri" panose="020F0502020204030204" pitchFamily="34" charset="0"/>
                <a:cs typeface="Arial" panose="020B0604020202020204" pitchFamily="34" charset="0"/>
              </a:rPr>
              <a:t>Намирането на партньори;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bg-BG" altLang="bg-BG" dirty="0">
                <a:ea typeface="Calibri" panose="020F0502020204030204" pitchFamily="34" charset="0"/>
                <a:cs typeface="Arial" panose="020B0604020202020204" pitchFamily="34" charset="0"/>
              </a:rPr>
              <a:t>Създаването на структура за насърчаване на иновациите.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55CF2C8-F92C-6A61-F529-D7189910440E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3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3074" y="6252522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12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130634" y="756217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„Зелени“ работни места 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273" y="1354258"/>
            <a:ext cx="11333018" cy="489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„Зелено работно място” е всяка професионална дейност, която подпомага опазването на околната среда и борбата с климатичните промени чрез спестяване на енергия и суровини, насърчаване на възобновяемите енергийни източници, намаляване на количеството отпадъци и замърсяването или чрез опазване на биологичното разнообразие и екосистемите.</a:t>
            </a:r>
            <a:endParaRPr lang="bg-B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изменение на Закона за насърчаване за заетостта (2010 г.) се въведе нова насърчителна мярка за разкриването на „зелени работни места“, с която се предоставят парични суми на всеки работодател (вкл. общините) за времето, през което лицето е било на работа, но за срок не повече от 12 месеца.</a:t>
            </a:r>
            <a:endParaRPr lang="bg-B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Секторите, за които традиционно се приема, че генерират „зелена” заетост, са следните: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Устойчив транспорт;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и рециклиране на отпадъците;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Възобновяема енергия;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 отпадни води;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Водоснабдяване;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Биологично земеделие;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Енергийна ефективност на сгради и др.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B71C14E2-85A8-7908-3AB7-A8B820E1CDD3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5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4786" y="621468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13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171377" y="717711"/>
            <a:ext cx="9718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Подобряване условията за труд за на хората с увреждания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782" y="1596099"/>
            <a:ext cx="11018982" cy="489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Необходими са активни действия на общинско ниво, за да се променят условията на средата и да се подобри интеграцията на хората с увреждания, които може да извършват икономически дейности.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Следва да се промени моделът, при който от субсидирано социално подпомагане на хората с увреждания се премине към активното им включване в икономическите и обществените процеси.</a:t>
            </a: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4 основни стратегически цели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, които трябва да залегнат и в приоритетите на общинските администрации съгласно Националната стратегия за хората с увреждания: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Повишаване на възможностите за водене на независим начин на живот наравно с останалите в условия на достъпна среда и улесняване включването в общността с възможност за свободно изразяване на мнение и информиран избор;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Гарантиране на достъпа до ефективна социална подкрепа и подходящ жизнен стандарт, в т.ч. повишаване на адекватността и устойчивостта на системата за социална подкрепа в цялост;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Подобряване на достъпа до качествено приобщаващо здравеопазване, образование, заетост и подходящи условия на труд;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Превенция от социално изключване чрез прилагане на интегриран подход – засилване и укрепване на координацията и взаимодействието между отделните секторни политики с оглед създаването на условия за активно социално приобщаване на хората с увреждания.</a:t>
            </a:r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798705F7-EADA-81E3-061D-56570730908F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4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2218" y="6232972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14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2" y="797663"/>
            <a:ext cx="9718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Възможни източници за финансиране и партньорства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482025" y="1487921"/>
            <a:ext cx="6389830" cy="463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Държавен бюджет: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„Условия на труд“ към МТСП.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„Социална закрила“ към МТСП.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Национална програма за заетост на хората с увреждания.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Осигуряване на достъпна архитектурна среда и адаптиране на културни, исторически и спортни обекти за хора с увреждания.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Финансиране на целеви проекти на специализирани предприятия и кооперации на хората с увреждания.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Финансиране на проекти за рехабилитация и интеграция на хората с увреждания.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Общински бюджет.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Частно финансиране.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за възстановяване и устойчивост.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„Развитие на човешките ресурси“ 2021 – 2027 г.</a:t>
            </a:r>
          </a:p>
        </p:txBody>
      </p:sp>
      <p:sp>
        <p:nvSpPr>
          <p:cNvPr id="6" name="Rectangle 5"/>
          <p:cNvSpPr/>
          <p:nvPr/>
        </p:nvSpPr>
        <p:spPr>
          <a:xfrm>
            <a:off x="7379856" y="1813020"/>
            <a:ext cx="42117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Настоящият модел за развитие може да се реализира успешно само в случай на активното ангажиране на бизнеса, неправителствените организации и местната общност.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altLang="bg-B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Единствено чрез успешното взаимодействие между тях и общинската администрация може да се реализира нов и по-ефективен модел за предоставяне на качествени социални услуги на местно ниво в съответствие с нуждите на населението.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E675C36-4962-D51F-BD08-378BCA19511D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5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15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0" y="715327"/>
            <a:ext cx="9718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Препоръки за ефективно развитие на социалните услуги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577271" y="1669434"/>
            <a:ext cx="11037455" cy="473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6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Социалните услуги на общинско ниво е необходимо да се разглеждат в по-широк контекст, който включва насърчаване на социалните предприемачи и подкрепа за развитието на фирмите от солидарната и социалната икономика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6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 както за развитието на типичните социални услуги, така и за повишаване ролята на социалната и солидарната икономика на местно ниво за постигане на по-висока заетост (вкл. зелени работни места) и за по-добро социално включване предимно на уязвимите групи от обществото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6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Въвеждането на социални и корпоративни социални иновации на местно ниво разполага с голям потенциал за мултипликационни ефекти и за възприемането на нови модели на работа, които ще имат положителен ефект върху всички социални групи от местното население, вкл. маргинализираните лица и хората с увреждания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6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Търсене на подходящи източници на финансиране за изпълнение на проекти, свързани с предоставянето на социални услуги и за развитието на социалната и солидарната икономика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6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Идентифициране на приложими добри практики за предоставяне на социални услуги и изготвяне на планове за действие и устойчивост за тяхната реализация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6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Търсене на нови възможности и партньори за предоставяне на социални услуги и/или реализиране на проекти за социални услуги с добавена стойност. Създаване на устойчиви партньорства за реализация на модела и на отделните проекти/дейности, включени в него, в т.ч. междуобщински партньорства за съвместно предоставяне на социални услуги, привличане на външни средства и осъществяване на дейности под формата на публично-частни партньорства или насърчаване на частните инвестиции за реализацията на нови проекти 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9E841D9-AF75-E079-B10F-6D3E9165A45F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7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2218" y="634177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2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729671" y="746353"/>
            <a:ext cx="11148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20-те принципа на Европейския стълб на социалните права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199" y="1737976"/>
            <a:ext cx="538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I: Равни възможности и достъп до пазара на труда:</a:t>
            </a:r>
          </a:p>
          <a:p>
            <a:endParaRPr lang="ru-RU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Образование, обучение и учене през целия живот;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Равенство между половете;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Равни възможности;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Активна подкрепа за заетостта;</a:t>
            </a:r>
          </a:p>
          <a:p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II: Справедливи условия на труд: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Сигурна и гъвкава заетост;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Заплати;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за условията на работа и защита в случай на уволнение;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Социален диалог и участие на работниците;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Баланс между професионалния и личния живот;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Здравословна, безопасна и добре приспособена работна среда и защита на личните данни;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5551" y="1756356"/>
            <a:ext cx="4861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III: Социална закрила и приобщаване:</a:t>
            </a:r>
          </a:p>
          <a:p>
            <a:endParaRPr lang="ru-RU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Грижи и подкрепа за децата;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Социална закрила;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Обезщетения за безработица;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Минимален доход;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Доходи и пенсии за старост;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Здравни грижи;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Интеграция на хората с увреждания;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Дългосрочни грижи;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Жилищно настаняване и помощ за бездомните хора;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Достъп до основни услуги.</a:t>
            </a:r>
          </a:p>
          <a:p>
            <a:endParaRPr lang="ru-RU" sz="1600" b="1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7054" y="5155477"/>
            <a:ext cx="5246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</a:rPr>
              <a:t>Реализирането на стълба е съвместно усилие на институциите на ЕС, националните, регионалните и местните органи, социалните партньори и гражданското общество.</a:t>
            </a:r>
            <a:endParaRPr lang="bg-BG" sz="1600" b="1" i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745" y="1324112"/>
            <a:ext cx="109081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 4 </a:t>
            </a:r>
            <a:r>
              <a:rPr lang="en-US" altLang="bg-BG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2027 г.</a:t>
            </a:r>
            <a:r>
              <a:rPr lang="en-US" altLang="bg-BG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altLang="bg-BG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bg-BG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По-социална и приобщаваща Европа, която прилага Европейския стълб на социалните права</a:t>
            </a:r>
            <a:endParaRPr lang="bg-BG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6D9A623-BD58-B8CD-D07D-FDFFEABB90C1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4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2218" y="622382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3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2" y="738448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Социални услуги с добавена стойност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712931" y="1407969"/>
            <a:ext cx="10856913" cy="466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Съгласно Закона за социалните услуги, това са дейности за подкрепа на лицата за:</a:t>
            </a:r>
            <a:endParaRPr lang="bg-BG" altLang="bg-BG" sz="1800" dirty="0">
              <a:solidFill>
                <a:srgbClr val="354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Превенция и/или преодоляване на социалното изключване;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Реализиране на права;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Подобряване качеството на живот.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Услугите, финансирани от държавния бюджет, се класифицират в три основни групи:</a:t>
            </a:r>
            <a:endParaRPr lang="bg-BG" altLang="bg-BG" sz="1800" dirty="0">
              <a:solidFill>
                <a:srgbClr val="354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на общинско ниво, които задоволяват потребностите на населението от общината;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на областно ниво, които задоволяват потребностите на лица от цялата област;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на областно ниво, които задоволяват потребностите на лица от цялата страна.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допълнение – 5 вида местни ресурси със социална насоченост:</a:t>
            </a:r>
            <a:endParaRPr lang="bg-BG" altLang="bg-BG" sz="1800" dirty="0">
              <a:solidFill>
                <a:srgbClr val="354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на местни фирми от солидарната и социалната икономика;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Въвеждане на социални иновации;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Прилагане на корпоративни социални иновации;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 на зелени работни места;</a:t>
            </a:r>
            <a:endParaRPr lang="bg-BG" altLang="bg-BG" sz="1800" dirty="0">
              <a:solidFill>
                <a:srgbClr val="354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Подобряване на възможностите за труд пред хората с увреждания.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bg-BG" altLang="bg-BG" sz="1800" dirty="0">
              <a:solidFill>
                <a:srgbClr val="354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0A1D7FD-1C2C-60ED-6CD8-1377D9DC3BB3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724" y="6210326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4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176816" y="749504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Основни групи дейности социални услуги</a:t>
            </a:r>
          </a:p>
        </p:txBody>
      </p:sp>
      <p:sp>
        <p:nvSpPr>
          <p:cNvPr id="2" name="Rectangle 1"/>
          <p:cNvSpPr/>
          <p:nvPr/>
        </p:nvSpPr>
        <p:spPr>
          <a:xfrm>
            <a:off x="794328" y="5858271"/>
            <a:ext cx="10483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Социални услуги на областно ниво за удовлетворяване на потребностите на лица от цялата страна</a:t>
            </a:r>
            <a:endParaRPr lang="bg-BG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891" y="1540708"/>
            <a:ext cx="4488873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Информиране и консултиране.</a:t>
            </a:r>
            <a:endParaRPr lang="bg-BG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Застъпничество и посредничество.</a:t>
            </a:r>
            <a:endParaRPr lang="bg-BG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Общностна работа.</a:t>
            </a:r>
            <a:endParaRPr lang="bg-BG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Терапия и рехабилитация.</a:t>
            </a:r>
            <a:endParaRPr lang="bg-BG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за придобиване на умения.</a:t>
            </a:r>
            <a:endParaRPr lang="bg-BG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придобиване на трудови умения.</a:t>
            </a:r>
            <a:endParaRPr lang="bg-BG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Дневна грижа.</a:t>
            </a:r>
            <a:endParaRPr lang="bg-BG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Резидентна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грижа.</a:t>
            </a:r>
            <a:endParaRPr lang="bg-BG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Осигуряване на подслон.</a:t>
            </a:r>
            <a:endParaRPr lang="bg-BG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Асистентска подкрепа.</a:t>
            </a:r>
            <a:endParaRPr lang="bg-BG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1689676"/>
            <a:ext cx="6252585" cy="36119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228906" y="1286225"/>
            <a:ext cx="5226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на социалните услуги на Столична община</a:t>
            </a:r>
            <a:endParaRPr lang="bg-BG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6148" y="5377933"/>
            <a:ext cx="4845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Източник: </a:t>
            </a:r>
            <a:r>
              <a:rPr lang="bg-BG" sz="1600" i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https://sofiaplan.bg/portfolio/socialni-uslugi</a:t>
            </a:r>
            <a:endParaRPr lang="bg-BG" sz="1600" dirty="0"/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0DA1F836-49E1-28BC-2F6A-08F9ECD75390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4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251260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5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2" y="809151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Социална и солидарна икономика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517237" y="1476665"/>
            <a:ext cx="11074399" cy="415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buNone/>
            </a:pPr>
            <a:r>
              <a:rPr lang="bg-BG" sz="1800" b="1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Социална и солидарна икономика </a:t>
            </a:r>
            <a:r>
              <a:rPr lang="en-US" sz="1800" b="1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800" b="1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ССИ</a:t>
            </a:r>
            <a:r>
              <a:rPr lang="en-US" sz="1800" b="1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Специфична форма на предприемачество, която е насочена към намиране на решения на обществени, социални или екологични нужди, които не могат да бъдат решени само с пазарни или административни механизми.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Тази специфична форма на предприемачество е насочена към осъществяване на социални дейности и/или социални цели самостоятелно или в сътрудничество с държавните или местните органи.</a:t>
            </a:r>
            <a:endParaRPr lang="ru-RU" altLang="bg-BG" sz="1800" dirty="0">
              <a:solidFill>
                <a:srgbClr val="354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ССИ е едновременно част от реалната икономика и част от гражданското общество, в която физически и ЮЛ осъществяват стопанска дейност в обществена полза и реинвестират печалба за социални цели:</a:t>
            </a:r>
            <a:endParaRPr lang="bg-BG" altLang="bg-BG" sz="1800" dirty="0">
              <a:solidFill>
                <a:srgbClr val="354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6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 за създаване на заетост и развитие на работната сила;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6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Предприемачески модел, където социалното предприятие се явява посредник между хората в неравностойно положение и пазара;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6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 на пряка услуга.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F7E6F3E-2107-D95B-2E2A-45528695A122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5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4786" y="6246715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6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2" y="895667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Принципи на социалната и солидарната икономика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2108" y="1494315"/>
            <a:ext cx="10529455" cy="420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Преимущество на социалните пред икономическите цели.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Сдружаване в обществена и/или колективна полза.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Публичност и прозрачност.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Независимост от органите на държавната власт.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 на членовете, работниците или служителите при вземане на управленски решения.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bg-B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Субекти на социалната и солидарна икономика са кооперациите, юридическите лица с нестопанска цел за осъществяване на общественополезна дейност и социалните предприятия.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bg-B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Местните субекти следва да бъдат целенасочено подпомагани, тяхната общественополезна дейност трябва да получава адекватно обществено признание и следва да служи като пример за нови подобни предприятия, които да се създадат на местно ниво.</a:t>
            </a:r>
            <a:endParaRPr lang="bg-B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08D3DE1E-9BD6-F86F-EEB5-0EDD5D5D3EEE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0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25033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7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1" y="789801"/>
            <a:ext cx="9718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ъдействие на субектите на ССИ от органите на местното самоуправление</a:t>
            </a:r>
          </a:p>
        </p:txBody>
      </p:sp>
      <p:sp>
        <p:nvSpPr>
          <p:cNvPr id="6" name="Rectangle 5"/>
          <p:cNvSpPr/>
          <p:nvPr/>
        </p:nvSpPr>
        <p:spPr>
          <a:xfrm>
            <a:off x="840508" y="1743908"/>
            <a:ext cx="10704945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Насърчават развитието на човешките ресурси в областта на социалната и солидарна икономика, като осигуряват достъп до горепосочената електронна платформа.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bg-B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Разработват механизми и програми за подкрепа на социалното предприемачество, насочени към развитие на регионалните аспекти на социалната и солидарна икономика, чрез включване на мерки в нормативните актове, свързани с развитието на общината.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bg-B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Участват в дейностите на социалната и солидарна икономика чрез различни форми на сътрудничество.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bg-B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Начините, по които органите на местното самоуправление може да оказват съдействие на субектите на социалната и солидарна икономика, се определят с решение на общинския съвет.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04145" y="5858317"/>
            <a:ext cx="650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Закон за предприятията на социалната и солидарна икономика, Глава четвърта „Насърчаване на социалната и солидарна икономика“</a:t>
            </a:r>
            <a:endParaRPr lang="bg-BG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DDE1439-EA71-EA87-3FF0-9E5E29342B5C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4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4786" y="6251260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8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2233" y="760222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Социални иновации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554182" y="1338119"/>
            <a:ext cx="11074399" cy="477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„Социална иновация“ e разработването и прилагането на нови идеи (продукти, услуги и модели) с цел да се отговори на социални потребности и да се създадат нови социални отношения или сътрудничества.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Социалните иновации дават нови отговори на неотложните социални искания, които оказват влияние върху процеса на социалните взаимодействия.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са насочени към подобряване на благосъстоянието на хората.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Социалните иновации са не само добри за обществото, но и за отделните индивиди, защото подобряват техния капацитет за действие.</a:t>
            </a:r>
            <a:endParaRPr lang="ru-RU" altLang="bg-BG" sz="1800" dirty="0">
              <a:solidFill>
                <a:srgbClr val="354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Социалните иновации може да бъдат:</a:t>
            </a:r>
            <a:endParaRPr lang="bg-BG" altLang="bg-BG" sz="1800" dirty="0">
              <a:solidFill>
                <a:srgbClr val="354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Ориентирани към процеси – разработване на нови методи и/или подходи;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Ориентирани към цели – работа с различни целеви групи, сектори или на различни нива (нови целеви групи и/или в нов контекст);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Ориентирани към съдържание – нова организация на обучение, работа в мрежа и разпространение, нови комбинации от съществуващи подходи. 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Моля, дайте примери за социални иновации във Вашата община.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3971A0C-62C5-ECF9-3478-184B7C5637D8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3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0317" y="6204816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9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10875" y="653184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Пример за социална иновация – модела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FORTE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61" y="1204913"/>
            <a:ext cx="475456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18" y="4034704"/>
            <a:ext cx="431958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659418" y="1492106"/>
            <a:ext cx="48860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bg-BG" altLang="bg-BG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FORTE</a:t>
            </a:r>
            <a:r>
              <a:rPr lang="bg-BG" altLang="bg-BG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bg-BG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endParaRPr lang="bg-BG" altLang="bg-BG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altLang="bg-BG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Financing Of Return To Employment</a:t>
            </a:r>
            <a:r>
              <a:rPr lang="en-US" altLang="bg-BG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bg-BG" altLang="bg-BG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bg-BG" altLang="bg-BG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altLang="bg-BG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или </a:t>
            </a:r>
          </a:p>
          <a:p>
            <a:pPr algn="ctr"/>
            <a:endParaRPr lang="en-US" altLang="bg-BG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altLang="bg-BG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Финансиране на връщането към заетост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68770" y="4904798"/>
            <a:ext cx="590752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bg-BG" altLang="bg-BG" sz="1600" dirty="0">
                <a:ea typeface="Calibri" panose="020F0502020204030204" pitchFamily="34" charset="0"/>
                <a:cs typeface="Arial" panose="020B0604020202020204" pitchFamily="34" charset="0"/>
              </a:rPr>
              <a:t>Модел за финансиране на преквалификацията на съкратени работници, където инвестицията идва от частни източници. Държавата връща на инвеститорите част от приходите от данъци след назначаване на работа на обучените лица.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04AF869-73E2-91EF-AF3E-96DB2947FA5C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Печелившите инвестиции в социални услуги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4248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а">
  <a:themeElements>
    <a:clrScheme name="По избор 6">
      <a:dk1>
        <a:srgbClr val="354F12"/>
      </a:dk1>
      <a:lt1>
        <a:sysClr val="window" lastClr="FFFFFF"/>
      </a:lt1>
      <a:dk2>
        <a:srgbClr val="50771B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2415</Words>
  <Application>Microsoft Office PowerPoint</Application>
  <PresentationFormat>Widescreen</PresentationFormat>
  <Paragraphs>217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</vt:lpstr>
      <vt:lpstr>Calibri</vt:lpstr>
      <vt:lpstr>Corbel</vt:lpstr>
      <vt:lpstr>Times New Roman</vt:lpstr>
      <vt:lpstr>Wingdings</vt:lpstr>
      <vt:lpstr>База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2021-04-29T14:07:07Z</dcterms:created>
  <dcterms:modified xsi:type="dcterms:W3CDTF">2023-05-02T14:12:53Z</dcterms:modified>
</cp:coreProperties>
</file>