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9" r:id="rId2"/>
    <p:sldId id="260" r:id="rId3"/>
    <p:sldId id="261" r:id="rId4"/>
    <p:sldId id="262" r:id="rId5"/>
    <p:sldId id="263" r:id="rId6"/>
    <p:sldId id="264" r:id="rId7"/>
    <p:sldId id="265" r:id="rId8"/>
    <p:sldId id="276" r:id="rId9"/>
    <p:sldId id="266" r:id="rId10"/>
    <p:sldId id="277" r:id="rId11"/>
    <p:sldId id="278" r:id="rId12"/>
    <p:sldId id="267" r:id="rId13"/>
    <p:sldId id="268" r:id="rId14"/>
    <p:sldId id="269" r:id="rId15"/>
    <p:sldId id="270" r:id="rId16"/>
    <p:sldId id="280" r:id="rId17"/>
    <p:sldId id="281" r:id="rId18"/>
    <p:sldId id="271" r:id="rId19"/>
    <p:sldId id="272" r:id="rId20"/>
    <p:sldId id="282" r:id="rId21"/>
    <p:sldId id="283" r:id="rId22"/>
    <p:sldId id="273" r:id="rId23"/>
    <p:sldId id="274" r:id="rId24"/>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9" d="100"/>
          <a:sy n="69" d="100"/>
        </p:scale>
        <p:origin x="75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_rels/drawing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image" Target="../media/image2.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EB458D-0E10-4E2B-AEA2-341E1F5238D8}"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bg-BG"/>
        </a:p>
      </dgm:t>
    </dgm:pt>
    <dgm:pt modelId="{A656E4C6-F74C-4876-8E82-10B507F457B8}">
      <dgm:prSet phldrT="[Текст]" custT="1"/>
      <dgm:spPr/>
      <dgm:t>
        <a:bodyPr/>
        <a:lstStyle/>
        <a:p>
          <a:r>
            <a:rPr lang="ru-RU" sz="2000" dirty="0">
              <a:latin typeface="Calibri" panose="020F0502020204030204" pitchFamily="34" charset="0"/>
              <a:cs typeface="Calibri" panose="020F0502020204030204" pitchFamily="34" charset="0"/>
            </a:rPr>
            <a:t>Набор от </a:t>
          </a:r>
          <a:r>
            <a:rPr lang="ru-RU" sz="2000" dirty="0" err="1">
              <a:latin typeface="Calibri" panose="020F0502020204030204" pitchFamily="34" charset="0"/>
              <a:cs typeface="Calibri" panose="020F0502020204030204" pitchFamily="34" charset="0"/>
            </a:rPr>
            <a:t>дейности</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във</a:t>
          </a:r>
          <a:r>
            <a:rPr lang="ru-RU" sz="2000" dirty="0">
              <a:latin typeface="Calibri" panose="020F0502020204030204" pitchFamily="34" charset="0"/>
              <a:cs typeface="Calibri" panose="020F0502020204030204" pitchFamily="34" charset="0"/>
            </a:rPr>
            <a:t> всяка </a:t>
          </a:r>
          <a:r>
            <a:rPr lang="ru-RU" sz="2000" dirty="0" err="1">
              <a:latin typeface="Calibri" panose="020F0502020204030204" pitchFamily="34" charset="0"/>
              <a:cs typeface="Calibri" panose="020F0502020204030204" pitchFamily="34" charset="0"/>
            </a:rPr>
            <a:t>група</a:t>
          </a:r>
          <a:r>
            <a:rPr lang="ru-RU" sz="2000" dirty="0">
              <a:latin typeface="Calibri" panose="020F0502020204030204" pitchFamily="34" charset="0"/>
              <a:cs typeface="Calibri" panose="020F0502020204030204" pitchFamily="34" charset="0"/>
            </a:rPr>
            <a:t> услуги:</a:t>
          </a:r>
        </a:p>
        <a:p>
          <a:r>
            <a:rPr lang="ru-RU" sz="2000" dirty="0" err="1">
              <a:latin typeface="Calibri" panose="020F0502020204030204" pitchFamily="34" charset="0"/>
              <a:cs typeface="Calibri" panose="020F0502020204030204" pitchFamily="34" charset="0"/>
            </a:rPr>
            <a:t>общодостъпни</a:t>
          </a:r>
          <a:r>
            <a:rPr lang="ru-RU" sz="2000" dirty="0">
              <a:latin typeface="Calibri" panose="020F0502020204030204" pitchFamily="34" charset="0"/>
              <a:cs typeface="Calibri" panose="020F0502020204030204" pitchFamily="34" charset="0"/>
            </a:rPr>
            <a:t> и </a:t>
          </a:r>
          <a:r>
            <a:rPr lang="ru-RU" sz="2000" dirty="0" err="1">
              <a:latin typeface="Calibri" panose="020F0502020204030204" pitchFamily="34" charset="0"/>
              <a:cs typeface="Calibri" panose="020F0502020204030204" pitchFamily="34" charset="0"/>
            </a:rPr>
            <a:t>специализирани</a:t>
          </a:r>
          <a:r>
            <a:rPr lang="ru-RU" sz="2000" dirty="0">
              <a:latin typeface="Calibri" panose="020F0502020204030204" pitchFamily="34" charset="0"/>
              <a:cs typeface="Calibri" panose="020F0502020204030204" pitchFamily="34" charset="0"/>
            </a:rPr>
            <a:t> услуги; </a:t>
          </a:r>
        </a:p>
        <a:p>
          <a:r>
            <a:rPr lang="ru-RU" sz="2000" dirty="0">
              <a:latin typeface="Calibri" panose="020F0502020204030204" pitchFamily="34" charset="0"/>
              <a:cs typeface="Calibri" panose="020F0502020204030204" pitchFamily="34" charset="0"/>
            </a:rPr>
            <a:t>с </a:t>
          </a:r>
          <a:r>
            <a:rPr lang="ru-RU" sz="2000" dirty="0" err="1">
              <a:latin typeface="Calibri" panose="020F0502020204030204" pitchFamily="34" charset="0"/>
              <a:cs typeface="Calibri" panose="020F0502020204030204" pitchFamily="34" charset="0"/>
            </a:rPr>
            <a:t>превантивни</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подкрепящи</a:t>
          </a:r>
          <a:r>
            <a:rPr lang="ru-RU" sz="2000" dirty="0">
              <a:latin typeface="Calibri" panose="020F0502020204030204" pitchFamily="34" charset="0"/>
              <a:cs typeface="Calibri" panose="020F0502020204030204" pitchFamily="34" charset="0"/>
            </a:rPr>
            <a:t> и </a:t>
          </a:r>
          <a:r>
            <a:rPr lang="ru-RU" sz="2000" dirty="0" err="1">
              <a:latin typeface="Calibri" panose="020F0502020204030204" pitchFamily="34" charset="0"/>
              <a:cs typeface="Calibri" panose="020F0502020204030204" pitchFamily="34" charset="0"/>
            </a:rPr>
            <a:t>възстановителни</a:t>
          </a:r>
          <a:r>
            <a:rPr lang="ru-RU" sz="2000" dirty="0">
              <a:latin typeface="Calibri" panose="020F0502020204030204" pitchFamily="34" charset="0"/>
              <a:cs typeface="Calibri" panose="020F0502020204030204" pitchFamily="34" charset="0"/>
            </a:rPr>
            <a:t> функции;</a:t>
          </a:r>
        </a:p>
        <a:p>
          <a:r>
            <a:rPr lang="ru-RU" sz="2000" dirty="0" err="1">
              <a:latin typeface="Calibri" panose="020F0502020204030204" pitchFamily="34" charset="0"/>
              <a:cs typeface="Calibri" panose="020F0502020204030204" pitchFamily="34" charset="0"/>
            </a:rPr>
            <a:t>Доставчиците</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сомостоятелно</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избират</a:t>
          </a:r>
          <a:r>
            <a:rPr lang="ru-RU" sz="2000" dirty="0">
              <a:latin typeface="Calibri" panose="020F0502020204030204" pitchFamily="34" charset="0"/>
              <a:cs typeface="Calibri" panose="020F0502020204030204" pitchFamily="34" charset="0"/>
            </a:rPr>
            <a:t> как да </a:t>
          </a:r>
          <a:r>
            <a:rPr lang="ru-RU" sz="2000" dirty="0" err="1">
              <a:latin typeface="Calibri" panose="020F0502020204030204" pitchFamily="34" charset="0"/>
              <a:cs typeface="Calibri" panose="020F0502020204030204" pitchFamily="34" charset="0"/>
            </a:rPr>
            <a:t>организират</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дейностите</a:t>
          </a:r>
          <a:r>
            <a:rPr lang="ru-RU" sz="2000" dirty="0">
              <a:latin typeface="Calibri" panose="020F0502020204030204" pitchFamily="34" charset="0"/>
              <a:cs typeface="Calibri" panose="020F0502020204030204" pitchFamily="34" charset="0"/>
            </a:rPr>
            <a:t> в </a:t>
          </a:r>
          <a:r>
            <a:rPr lang="ru-RU" sz="2000" dirty="0" err="1">
              <a:latin typeface="Calibri" panose="020F0502020204030204" pitchFamily="34" charset="0"/>
              <a:cs typeface="Calibri" panose="020F0502020204030204" pitchFamily="34" charset="0"/>
            </a:rPr>
            <a:t>услугите</a:t>
          </a:r>
          <a:r>
            <a:rPr lang="ru-RU" sz="2000" dirty="0">
              <a:latin typeface="Calibri" panose="020F0502020204030204" pitchFamily="34" charset="0"/>
              <a:cs typeface="Calibri" panose="020F0502020204030204" pitchFamily="34" charset="0"/>
            </a:rPr>
            <a:t> и и начина на </a:t>
          </a:r>
          <a:r>
            <a:rPr lang="ru-RU" sz="2000" dirty="0" err="1">
              <a:latin typeface="Calibri" panose="020F0502020204030204" pitchFamily="34" charset="0"/>
              <a:cs typeface="Calibri" panose="020F0502020204030204" pitchFamily="34" charset="0"/>
            </a:rPr>
            <a:t>управлението</a:t>
          </a:r>
          <a:r>
            <a:rPr lang="ru-RU" sz="2000" dirty="0">
              <a:latin typeface="Calibri" panose="020F0502020204030204" pitchFamily="34" charset="0"/>
              <a:cs typeface="Calibri" panose="020F0502020204030204" pitchFamily="34" charset="0"/>
            </a:rPr>
            <a:t> им. </a:t>
          </a:r>
        </a:p>
        <a:p>
          <a:r>
            <a:rPr lang="ru-RU" sz="1700" dirty="0">
              <a:latin typeface="Calibri" panose="020F0502020204030204" pitchFamily="34" charset="0"/>
              <a:cs typeface="Calibri" panose="020F0502020204030204" pitchFamily="34" charset="0"/>
            </a:rPr>
            <a:t> </a:t>
          </a:r>
          <a:endParaRPr lang="bg-BG" sz="1700" dirty="0">
            <a:latin typeface="Calibri" panose="020F0502020204030204" pitchFamily="34" charset="0"/>
            <a:cs typeface="Calibri" panose="020F0502020204030204" pitchFamily="34" charset="0"/>
          </a:endParaRPr>
        </a:p>
      </dgm:t>
    </dgm:pt>
    <dgm:pt modelId="{B5E8C3D4-0021-4356-AC08-3DF5B984BBE0}" type="parTrans" cxnId="{68FA20E7-908F-479D-844E-605AECE81450}">
      <dgm:prSet/>
      <dgm:spPr/>
      <dgm:t>
        <a:bodyPr/>
        <a:lstStyle/>
        <a:p>
          <a:endParaRPr lang="bg-BG"/>
        </a:p>
      </dgm:t>
    </dgm:pt>
    <dgm:pt modelId="{5BA0EF54-FBA1-4F0C-B5D2-E772C26A52AC}" type="sibTrans" cxnId="{68FA20E7-908F-479D-844E-605AECE81450}">
      <dgm:prSet/>
      <dgm:spPr/>
      <dgm:t>
        <a:bodyPr/>
        <a:lstStyle/>
        <a:p>
          <a:endParaRPr lang="bg-BG"/>
        </a:p>
      </dgm:t>
    </dgm:pt>
    <dgm:pt modelId="{E7B9F801-18C5-4723-BD16-95E9ED7A70B5}">
      <dgm:prSet phldrT="[Текст]" custT="1"/>
      <dgm:spPr/>
      <dgm:t>
        <a:bodyPr/>
        <a:lstStyle/>
        <a:p>
          <a:r>
            <a:rPr lang="ru-RU" sz="2000" dirty="0" err="1">
              <a:latin typeface="Calibri" panose="020F0502020204030204" pitchFamily="34" charset="0"/>
              <a:cs typeface="Calibri" panose="020F0502020204030204" pitchFamily="34" charset="0"/>
            </a:rPr>
            <a:t>Профилирани</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деца</a:t>
          </a:r>
          <a:r>
            <a:rPr lang="ru-RU" sz="2000" dirty="0">
              <a:latin typeface="Calibri" panose="020F0502020204030204" pitchFamily="34" charset="0"/>
              <a:cs typeface="Calibri" panose="020F0502020204030204" pitchFamily="34" charset="0"/>
            </a:rPr>
            <a:t> и </a:t>
          </a:r>
          <a:r>
            <a:rPr lang="ru-RU" sz="2000" dirty="0" err="1">
              <a:latin typeface="Calibri" panose="020F0502020204030204" pitchFamily="34" charset="0"/>
              <a:cs typeface="Calibri" panose="020F0502020204030204" pitchFamily="34" charset="0"/>
            </a:rPr>
            <a:t>възрастни</a:t>
          </a:r>
          <a:r>
            <a:rPr lang="ru-RU" sz="2000" dirty="0">
              <a:latin typeface="Calibri" panose="020F0502020204030204" pitchFamily="34" charset="0"/>
              <a:cs typeface="Calibri" panose="020F0502020204030204" pitchFamily="34" charset="0"/>
            </a:rPr>
            <a:t>, в </a:t>
          </a:r>
          <a:r>
            <a:rPr lang="ru-RU" sz="2000" dirty="0" err="1">
              <a:latin typeface="Calibri" panose="020F0502020204030204" pitchFamily="34" charset="0"/>
              <a:cs typeface="Calibri" panose="020F0502020204030204" pitchFamily="34" charset="0"/>
            </a:rPr>
            <a:t>зависимост</a:t>
          </a:r>
          <a:r>
            <a:rPr lang="ru-RU" sz="2000" dirty="0">
              <a:latin typeface="Calibri" panose="020F0502020204030204" pitchFamily="34" charset="0"/>
              <a:cs typeface="Calibri" panose="020F0502020204030204" pitchFamily="34" charset="0"/>
            </a:rPr>
            <a:t> от </a:t>
          </a:r>
          <a:r>
            <a:rPr lang="ru-RU" sz="2000" dirty="0" err="1">
              <a:latin typeface="Calibri" panose="020F0502020204030204" pitchFamily="34" charset="0"/>
              <a:cs typeface="Calibri" panose="020F0502020204030204" pitchFamily="34" charset="0"/>
            </a:rPr>
            <a:t>специфичните</a:t>
          </a:r>
          <a:r>
            <a:rPr lang="ru-RU" sz="2000" dirty="0">
              <a:latin typeface="Calibri" panose="020F0502020204030204" pitchFamily="34" charset="0"/>
              <a:cs typeface="Calibri" panose="020F0502020204030204" pitchFamily="34" charset="0"/>
            </a:rPr>
            <a:t> им </a:t>
          </a:r>
          <a:r>
            <a:rPr lang="ru-RU" sz="2000" dirty="0" err="1">
              <a:latin typeface="Calibri" panose="020F0502020204030204" pitchFamily="34" charset="0"/>
              <a:cs typeface="Calibri" panose="020F0502020204030204" pitchFamily="34" charset="0"/>
            </a:rPr>
            <a:t>нужди</a:t>
          </a:r>
          <a:r>
            <a:rPr lang="ru-RU" sz="2000" dirty="0">
              <a:latin typeface="Calibri" panose="020F0502020204030204" pitchFamily="34" charset="0"/>
              <a:cs typeface="Calibri" panose="020F0502020204030204" pitchFamily="34" charset="0"/>
            </a:rPr>
            <a:t>. </a:t>
          </a:r>
          <a:endParaRPr lang="bg-BG" sz="2000" dirty="0">
            <a:latin typeface="Calibri" panose="020F0502020204030204" pitchFamily="34" charset="0"/>
            <a:cs typeface="Calibri" panose="020F0502020204030204" pitchFamily="34" charset="0"/>
          </a:endParaRPr>
        </a:p>
      </dgm:t>
    </dgm:pt>
    <dgm:pt modelId="{2ACF042C-9B46-4F0F-BC5D-92F1831C68FC}" type="parTrans" cxnId="{EC3FD490-6A53-4BD5-BE46-A08689BB906E}">
      <dgm:prSet/>
      <dgm:spPr/>
      <dgm:t>
        <a:bodyPr/>
        <a:lstStyle/>
        <a:p>
          <a:endParaRPr lang="bg-BG"/>
        </a:p>
      </dgm:t>
    </dgm:pt>
    <dgm:pt modelId="{E9B0B3CC-FBBA-42C1-946F-5F3449A91358}" type="sibTrans" cxnId="{EC3FD490-6A53-4BD5-BE46-A08689BB906E}">
      <dgm:prSet/>
      <dgm:spPr/>
      <dgm:t>
        <a:bodyPr/>
        <a:lstStyle/>
        <a:p>
          <a:endParaRPr lang="bg-BG"/>
        </a:p>
      </dgm:t>
    </dgm:pt>
    <dgm:pt modelId="{F3B4EC27-8E14-4324-9559-23ADDF85062A}">
      <dgm:prSet phldrT="[Текст]" custT="1"/>
      <dgm:spPr/>
      <dgm:t>
        <a:bodyPr/>
        <a:lstStyle/>
        <a:p>
          <a:r>
            <a:rPr lang="ru-RU" sz="2000" dirty="0" err="1">
              <a:latin typeface="Calibri" panose="020F0502020204030204" pitchFamily="34" charset="0"/>
              <a:cs typeface="Calibri" panose="020F0502020204030204" pitchFamily="34" charset="0"/>
            </a:rPr>
            <a:t>Подкрепа</a:t>
          </a:r>
          <a:r>
            <a:rPr lang="ru-RU" sz="2000" dirty="0">
              <a:latin typeface="Calibri" panose="020F0502020204030204" pitchFamily="34" charset="0"/>
              <a:cs typeface="Calibri" panose="020F0502020204030204" pitchFamily="34" charset="0"/>
            </a:rPr>
            <a:t> е предвидена и за </a:t>
          </a:r>
          <a:r>
            <a:rPr lang="ru-RU" sz="2000" dirty="0" err="1">
              <a:latin typeface="Calibri" panose="020F0502020204030204" pitchFamily="34" charset="0"/>
              <a:cs typeface="Calibri" panose="020F0502020204030204" pitchFamily="34" charset="0"/>
            </a:rPr>
            <a:t>семействата</a:t>
          </a:r>
          <a:r>
            <a:rPr lang="ru-RU" sz="2000" dirty="0">
              <a:latin typeface="Calibri" panose="020F0502020204030204" pitchFamily="34" charset="0"/>
              <a:cs typeface="Calibri" panose="020F0502020204030204" pitchFamily="34" charset="0"/>
            </a:rPr>
            <a:t> и </a:t>
          </a:r>
          <a:r>
            <a:rPr lang="ru-RU" sz="2000" dirty="0" err="1">
              <a:latin typeface="Calibri" panose="020F0502020204030204" pitchFamily="34" charset="0"/>
              <a:cs typeface="Calibri" panose="020F0502020204030204" pitchFamily="34" charset="0"/>
            </a:rPr>
            <a:t>близките</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потребителите</a:t>
          </a:r>
          <a:r>
            <a:rPr lang="ru-RU" sz="2000" dirty="0">
              <a:latin typeface="Calibri" panose="020F0502020204030204" pitchFamily="34" charset="0"/>
              <a:cs typeface="Calibri" panose="020F0502020204030204" pitchFamily="34" charset="0"/>
            </a:rPr>
            <a:t>. </a:t>
          </a:r>
          <a:endParaRPr lang="bg-BG" sz="2000" dirty="0">
            <a:latin typeface="Calibri" panose="020F0502020204030204" pitchFamily="34" charset="0"/>
            <a:cs typeface="Calibri" panose="020F0502020204030204" pitchFamily="34" charset="0"/>
          </a:endParaRPr>
        </a:p>
      </dgm:t>
    </dgm:pt>
    <dgm:pt modelId="{3AEAB3EC-EB2E-45A1-A343-9E41CDD40960}" type="parTrans" cxnId="{B2EF8816-18BB-4C11-9CAB-3C2B649E12F9}">
      <dgm:prSet/>
      <dgm:spPr/>
      <dgm:t>
        <a:bodyPr/>
        <a:lstStyle/>
        <a:p>
          <a:endParaRPr lang="bg-BG"/>
        </a:p>
      </dgm:t>
    </dgm:pt>
    <dgm:pt modelId="{EFF0F203-A27C-4F23-85B4-311167CA2904}" type="sibTrans" cxnId="{B2EF8816-18BB-4C11-9CAB-3C2B649E12F9}">
      <dgm:prSet/>
      <dgm:spPr/>
      <dgm:t>
        <a:bodyPr/>
        <a:lstStyle/>
        <a:p>
          <a:endParaRPr lang="bg-BG"/>
        </a:p>
      </dgm:t>
    </dgm:pt>
    <dgm:pt modelId="{BF592AF6-D045-4510-96F4-1E27A6BAD647}">
      <dgm:prSet phldrT="[Текст]" custT="1"/>
      <dgm:spPr/>
      <dgm:t>
        <a:bodyPr/>
        <a:lstStyle/>
        <a:p>
          <a:r>
            <a:rPr lang="ru-RU" sz="2000" dirty="0" err="1">
              <a:latin typeface="Calibri" panose="020F0502020204030204" pitchFamily="34" charset="0"/>
              <a:cs typeface="Calibri" panose="020F0502020204030204" pitchFamily="34" charset="0"/>
            </a:rPr>
            <a:t>Въвежда</a:t>
          </a:r>
          <a:r>
            <a:rPr lang="ru-RU" sz="2000" dirty="0">
              <a:latin typeface="Calibri" panose="020F0502020204030204" pitchFamily="34" charset="0"/>
              <a:cs typeface="Calibri" panose="020F0502020204030204" pitchFamily="34" charset="0"/>
            </a:rPr>
            <a:t> се </a:t>
          </a:r>
          <a:r>
            <a:rPr lang="ru-RU" sz="2000" dirty="0" err="1">
              <a:latin typeface="Calibri" panose="020F0502020204030204" pitchFamily="34" charset="0"/>
              <a:cs typeface="Calibri" panose="020F0502020204030204" pitchFamily="34" charset="0"/>
            </a:rPr>
            <a:t>асистентска</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подкрепа</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възрастни</a:t>
          </a:r>
          <a:r>
            <a:rPr lang="ru-RU" sz="2000" dirty="0">
              <a:latin typeface="Calibri" panose="020F0502020204030204" pitchFamily="34" charset="0"/>
              <a:cs typeface="Calibri" panose="020F0502020204030204" pitchFamily="34" charset="0"/>
            </a:rPr>
            <a:t> и хора с </a:t>
          </a:r>
          <a:r>
            <a:rPr lang="ru-RU" sz="2000" dirty="0" err="1">
              <a:latin typeface="Calibri" panose="020F0502020204030204" pitchFamily="34" charset="0"/>
              <a:cs typeface="Calibri" panose="020F0502020204030204" pitchFamily="34" charset="0"/>
            </a:rPr>
            <a:t>трайни</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увреждания</a:t>
          </a:r>
          <a:r>
            <a:rPr lang="ru-RU" sz="2000" dirty="0">
              <a:latin typeface="Calibri" panose="020F0502020204030204" pitchFamily="34" charset="0"/>
              <a:cs typeface="Calibri" panose="020F0502020204030204" pitchFamily="34" charset="0"/>
            </a:rPr>
            <a:t>.</a:t>
          </a:r>
          <a:endParaRPr lang="bg-BG" sz="2000" dirty="0">
            <a:latin typeface="Calibri" panose="020F0502020204030204" pitchFamily="34" charset="0"/>
            <a:cs typeface="Calibri" panose="020F0502020204030204" pitchFamily="34" charset="0"/>
          </a:endParaRPr>
        </a:p>
      </dgm:t>
    </dgm:pt>
    <dgm:pt modelId="{DDBA8A87-4B67-4D47-9043-BE7EA3CCFAAE}" type="parTrans" cxnId="{0FF36A7E-9CFD-4A98-AE2B-E72237783FDE}">
      <dgm:prSet/>
      <dgm:spPr/>
      <dgm:t>
        <a:bodyPr/>
        <a:lstStyle/>
        <a:p>
          <a:endParaRPr lang="bg-BG"/>
        </a:p>
      </dgm:t>
    </dgm:pt>
    <dgm:pt modelId="{9ADDC6DE-7643-47FF-8B0B-B4D3AAE27E39}" type="sibTrans" cxnId="{0FF36A7E-9CFD-4A98-AE2B-E72237783FDE}">
      <dgm:prSet/>
      <dgm:spPr/>
      <dgm:t>
        <a:bodyPr/>
        <a:lstStyle/>
        <a:p>
          <a:endParaRPr lang="bg-BG"/>
        </a:p>
      </dgm:t>
    </dgm:pt>
    <dgm:pt modelId="{F1C6A30C-35AA-434E-AF3C-BF40BF77CD34}" type="pres">
      <dgm:prSet presAssocID="{4FEB458D-0E10-4E2B-AEA2-341E1F5238D8}" presName="linear" presStyleCnt="0">
        <dgm:presLayoutVars>
          <dgm:dir/>
          <dgm:resizeHandles val="exact"/>
        </dgm:presLayoutVars>
      </dgm:prSet>
      <dgm:spPr/>
      <dgm:t>
        <a:bodyPr/>
        <a:lstStyle/>
        <a:p>
          <a:endParaRPr lang="bg-BG"/>
        </a:p>
      </dgm:t>
    </dgm:pt>
    <dgm:pt modelId="{AEDAC0E5-3C29-4015-A38E-C7D64EEF9D91}" type="pres">
      <dgm:prSet presAssocID="{A656E4C6-F74C-4876-8E82-10B507F457B8}" presName="comp" presStyleCnt="0"/>
      <dgm:spPr/>
    </dgm:pt>
    <dgm:pt modelId="{0126F633-A3BE-4C94-A1AB-7B1302FE381E}" type="pres">
      <dgm:prSet presAssocID="{A656E4C6-F74C-4876-8E82-10B507F457B8}" presName="box" presStyleLbl="node1" presStyleIdx="0" presStyleCnt="2" custScaleY="136723"/>
      <dgm:spPr/>
      <dgm:t>
        <a:bodyPr/>
        <a:lstStyle/>
        <a:p>
          <a:endParaRPr lang="bg-BG"/>
        </a:p>
      </dgm:t>
    </dgm:pt>
    <dgm:pt modelId="{832533E2-4A46-4AB0-9F69-5BC7792AE809}" type="pres">
      <dgm:prSet presAssocID="{A656E4C6-F74C-4876-8E82-10B507F457B8}" presName="img" presStyleLbl="fgImgPlac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dgm:spPr>
    </dgm:pt>
    <dgm:pt modelId="{4FD27A49-56D0-401E-9B17-86D81F96B73B}" type="pres">
      <dgm:prSet presAssocID="{A656E4C6-F74C-4876-8E82-10B507F457B8}" presName="text" presStyleLbl="node1" presStyleIdx="0" presStyleCnt="2">
        <dgm:presLayoutVars>
          <dgm:bulletEnabled val="1"/>
        </dgm:presLayoutVars>
      </dgm:prSet>
      <dgm:spPr/>
      <dgm:t>
        <a:bodyPr/>
        <a:lstStyle/>
        <a:p>
          <a:endParaRPr lang="bg-BG"/>
        </a:p>
      </dgm:t>
    </dgm:pt>
    <dgm:pt modelId="{828F710B-41CA-456E-8409-F88536814C77}" type="pres">
      <dgm:prSet presAssocID="{5BA0EF54-FBA1-4F0C-B5D2-E772C26A52AC}" presName="spacer" presStyleCnt="0"/>
      <dgm:spPr/>
    </dgm:pt>
    <dgm:pt modelId="{284930D0-24E0-46FD-8891-99F2B578AA61}" type="pres">
      <dgm:prSet presAssocID="{E7B9F801-18C5-4723-BD16-95E9ED7A70B5}" presName="comp" presStyleCnt="0"/>
      <dgm:spPr/>
    </dgm:pt>
    <dgm:pt modelId="{55F8B076-211A-4D2F-9B88-1AA7F3CF1848}" type="pres">
      <dgm:prSet presAssocID="{E7B9F801-18C5-4723-BD16-95E9ED7A70B5}" presName="box" presStyleLbl="node1" presStyleIdx="1" presStyleCnt="2" custScaleY="114089"/>
      <dgm:spPr/>
      <dgm:t>
        <a:bodyPr/>
        <a:lstStyle/>
        <a:p>
          <a:endParaRPr lang="bg-BG"/>
        </a:p>
      </dgm:t>
    </dgm:pt>
    <dgm:pt modelId="{FC0309F5-7EC8-4B30-A35F-1E928AABD6EB}" type="pres">
      <dgm:prSet presAssocID="{E7B9F801-18C5-4723-BD16-95E9ED7A70B5}" presName="img"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t="-18000" b="-18000"/>
          </a:stretch>
        </a:blipFill>
      </dgm:spPr>
    </dgm:pt>
    <dgm:pt modelId="{78B3C049-75A1-4B65-A353-42D35C07254A}" type="pres">
      <dgm:prSet presAssocID="{E7B9F801-18C5-4723-BD16-95E9ED7A70B5}" presName="text" presStyleLbl="node1" presStyleIdx="1" presStyleCnt="2">
        <dgm:presLayoutVars>
          <dgm:bulletEnabled val="1"/>
        </dgm:presLayoutVars>
      </dgm:prSet>
      <dgm:spPr/>
      <dgm:t>
        <a:bodyPr/>
        <a:lstStyle/>
        <a:p>
          <a:endParaRPr lang="bg-BG"/>
        </a:p>
      </dgm:t>
    </dgm:pt>
  </dgm:ptLst>
  <dgm:cxnLst>
    <dgm:cxn modelId="{6AD6C582-0D21-41C7-90D3-C911CCF99786}" type="presOf" srcId="{A656E4C6-F74C-4876-8E82-10B507F457B8}" destId="{0126F633-A3BE-4C94-A1AB-7B1302FE381E}" srcOrd="0" destOrd="0" presId="urn:microsoft.com/office/officeart/2005/8/layout/vList4"/>
    <dgm:cxn modelId="{D5790014-72FE-4584-8F78-EA7750150E5A}" type="presOf" srcId="{F3B4EC27-8E14-4324-9559-23ADDF85062A}" destId="{55F8B076-211A-4D2F-9B88-1AA7F3CF1848}" srcOrd="0" destOrd="1" presId="urn:microsoft.com/office/officeart/2005/8/layout/vList4"/>
    <dgm:cxn modelId="{2E3502D3-E48D-4DA5-8360-83589ADC32F4}" type="presOf" srcId="{E7B9F801-18C5-4723-BD16-95E9ED7A70B5}" destId="{78B3C049-75A1-4B65-A353-42D35C07254A}" srcOrd="1" destOrd="0" presId="urn:microsoft.com/office/officeart/2005/8/layout/vList4"/>
    <dgm:cxn modelId="{29F0FDE6-13BF-4E8B-B11F-3B3478E251F6}" type="presOf" srcId="{BF592AF6-D045-4510-96F4-1E27A6BAD647}" destId="{78B3C049-75A1-4B65-A353-42D35C07254A}" srcOrd="1" destOrd="2" presId="urn:microsoft.com/office/officeart/2005/8/layout/vList4"/>
    <dgm:cxn modelId="{B2EF8816-18BB-4C11-9CAB-3C2B649E12F9}" srcId="{E7B9F801-18C5-4723-BD16-95E9ED7A70B5}" destId="{F3B4EC27-8E14-4324-9559-23ADDF85062A}" srcOrd="0" destOrd="0" parTransId="{3AEAB3EC-EB2E-45A1-A343-9E41CDD40960}" sibTransId="{EFF0F203-A27C-4F23-85B4-311167CA2904}"/>
    <dgm:cxn modelId="{4E490C9A-C4DA-418B-B9A2-383147580B31}" type="presOf" srcId="{E7B9F801-18C5-4723-BD16-95E9ED7A70B5}" destId="{55F8B076-211A-4D2F-9B88-1AA7F3CF1848}" srcOrd="0" destOrd="0" presId="urn:microsoft.com/office/officeart/2005/8/layout/vList4"/>
    <dgm:cxn modelId="{BAB50844-D69E-4372-968E-EE4DBEFC3333}" type="presOf" srcId="{4FEB458D-0E10-4E2B-AEA2-341E1F5238D8}" destId="{F1C6A30C-35AA-434E-AF3C-BF40BF77CD34}" srcOrd="0" destOrd="0" presId="urn:microsoft.com/office/officeart/2005/8/layout/vList4"/>
    <dgm:cxn modelId="{EC3FD490-6A53-4BD5-BE46-A08689BB906E}" srcId="{4FEB458D-0E10-4E2B-AEA2-341E1F5238D8}" destId="{E7B9F801-18C5-4723-BD16-95E9ED7A70B5}" srcOrd="1" destOrd="0" parTransId="{2ACF042C-9B46-4F0F-BC5D-92F1831C68FC}" sibTransId="{E9B0B3CC-FBBA-42C1-946F-5F3449A91358}"/>
    <dgm:cxn modelId="{74C14616-5EC7-40FB-A5B5-B071C3E9DFAE}" type="presOf" srcId="{BF592AF6-D045-4510-96F4-1E27A6BAD647}" destId="{55F8B076-211A-4D2F-9B88-1AA7F3CF1848}" srcOrd="0" destOrd="2" presId="urn:microsoft.com/office/officeart/2005/8/layout/vList4"/>
    <dgm:cxn modelId="{A7335BE1-289C-4BB6-B90B-CB2778B195B0}" type="presOf" srcId="{F3B4EC27-8E14-4324-9559-23ADDF85062A}" destId="{78B3C049-75A1-4B65-A353-42D35C07254A}" srcOrd="1" destOrd="1" presId="urn:microsoft.com/office/officeart/2005/8/layout/vList4"/>
    <dgm:cxn modelId="{8D2044B2-6B6E-4D5A-B2BC-5C42AD505CDE}" type="presOf" srcId="{A656E4C6-F74C-4876-8E82-10B507F457B8}" destId="{4FD27A49-56D0-401E-9B17-86D81F96B73B}" srcOrd="1" destOrd="0" presId="urn:microsoft.com/office/officeart/2005/8/layout/vList4"/>
    <dgm:cxn modelId="{68FA20E7-908F-479D-844E-605AECE81450}" srcId="{4FEB458D-0E10-4E2B-AEA2-341E1F5238D8}" destId="{A656E4C6-F74C-4876-8E82-10B507F457B8}" srcOrd="0" destOrd="0" parTransId="{B5E8C3D4-0021-4356-AC08-3DF5B984BBE0}" sibTransId="{5BA0EF54-FBA1-4F0C-B5D2-E772C26A52AC}"/>
    <dgm:cxn modelId="{0FF36A7E-9CFD-4A98-AE2B-E72237783FDE}" srcId="{E7B9F801-18C5-4723-BD16-95E9ED7A70B5}" destId="{BF592AF6-D045-4510-96F4-1E27A6BAD647}" srcOrd="1" destOrd="0" parTransId="{DDBA8A87-4B67-4D47-9043-BE7EA3CCFAAE}" sibTransId="{9ADDC6DE-7643-47FF-8B0B-B4D3AAE27E39}"/>
    <dgm:cxn modelId="{DECB9940-127E-4EEC-A274-3731AB409306}" type="presParOf" srcId="{F1C6A30C-35AA-434E-AF3C-BF40BF77CD34}" destId="{AEDAC0E5-3C29-4015-A38E-C7D64EEF9D91}" srcOrd="0" destOrd="0" presId="urn:microsoft.com/office/officeart/2005/8/layout/vList4"/>
    <dgm:cxn modelId="{C325EDA2-3FCF-483A-85F7-B4DFF38F3A2B}" type="presParOf" srcId="{AEDAC0E5-3C29-4015-A38E-C7D64EEF9D91}" destId="{0126F633-A3BE-4C94-A1AB-7B1302FE381E}" srcOrd="0" destOrd="0" presId="urn:microsoft.com/office/officeart/2005/8/layout/vList4"/>
    <dgm:cxn modelId="{ADCB5B51-882E-4204-A292-13B8CC9B602A}" type="presParOf" srcId="{AEDAC0E5-3C29-4015-A38E-C7D64EEF9D91}" destId="{832533E2-4A46-4AB0-9F69-5BC7792AE809}" srcOrd="1" destOrd="0" presId="urn:microsoft.com/office/officeart/2005/8/layout/vList4"/>
    <dgm:cxn modelId="{CAF1A45E-7836-4025-9121-07831018AF8B}" type="presParOf" srcId="{AEDAC0E5-3C29-4015-A38E-C7D64EEF9D91}" destId="{4FD27A49-56D0-401E-9B17-86D81F96B73B}" srcOrd="2" destOrd="0" presId="urn:microsoft.com/office/officeart/2005/8/layout/vList4"/>
    <dgm:cxn modelId="{F01BF7CE-8AAA-4819-A63B-FA13BF6B08FB}" type="presParOf" srcId="{F1C6A30C-35AA-434E-AF3C-BF40BF77CD34}" destId="{828F710B-41CA-456E-8409-F88536814C77}" srcOrd="1" destOrd="0" presId="urn:microsoft.com/office/officeart/2005/8/layout/vList4"/>
    <dgm:cxn modelId="{34B50C1E-177A-4575-A430-98C90010D1EB}" type="presParOf" srcId="{F1C6A30C-35AA-434E-AF3C-BF40BF77CD34}" destId="{284930D0-24E0-46FD-8891-99F2B578AA61}" srcOrd="2" destOrd="0" presId="urn:microsoft.com/office/officeart/2005/8/layout/vList4"/>
    <dgm:cxn modelId="{D160FB26-790F-4919-A67D-71BF7FB6B599}" type="presParOf" srcId="{284930D0-24E0-46FD-8891-99F2B578AA61}" destId="{55F8B076-211A-4D2F-9B88-1AA7F3CF1848}" srcOrd="0" destOrd="0" presId="urn:microsoft.com/office/officeart/2005/8/layout/vList4"/>
    <dgm:cxn modelId="{297EB39A-1C25-45F8-9B99-C041D7D01C55}" type="presParOf" srcId="{284930D0-24E0-46FD-8891-99F2B578AA61}" destId="{FC0309F5-7EC8-4B30-A35F-1E928AABD6EB}" srcOrd="1" destOrd="0" presId="urn:microsoft.com/office/officeart/2005/8/layout/vList4"/>
    <dgm:cxn modelId="{3C76C887-84AB-46F5-BB4B-0BAF572F995E}" type="presParOf" srcId="{284930D0-24E0-46FD-8891-99F2B578AA61}" destId="{78B3C049-75A1-4B65-A353-42D35C07254A}"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048275-7BC4-4F32-AB66-9AFC0EE6C39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bg-BG"/>
        </a:p>
      </dgm:t>
    </dgm:pt>
    <dgm:pt modelId="{6FB28286-CE48-41A5-A9B8-958491899DF0}">
      <dgm:prSet/>
      <dgm:spPr/>
      <dgm:t>
        <a:bodyPr/>
        <a:lstStyle/>
        <a:p>
          <a:r>
            <a:rPr lang="ru-RU" dirty="0"/>
            <a:t>На </a:t>
          </a:r>
          <a:r>
            <a:rPr lang="ru-RU" dirty="0" err="1"/>
            <a:t>областно</a:t>
          </a:r>
          <a:r>
            <a:rPr lang="ru-RU" dirty="0"/>
            <a:t> </a:t>
          </a:r>
          <a:r>
            <a:rPr lang="ru-RU" dirty="0" err="1"/>
            <a:t>ниво</a:t>
          </a:r>
          <a:r>
            <a:rPr lang="ru-RU" dirty="0"/>
            <a:t> (за лица от </a:t>
          </a:r>
          <a:r>
            <a:rPr lang="ru-RU" dirty="0" err="1"/>
            <a:t>областта</a:t>
          </a:r>
          <a:r>
            <a:rPr lang="ru-RU" dirty="0"/>
            <a:t>) </a:t>
          </a:r>
          <a:endParaRPr lang="bg-BG" dirty="0"/>
        </a:p>
      </dgm:t>
    </dgm:pt>
    <dgm:pt modelId="{8186BFBE-DC91-4983-AD6B-3B7E5EB7E3AE}" type="parTrans" cxnId="{177CCB37-5C19-4E6A-BA08-10DA185AE7D8}">
      <dgm:prSet/>
      <dgm:spPr/>
      <dgm:t>
        <a:bodyPr/>
        <a:lstStyle/>
        <a:p>
          <a:endParaRPr lang="bg-BG"/>
        </a:p>
      </dgm:t>
    </dgm:pt>
    <dgm:pt modelId="{C9E1D04C-2480-4106-8D06-7B7C86DC6D2A}" type="sibTrans" cxnId="{177CCB37-5C19-4E6A-BA08-10DA185AE7D8}">
      <dgm:prSet/>
      <dgm:spPr/>
      <dgm:t>
        <a:bodyPr/>
        <a:lstStyle/>
        <a:p>
          <a:endParaRPr lang="bg-BG"/>
        </a:p>
      </dgm:t>
    </dgm:pt>
    <dgm:pt modelId="{B1479A9D-972F-4346-93D2-BE098C23A708}">
      <dgm:prSet/>
      <dgm:spPr/>
      <dgm:t>
        <a:bodyPr/>
        <a:lstStyle/>
        <a:p>
          <a:r>
            <a:rPr lang="ru-RU" dirty="0"/>
            <a:t>На </a:t>
          </a:r>
          <a:r>
            <a:rPr lang="ru-RU" dirty="0" err="1"/>
            <a:t>общинско</a:t>
          </a:r>
          <a:r>
            <a:rPr lang="ru-RU" dirty="0"/>
            <a:t> </a:t>
          </a:r>
          <a:r>
            <a:rPr lang="ru-RU" dirty="0" err="1"/>
            <a:t>ниво</a:t>
          </a:r>
          <a:endParaRPr lang="bg-BG" dirty="0"/>
        </a:p>
      </dgm:t>
    </dgm:pt>
    <dgm:pt modelId="{400EE359-FF0F-408B-A069-6ED5CE914A8B}" type="parTrans" cxnId="{75C88DB3-F996-49B0-A4B3-C1BDF74419C7}">
      <dgm:prSet/>
      <dgm:spPr/>
      <dgm:t>
        <a:bodyPr/>
        <a:lstStyle/>
        <a:p>
          <a:endParaRPr lang="bg-BG"/>
        </a:p>
      </dgm:t>
    </dgm:pt>
    <dgm:pt modelId="{45E129B1-80E4-4631-B434-C53FAFBA6099}" type="sibTrans" cxnId="{75C88DB3-F996-49B0-A4B3-C1BDF74419C7}">
      <dgm:prSet/>
      <dgm:spPr/>
      <dgm:t>
        <a:bodyPr/>
        <a:lstStyle/>
        <a:p>
          <a:endParaRPr lang="bg-BG"/>
        </a:p>
      </dgm:t>
    </dgm:pt>
    <dgm:pt modelId="{F4A835BC-A850-435F-B9E9-A80C7199D860}">
      <dgm:prSet/>
      <dgm:spPr/>
      <dgm:t>
        <a:bodyPr/>
        <a:lstStyle/>
        <a:p>
          <a:r>
            <a:rPr lang="ru-RU" dirty="0"/>
            <a:t>На </a:t>
          </a:r>
          <a:r>
            <a:rPr lang="ru-RU" dirty="0" err="1"/>
            <a:t>областно</a:t>
          </a:r>
          <a:r>
            <a:rPr lang="ru-RU" dirty="0"/>
            <a:t> </a:t>
          </a:r>
          <a:r>
            <a:rPr lang="ru-RU" dirty="0" err="1"/>
            <a:t>ниво</a:t>
          </a:r>
          <a:r>
            <a:rPr lang="ru-RU" dirty="0"/>
            <a:t> (за лица от </a:t>
          </a:r>
          <a:r>
            <a:rPr lang="ru-RU" dirty="0" err="1"/>
            <a:t>цялата</a:t>
          </a:r>
          <a:r>
            <a:rPr lang="ru-RU" dirty="0"/>
            <a:t> страна) </a:t>
          </a:r>
          <a:endParaRPr lang="bg-BG" dirty="0"/>
        </a:p>
      </dgm:t>
    </dgm:pt>
    <dgm:pt modelId="{BE487B6B-7E91-49A9-87FF-47A4CE776CC5}" type="parTrans" cxnId="{48E56FA6-F530-41E3-8F92-A697A7F1107B}">
      <dgm:prSet/>
      <dgm:spPr/>
      <dgm:t>
        <a:bodyPr/>
        <a:lstStyle/>
        <a:p>
          <a:endParaRPr lang="bg-BG"/>
        </a:p>
      </dgm:t>
    </dgm:pt>
    <dgm:pt modelId="{EE3DD54E-0BB7-4A3D-A9CE-1CFE9C665158}" type="sibTrans" cxnId="{48E56FA6-F530-41E3-8F92-A697A7F1107B}">
      <dgm:prSet/>
      <dgm:spPr/>
      <dgm:t>
        <a:bodyPr/>
        <a:lstStyle/>
        <a:p>
          <a:endParaRPr lang="bg-BG"/>
        </a:p>
      </dgm:t>
    </dgm:pt>
    <dgm:pt modelId="{F0C66E64-8879-4FC3-AB9E-3B60D80A7C7C}">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Общодостъпни</a:t>
          </a:r>
          <a:r>
            <a:rPr lang="ru-RU" sz="1600" dirty="0">
              <a:solidFill>
                <a:schemeClr val="accent1">
                  <a:lumMod val="75000"/>
                </a:schemeClr>
              </a:solidFill>
              <a:latin typeface="Calibri" panose="020F0502020204030204" pitchFamily="34" charset="0"/>
              <a:cs typeface="Calibri" panose="020F0502020204030204" pitchFamily="34" charset="0"/>
            </a:rPr>
            <a:t> и </a:t>
          </a:r>
          <a:r>
            <a:rPr lang="ru-RU" sz="1600" dirty="0" err="1">
              <a:solidFill>
                <a:schemeClr val="accent1">
                  <a:lumMod val="75000"/>
                </a:schemeClr>
              </a:solidFill>
              <a:latin typeface="Calibri" panose="020F0502020204030204" pitchFamily="34" charset="0"/>
              <a:cs typeface="Calibri" panose="020F0502020204030204" pitchFamily="34" charset="0"/>
            </a:rPr>
            <a:t>специализирани</a:t>
          </a:r>
          <a:r>
            <a:rPr lang="ru-RU" sz="1600" dirty="0">
              <a:solidFill>
                <a:schemeClr val="accent1">
                  <a:lumMod val="75000"/>
                </a:schemeClr>
              </a:solidFill>
              <a:latin typeface="Calibri" panose="020F0502020204030204" pitchFamily="34" charset="0"/>
              <a:cs typeface="Calibri" panose="020F0502020204030204" pitchFamily="34" charset="0"/>
            </a:rPr>
            <a:t> услуги:</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A3A30555-CE4A-4DB8-8D2D-1D635E03B706}" type="parTrans" cxnId="{CF751702-0827-407C-B50D-C3D3B2AE0D52}">
      <dgm:prSet/>
      <dgm:spPr/>
      <dgm:t>
        <a:bodyPr/>
        <a:lstStyle/>
        <a:p>
          <a:endParaRPr lang="bg-BG"/>
        </a:p>
      </dgm:t>
    </dgm:pt>
    <dgm:pt modelId="{22D65BBB-A822-4E78-82C8-202B8E9185B0}" type="sibTrans" cxnId="{CF751702-0827-407C-B50D-C3D3B2AE0D52}">
      <dgm:prSet/>
      <dgm:spPr/>
      <dgm:t>
        <a:bodyPr/>
        <a:lstStyle/>
        <a:p>
          <a:endParaRPr lang="bg-BG"/>
        </a:p>
      </dgm:t>
    </dgm:pt>
    <dgm:pt modelId="{0CDD0CE7-BCD6-4624-AAC9-83EB33F8E297}">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информиране</a:t>
          </a:r>
          <a:r>
            <a:rPr lang="ru-RU" sz="1600" dirty="0">
              <a:solidFill>
                <a:schemeClr val="accent1">
                  <a:lumMod val="75000"/>
                </a:schemeClr>
              </a:solidFill>
              <a:latin typeface="Calibri" panose="020F0502020204030204" pitchFamily="34" charset="0"/>
              <a:cs typeface="Calibri" panose="020F0502020204030204" pitchFamily="34" charset="0"/>
            </a:rPr>
            <a:t> и </a:t>
          </a:r>
          <a:r>
            <a:rPr lang="ru-RU" sz="1600" dirty="0" err="1">
              <a:solidFill>
                <a:schemeClr val="accent1">
                  <a:lumMod val="75000"/>
                </a:schemeClr>
              </a:solidFill>
              <a:latin typeface="Calibri" panose="020F0502020204030204" pitchFamily="34" charset="0"/>
              <a:cs typeface="Calibri" panose="020F0502020204030204" pitchFamily="34" charset="0"/>
            </a:rPr>
            <a:t>консултиране</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застъпничество</a:t>
          </a:r>
          <a:r>
            <a:rPr lang="ru-RU" sz="1600" dirty="0">
              <a:solidFill>
                <a:schemeClr val="accent1">
                  <a:lumMod val="75000"/>
                </a:schemeClr>
              </a:solidFill>
              <a:latin typeface="Calibri" panose="020F0502020204030204" pitchFamily="34" charset="0"/>
              <a:cs typeface="Calibri" panose="020F0502020204030204" pitchFamily="34" charset="0"/>
            </a:rPr>
            <a:t> и посредничество, терапия и </a:t>
          </a:r>
          <a:r>
            <a:rPr lang="ru-RU" sz="1600" dirty="0" err="1">
              <a:solidFill>
                <a:schemeClr val="accent1">
                  <a:lumMod val="75000"/>
                </a:schemeClr>
              </a:solidFill>
              <a:latin typeface="Calibri" panose="020F0502020204030204" pitchFamily="34" charset="0"/>
              <a:cs typeface="Calibri" panose="020F0502020204030204" pitchFamily="34" charset="0"/>
            </a:rPr>
            <a:t>рехабилитация</a:t>
          </a:r>
          <a:r>
            <a:rPr lang="ru-RU" sz="1600" dirty="0">
              <a:solidFill>
                <a:schemeClr val="accent1">
                  <a:lumMod val="75000"/>
                </a:schemeClr>
              </a:solidFill>
              <a:latin typeface="Calibri" panose="020F0502020204030204" pitchFamily="34" charset="0"/>
              <a:cs typeface="Calibri" panose="020F0502020204030204" pitchFamily="34" charset="0"/>
            </a:rPr>
            <a:t>;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C64DF5CE-2CC6-4DDF-9432-7A36D93DB610}" type="parTrans" cxnId="{84717942-1352-4B30-9D1C-0A8BE8908263}">
      <dgm:prSet/>
      <dgm:spPr/>
      <dgm:t>
        <a:bodyPr/>
        <a:lstStyle/>
        <a:p>
          <a:endParaRPr lang="bg-BG"/>
        </a:p>
      </dgm:t>
    </dgm:pt>
    <dgm:pt modelId="{11CC98CA-EA3E-4C82-B5F8-C75A3FAFFF1B}" type="sibTrans" cxnId="{84717942-1352-4B30-9D1C-0A8BE8908263}">
      <dgm:prSet/>
      <dgm:spPr/>
      <dgm:t>
        <a:bodyPr/>
        <a:lstStyle/>
        <a:p>
          <a:endParaRPr lang="bg-BG"/>
        </a:p>
      </dgm:t>
    </dgm:pt>
    <dgm:pt modelId="{F9A82471-9187-4F7C-8831-4178AF3BF7AD}">
      <dgm:prSet custT="1"/>
      <dgm:spPr/>
      <dgm:t>
        <a:bodyPr/>
        <a:lstStyle/>
        <a:p>
          <a:r>
            <a:rPr lang="ru-RU" sz="1600" dirty="0">
              <a:solidFill>
                <a:schemeClr val="accent1">
                  <a:lumMod val="75000"/>
                </a:schemeClr>
              </a:solidFill>
              <a:latin typeface="Calibri" panose="020F0502020204030204" pitchFamily="34" charset="0"/>
              <a:cs typeface="Calibri" panose="020F0502020204030204" pitchFamily="34" charset="0"/>
            </a:rPr>
            <a:t>обучение и </a:t>
          </a:r>
          <a:r>
            <a:rPr lang="ru-RU" sz="1600" dirty="0" err="1">
              <a:solidFill>
                <a:schemeClr val="accent1">
                  <a:lumMod val="75000"/>
                </a:schemeClr>
              </a:solidFill>
              <a:latin typeface="Calibri" panose="020F0502020204030204" pitchFamily="34" charset="0"/>
              <a:cs typeface="Calibri" panose="020F0502020204030204" pitchFamily="34" charset="0"/>
            </a:rPr>
            <a:t>подкрепа</a:t>
          </a:r>
          <a:r>
            <a:rPr lang="ru-RU" sz="1600" dirty="0">
              <a:solidFill>
                <a:schemeClr val="accent1">
                  <a:lumMod val="75000"/>
                </a:schemeClr>
              </a:solidFill>
              <a:latin typeface="Calibri" panose="020F0502020204030204" pitchFamily="34" charset="0"/>
              <a:cs typeface="Calibri" panose="020F0502020204030204" pitchFamily="34" charset="0"/>
            </a:rPr>
            <a:t> за </a:t>
          </a:r>
          <a:r>
            <a:rPr lang="ru-RU" sz="1600" dirty="0" err="1">
              <a:solidFill>
                <a:schemeClr val="accent1">
                  <a:lumMod val="75000"/>
                </a:schemeClr>
              </a:solidFill>
              <a:latin typeface="Calibri" panose="020F0502020204030204" pitchFamily="34" charset="0"/>
              <a:cs typeface="Calibri" panose="020F0502020204030204" pitchFamily="34" charset="0"/>
            </a:rPr>
            <a:t>придобиване</a:t>
          </a:r>
          <a:r>
            <a:rPr lang="ru-RU" sz="1600" dirty="0">
              <a:solidFill>
                <a:schemeClr val="accent1">
                  <a:lumMod val="75000"/>
                </a:schemeClr>
              </a:solidFill>
              <a:latin typeface="Calibri" panose="020F0502020204030204" pitchFamily="34" charset="0"/>
              <a:cs typeface="Calibri" panose="020F0502020204030204" pitchFamily="34" charset="0"/>
            </a:rPr>
            <a:t> на умения, </a:t>
          </a:r>
          <a:r>
            <a:rPr lang="ru-RU" sz="1600" dirty="0" err="1">
              <a:solidFill>
                <a:schemeClr val="accent1">
                  <a:lumMod val="75000"/>
                </a:schemeClr>
              </a:solidFill>
              <a:latin typeface="Calibri" panose="020F0502020204030204" pitchFamily="34" charset="0"/>
              <a:cs typeface="Calibri" panose="020F0502020204030204" pitchFamily="34" charset="0"/>
            </a:rPr>
            <a:t>включително</a:t>
          </a:r>
          <a:r>
            <a:rPr lang="ru-RU" sz="1600" dirty="0">
              <a:solidFill>
                <a:schemeClr val="accent1">
                  <a:lumMod val="75000"/>
                </a:schemeClr>
              </a:solidFill>
              <a:latin typeface="Calibri" panose="020F0502020204030204" pitchFamily="34" charset="0"/>
              <a:cs typeface="Calibri" panose="020F0502020204030204" pitchFamily="34" charset="0"/>
            </a:rPr>
            <a:t> и </a:t>
          </a:r>
          <a:r>
            <a:rPr lang="ru-RU" sz="1600" dirty="0" err="1">
              <a:solidFill>
                <a:schemeClr val="accent1">
                  <a:lumMod val="75000"/>
                </a:schemeClr>
              </a:solidFill>
              <a:latin typeface="Calibri" panose="020F0502020204030204" pitchFamily="34" charset="0"/>
              <a:cs typeface="Calibri" panose="020F0502020204030204" pitchFamily="34" charset="0"/>
            </a:rPr>
            <a:t>трудови</a:t>
          </a:r>
          <a:r>
            <a:rPr lang="ru-RU" sz="1600" dirty="0">
              <a:solidFill>
                <a:schemeClr val="accent1">
                  <a:lumMod val="75000"/>
                </a:schemeClr>
              </a:solidFill>
              <a:latin typeface="Calibri" panose="020F0502020204030204" pitchFamily="34" charset="0"/>
              <a:cs typeface="Calibri" panose="020F0502020204030204" pitchFamily="34" charset="0"/>
            </a:rPr>
            <a:t>;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AACC0E7B-082B-4469-A7D3-AB0B339A3ED9}" type="parTrans" cxnId="{3D499C20-B81A-4644-AD73-D164FC41BA87}">
      <dgm:prSet/>
      <dgm:spPr/>
      <dgm:t>
        <a:bodyPr/>
        <a:lstStyle/>
        <a:p>
          <a:endParaRPr lang="bg-BG"/>
        </a:p>
      </dgm:t>
    </dgm:pt>
    <dgm:pt modelId="{81D014B0-F723-4A44-B21B-59870E7113FD}" type="sibTrans" cxnId="{3D499C20-B81A-4644-AD73-D164FC41BA87}">
      <dgm:prSet/>
      <dgm:spPr/>
      <dgm:t>
        <a:bodyPr/>
        <a:lstStyle/>
        <a:p>
          <a:endParaRPr lang="bg-BG"/>
        </a:p>
      </dgm:t>
    </dgm:pt>
    <dgm:pt modelId="{E5627BEA-3DCF-46A8-9797-843A55CA498C}">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дневна</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грижа</a:t>
          </a:r>
          <a:r>
            <a:rPr lang="ru-RU" sz="1600" dirty="0">
              <a:solidFill>
                <a:schemeClr val="accent1">
                  <a:lumMod val="75000"/>
                </a:schemeClr>
              </a:solidFill>
              <a:latin typeface="Calibri" panose="020F0502020204030204" pitchFamily="34" charset="0"/>
              <a:cs typeface="Calibri" panose="020F0502020204030204" pitchFamily="34" charset="0"/>
            </a:rPr>
            <a:t> за </a:t>
          </a:r>
          <a:r>
            <a:rPr lang="ru-RU" sz="1600" dirty="0" err="1">
              <a:solidFill>
                <a:schemeClr val="accent1">
                  <a:lumMod val="75000"/>
                </a:schemeClr>
              </a:solidFill>
              <a:latin typeface="Calibri" panose="020F0502020204030204" pitchFamily="34" charset="0"/>
              <a:cs typeface="Calibri" panose="020F0502020204030204" pitchFamily="34" charset="0"/>
            </a:rPr>
            <a:t>деца</a:t>
          </a:r>
          <a:r>
            <a:rPr lang="ru-RU" sz="1600" dirty="0">
              <a:solidFill>
                <a:schemeClr val="accent1">
                  <a:lumMod val="75000"/>
                </a:schemeClr>
              </a:solidFill>
              <a:latin typeface="Calibri" panose="020F0502020204030204" pitchFamily="34" charset="0"/>
              <a:cs typeface="Calibri" panose="020F0502020204030204" pitchFamily="34" charset="0"/>
            </a:rPr>
            <a:t>/</a:t>
          </a:r>
          <a:r>
            <a:rPr lang="ru-RU" sz="1600" dirty="0" err="1">
              <a:solidFill>
                <a:schemeClr val="accent1">
                  <a:lumMod val="75000"/>
                </a:schemeClr>
              </a:solidFill>
              <a:latin typeface="Calibri" panose="020F0502020204030204" pitchFamily="34" charset="0"/>
              <a:cs typeface="Calibri" panose="020F0502020204030204" pitchFamily="34" charset="0"/>
            </a:rPr>
            <a:t>пълнолетни</a:t>
          </a:r>
          <a:r>
            <a:rPr lang="ru-RU" sz="1600" dirty="0">
              <a:solidFill>
                <a:schemeClr val="accent1">
                  <a:lumMod val="75000"/>
                </a:schemeClr>
              </a:solidFill>
              <a:latin typeface="Calibri" panose="020F0502020204030204" pitchFamily="34" charset="0"/>
              <a:cs typeface="Calibri" panose="020F0502020204030204" pitchFamily="34" charset="0"/>
            </a:rPr>
            <a:t> лица с </a:t>
          </a:r>
          <a:r>
            <a:rPr lang="ru-RU" sz="16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1600" dirty="0">
              <a:solidFill>
                <a:schemeClr val="accent1">
                  <a:lumMod val="75000"/>
                </a:schemeClr>
              </a:solidFill>
              <a:latin typeface="Calibri" panose="020F0502020204030204" pitchFamily="34" charset="0"/>
              <a:cs typeface="Calibri" panose="020F0502020204030204" pitchFamily="34" charset="0"/>
            </a:rPr>
            <a:t>;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1A866CA7-0EC6-4774-BEBF-BAA9038A210F}" type="parTrans" cxnId="{D571AD6C-3FA5-438A-A441-5663B09F8193}">
      <dgm:prSet/>
      <dgm:spPr/>
      <dgm:t>
        <a:bodyPr/>
        <a:lstStyle/>
        <a:p>
          <a:endParaRPr lang="bg-BG"/>
        </a:p>
      </dgm:t>
    </dgm:pt>
    <dgm:pt modelId="{35E2C5AD-E07E-437F-A188-B97438D70749}" type="sibTrans" cxnId="{D571AD6C-3FA5-438A-A441-5663B09F8193}">
      <dgm:prSet/>
      <dgm:spPr/>
      <dgm:t>
        <a:bodyPr/>
        <a:lstStyle/>
        <a:p>
          <a:endParaRPr lang="bg-BG"/>
        </a:p>
      </dgm:t>
    </dgm:pt>
    <dgm:pt modelId="{4E899494-1AB5-4A7F-99CD-A52B935E7996}">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грижа</a:t>
          </a:r>
          <a:r>
            <a:rPr lang="ru-RU" sz="1600" dirty="0">
              <a:solidFill>
                <a:schemeClr val="accent1">
                  <a:lumMod val="75000"/>
                </a:schemeClr>
              </a:solidFill>
              <a:latin typeface="Calibri" panose="020F0502020204030204" pitchFamily="34" charset="0"/>
              <a:cs typeface="Calibri" panose="020F0502020204030204" pitchFamily="34" charset="0"/>
            </a:rPr>
            <a:t> за стари хора;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95F02CDD-1EEF-435C-BF8E-6A1B5E324FF9}" type="parTrans" cxnId="{2126226F-648F-4C71-AFAE-F5AF4BAB8E2C}">
      <dgm:prSet/>
      <dgm:spPr/>
      <dgm:t>
        <a:bodyPr/>
        <a:lstStyle/>
        <a:p>
          <a:endParaRPr lang="bg-BG"/>
        </a:p>
      </dgm:t>
    </dgm:pt>
    <dgm:pt modelId="{258A2754-4D76-4C56-9594-74472F32899D}" type="sibTrans" cxnId="{2126226F-648F-4C71-AFAE-F5AF4BAB8E2C}">
      <dgm:prSet/>
      <dgm:spPr/>
      <dgm:t>
        <a:bodyPr/>
        <a:lstStyle/>
        <a:p>
          <a:endParaRPr lang="bg-BG"/>
        </a:p>
      </dgm:t>
    </dgm:pt>
    <dgm:pt modelId="{89FB6685-A750-4576-957E-6FFC56762350}">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осигуряване</a:t>
          </a:r>
          <a:r>
            <a:rPr lang="ru-RU" sz="1600" dirty="0">
              <a:solidFill>
                <a:schemeClr val="accent1">
                  <a:lumMod val="75000"/>
                </a:schemeClr>
              </a:solidFill>
              <a:latin typeface="Calibri" panose="020F0502020204030204" pitchFamily="34" charset="0"/>
              <a:cs typeface="Calibri" panose="020F0502020204030204" pitchFamily="34" charset="0"/>
            </a:rPr>
            <a:t> на </a:t>
          </a:r>
          <a:r>
            <a:rPr lang="ru-RU" sz="1600" dirty="0" err="1">
              <a:solidFill>
                <a:schemeClr val="accent1">
                  <a:lumMod val="75000"/>
                </a:schemeClr>
              </a:solidFill>
              <a:latin typeface="Calibri" panose="020F0502020204030204" pitchFamily="34" charset="0"/>
              <a:cs typeface="Calibri" panose="020F0502020204030204" pitchFamily="34" charset="0"/>
            </a:rPr>
            <a:t>подслон</a:t>
          </a:r>
          <a:r>
            <a:rPr lang="ru-RU" sz="1600" dirty="0">
              <a:solidFill>
                <a:schemeClr val="accent1">
                  <a:lumMod val="75000"/>
                </a:schemeClr>
              </a:solidFill>
              <a:latin typeface="Calibri" panose="020F0502020204030204" pitchFamily="34" charset="0"/>
              <a:cs typeface="Calibri" panose="020F0502020204030204" pitchFamily="34" charset="0"/>
            </a:rPr>
            <a:t> за </a:t>
          </a:r>
          <a:r>
            <a:rPr lang="ru-RU" sz="1600" dirty="0" err="1">
              <a:solidFill>
                <a:schemeClr val="accent1">
                  <a:lumMod val="75000"/>
                </a:schemeClr>
              </a:solidFill>
              <a:latin typeface="Calibri" panose="020F0502020204030204" pitchFamily="34" charset="0"/>
              <a:cs typeface="Calibri" panose="020F0502020204030204" pitchFamily="34" charset="0"/>
            </a:rPr>
            <a:t>бездомни</a:t>
          </a:r>
          <a:r>
            <a:rPr lang="ru-RU" sz="1600" dirty="0">
              <a:solidFill>
                <a:schemeClr val="accent1">
                  <a:lumMod val="75000"/>
                </a:schemeClr>
              </a:solidFill>
              <a:latin typeface="Calibri" panose="020F0502020204030204" pitchFamily="34" charset="0"/>
              <a:cs typeface="Calibri" panose="020F0502020204030204" pitchFamily="34" charset="0"/>
            </a:rPr>
            <a:t> лица и </a:t>
          </a:r>
          <a:r>
            <a:rPr lang="ru-RU" sz="1600" dirty="0" err="1">
              <a:solidFill>
                <a:schemeClr val="accent1">
                  <a:lumMod val="75000"/>
                </a:schemeClr>
              </a:solidFill>
              <a:latin typeface="Calibri" panose="020F0502020204030204" pitchFamily="34" charset="0"/>
              <a:cs typeface="Calibri" panose="020F0502020204030204" pitchFamily="34" charset="0"/>
            </a:rPr>
            <a:t>асистентска</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подкрепа</a:t>
          </a:r>
          <a:r>
            <a:rPr lang="ru-RU" sz="1400" dirty="0">
              <a:solidFill>
                <a:schemeClr val="accent1">
                  <a:lumMod val="75000"/>
                </a:schemeClr>
              </a:solidFill>
              <a:latin typeface="Calibri" panose="020F0502020204030204" pitchFamily="34" charset="0"/>
              <a:cs typeface="Calibri" panose="020F0502020204030204" pitchFamily="34" charset="0"/>
            </a:rPr>
            <a:t>.</a:t>
          </a:r>
          <a:endParaRPr lang="bg-BG" sz="1400" dirty="0">
            <a:solidFill>
              <a:schemeClr val="accent1">
                <a:lumMod val="75000"/>
              </a:schemeClr>
            </a:solidFill>
            <a:latin typeface="Calibri" panose="020F0502020204030204" pitchFamily="34" charset="0"/>
            <a:cs typeface="Calibri" panose="020F0502020204030204" pitchFamily="34" charset="0"/>
          </a:endParaRPr>
        </a:p>
      </dgm:t>
    </dgm:pt>
    <dgm:pt modelId="{C80FC507-DD34-4F62-87DE-6F511F4126EF}" type="parTrans" cxnId="{5F60BE8A-CBD0-455D-9EFF-E7E7C2884B77}">
      <dgm:prSet/>
      <dgm:spPr/>
      <dgm:t>
        <a:bodyPr/>
        <a:lstStyle/>
        <a:p>
          <a:endParaRPr lang="bg-BG"/>
        </a:p>
      </dgm:t>
    </dgm:pt>
    <dgm:pt modelId="{DD24AD88-2855-4C1B-87B1-DFB7913D69F1}" type="sibTrans" cxnId="{5F60BE8A-CBD0-455D-9EFF-E7E7C2884B77}">
      <dgm:prSet/>
      <dgm:spPr/>
      <dgm:t>
        <a:bodyPr/>
        <a:lstStyle/>
        <a:p>
          <a:endParaRPr lang="bg-BG"/>
        </a:p>
      </dgm:t>
    </dgm:pt>
    <dgm:pt modelId="{4C589B07-806D-4706-BE45-A4B5519F950D}">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грижа</a:t>
          </a:r>
          <a:r>
            <a:rPr lang="ru-RU" sz="1600" dirty="0">
              <a:solidFill>
                <a:schemeClr val="accent1">
                  <a:lumMod val="75000"/>
                </a:schemeClr>
              </a:solidFill>
              <a:latin typeface="Calibri" panose="020F0502020204030204" pitchFamily="34" charset="0"/>
              <a:cs typeface="Calibri" panose="020F0502020204030204" pitchFamily="34" charset="0"/>
            </a:rPr>
            <a:t> за хора с </a:t>
          </a:r>
          <a:r>
            <a:rPr lang="ru-RU" sz="16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1600" dirty="0">
              <a:solidFill>
                <a:schemeClr val="accent1">
                  <a:lumMod val="75000"/>
                </a:schemeClr>
              </a:solidFill>
              <a:latin typeface="Calibri" panose="020F0502020204030204" pitchFamily="34" charset="0"/>
              <a:cs typeface="Calibri" panose="020F0502020204030204" pitchFamily="34" charset="0"/>
            </a:rPr>
            <a:t>, за </a:t>
          </a:r>
          <a:r>
            <a:rPr lang="ru-RU" sz="1600" dirty="0" err="1">
              <a:solidFill>
                <a:schemeClr val="accent1">
                  <a:lumMod val="75000"/>
                </a:schemeClr>
              </a:solidFill>
              <a:latin typeface="Calibri" panose="020F0502020204030204" pitchFamily="34" charset="0"/>
              <a:cs typeface="Calibri" panose="020F0502020204030204" pitchFamily="34" charset="0"/>
            </a:rPr>
            <a:t>деца</a:t>
          </a:r>
          <a:r>
            <a:rPr lang="ru-RU" sz="1600" dirty="0">
              <a:solidFill>
                <a:schemeClr val="accent1">
                  <a:lumMod val="75000"/>
                </a:schemeClr>
              </a:solidFill>
              <a:latin typeface="Calibri" panose="020F0502020204030204" pitchFamily="34" charset="0"/>
              <a:cs typeface="Calibri" panose="020F0502020204030204" pitchFamily="34" charset="0"/>
            </a:rPr>
            <a:t>, за </a:t>
          </a:r>
          <a:r>
            <a:rPr lang="ru-RU" sz="1600" dirty="0" err="1">
              <a:solidFill>
                <a:schemeClr val="accent1">
                  <a:lumMod val="75000"/>
                </a:schemeClr>
              </a:solidFill>
              <a:latin typeface="Calibri" panose="020F0502020204030204" pitchFamily="34" charset="0"/>
              <a:cs typeface="Calibri" panose="020F0502020204030204" pitchFamily="34" charset="0"/>
            </a:rPr>
            <a:t>възрастни</a:t>
          </a:r>
          <a:r>
            <a:rPr lang="ru-RU" sz="1600" dirty="0">
              <a:solidFill>
                <a:schemeClr val="accent1">
                  <a:lumMod val="75000"/>
                </a:schemeClr>
              </a:solidFill>
              <a:latin typeface="Calibri" panose="020F0502020204030204" pitchFamily="34" charset="0"/>
              <a:cs typeface="Calibri" panose="020F0502020204030204" pitchFamily="34" charset="0"/>
            </a:rPr>
            <a:t> с деменция;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B95C123D-30F5-4E09-9485-F35BCE20D1CA}" type="parTrans" cxnId="{407409A4-DC63-4918-B227-38D08164C315}">
      <dgm:prSet/>
      <dgm:spPr/>
      <dgm:t>
        <a:bodyPr/>
        <a:lstStyle/>
        <a:p>
          <a:endParaRPr lang="bg-BG"/>
        </a:p>
      </dgm:t>
    </dgm:pt>
    <dgm:pt modelId="{7B9CE429-CF26-4453-811E-48306F91E247}" type="sibTrans" cxnId="{407409A4-DC63-4918-B227-38D08164C315}">
      <dgm:prSet/>
      <dgm:spPr/>
      <dgm:t>
        <a:bodyPr/>
        <a:lstStyle/>
        <a:p>
          <a:endParaRPr lang="bg-BG"/>
        </a:p>
      </dgm:t>
    </dgm:pt>
    <dgm:pt modelId="{1C59F591-68E7-495F-9DA8-4B1F267EA1F0}">
      <dgm:prSet custT="1"/>
      <dgm:spPr/>
      <dgm:t>
        <a:bodyPr/>
        <a:lstStyle/>
        <a:p>
          <a:r>
            <a:rPr lang="ru-RU" sz="1600" dirty="0" err="1">
              <a:solidFill>
                <a:schemeClr val="accent1">
                  <a:lumMod val="75000"/>
                </a:schemeClr>
              </a:solidFill>
              <a:latin typeface="Calibri" panose="020F0502020204030204" pitchFamily="34" charset="0"/>
              <a:cs typeface="Calibri" panose="020F0502020204030204" pitchFamily="34" charset="0"/>
            </a:rPr>
            <a:t>интегрирани</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здравно-социални</a:t>
          </a:r>
          <a:r>
            <a:rPr lang="ru-RU" sz="1600" dirty="0">
              <a:solidFill>
                <a:schemeClr val="accent1">
                  <a:lumMod val="75000"/>
                </a:schemeClr>
              </a:solidFill>
              <a:latin typeface="Calibri" panose="020F0502020204030204" pitchFamily="34" charset="0"/>
              <a:cs typeface="Calibri" panose="020F0502020204030204" pitchFamily="34" charset="0"/>
            </a:rPr>
            <a:t> услуги за </a:t>
          </a:r>
          <a:r>
            <a:rPr lang="ru-RU" sz="16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грижа</a:t>
          </a:r>
          <a:r>
            <a:rPr lang="ru-RU" sz="1600" dirty="0">
              <a:solidFill>
                <a:schemeClr val="accent1">
                  <a:lumMod val="75000"/>
                </a:schemeClr>
              </a:solidFill>
              <a:latin typeface="Calibri" panose="020F0502020204030204" pitchFamily="34" charset="0"/>
              <a:cs typeface="Calibri" panose="020F0502020204030204" pitchFamily="34" charset="0"/>
            </a:rPr>
            <a:t> (за лица с </a:t>
          </a:r>
          <a:r>
            <a:rPr lang="ru-RU" sz="1600" dirty="0" err="1">
              <a:solidFill>
                <a:schemeClr val="accent1">
                  <a:lumMod val="75000"/>
                </a:schemeClr>
              </a:solidFill>
              <a:latin typeface="Calibri" panose="020F0502020204030204" pitchFamily="34" charset="0"/>
              <a:cs typeface="Calibri" panose="020F0502020204030204" pitchFamily="34" charset="0"/>
            </a:rPr>
            <a:t>потребност</a:t>
          </a:r>
          <a:r>
            <a:rPr lang="ru-RU" sz="1600" dirty="0">
              <a:solidFill>
                <a:schemeClr val="accent1">
                  <a:lumMod val="75000"/>
                </a:schemeClr>
              </a:solidFill>
              <a:latin typeface="Calibri" panose="020F0502020204030204" pitchFamily="34" charset="0"/>
              <a:cs typeface="Calibri" panose="020F0502020204030204" pitchFamily="34" charset="0"/>
            </a:rPr>
            <a:t> от </a:t>
          </a:r>
          <a:r>
            <a:rPr lang="ru-RU" sz="1600" dirty="0" err="1">
              <a:solidFill>
                <a:schemeClr val="accent1">
                  <a:lumMod val="75000"/>
                </a:schemeClr>
              </a:solidFill>
              <a:latin typeface="Calibri" panose="020F0502020204030204" pitchFamily="34" charset="0"/>
              <a:cs typeface="Calibri" panose="020F0502020204030204" pitchFamily="34" charset="0"/>
            </a:rPr>
            <a:t>постоянни</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медицински</a:t>
          </a:r>
          <a:r>
            <a:rPr lang="ru-RU" sz="1600" dirty="0">
              <a:solidFill>
                <a:schemeClr val="accent1">
                  <a:lumMod val="75000"/>
                </a:schemeClr>
              </a:solidFill>
              <a:latin typeface="Calibri" panose="020F0502020204030204" pitchFamily="34" charset="0"/>
              <a:cs typeface="Calibri" panose="020F0502020204030204" pitchFamily="34" charset="0"/>
            </a:rPr>
            <a:t> </a:t>
          </a:r>
          <a:r>
            <a:rPr lang="ru-RU" sz="1600" dirty="0" err="1">
              <a:solidFill>
                <a:schemeClr val="accent1">
                  <a:lumMod val="75000"/>
                </a:schemeClr>
              </a:solidFill>
              <a:latin typeface="Calibri" panose="020F0502020204030204" pitchFamily="34" charset="0"/>
              <a:cs typeface="Calibri" panose="020F0502020204030204" pitchFamily="34" charset="0"/>
            </a:rPr>
            <a:t>грижи</a:t>
          </a:r>
          <a:r>
            <a:rPr lang="ru-RU" sz="1600" dirty="0">
              <a:solidFill>
                <a:schemeClr val="accent1">
                  <a:lumMod val="75000"/>
                </a:schemeClr>
              </a:solidFill>
              <a:latin typeface="Calibri" panose="020F0502020204030204" pitchFamily="34" charset="0"/>
              <a:cs typeface="Calibri" panose="020F0502020204030204" pitchFamily="34" charset="0"/>
            </a:rPr>
            <a:t>). </a:t>
          </a:r>
          <a:endParaRPr lang="bg-BG" sz="1600" dirty="0">
            <a:solidFill>
              <a:schemeClr val="accent1">
                <a:lumMod val="75000"/>
              </a:schemeClr>
            </a:solidFill>
            <a:latin typeface="Calibri" panose="020F0502020204030204" pitchFamily="34" charset="0"/>
            <a:cs typeface="Calibri" panose="020F0502020204030204" pitchFamily="34" charset="0"/>
          </a:endParaRPr>
        </a:p>
      </dgm:t>
    </dgm:pt>
    <dgm:pt modelId="{3017FB43-B6C6-4F8D-B8A3-7C416C35005B}" type="parTrans" cxnId="{C775BC08-B526-4E70-A144-0E9CFF44F898}">
      <dgm:prSet/>
      <dgm:spPr/>
      <dgm:t>
        <a:bodyPr/>
        <a:lstStyle/>
        <a:p>
          <a:endParaRPr lang="bg-BG"/>
        </a:p>
      </dgm:t>
    </dgm:pt>
    <dgm:pt modelId="{00852575-9E92-41C9-B6EA-57A15F8BE08E}" type="sibTrans" cxnId="{C775BC08-B526-4E70-A144-0E9CFF44F898}">
      <dgm:prSet/>
      <dgm:spPr/>
      <dgm:t>
        <a:bodyPr/>
        <a:lstStyle/>
        <a:p>
          <a:endParaRPr lang="bg-BG"/>
        </a:p>
      </dgm:t>
    </dgm:pt>
    <dgm:pt modelId="{55FB4AF7-07E2-4C17-8322-5A2836B5FAE2}">
      <dgm:prSet custT="1"/>
      <dgm:spPr/>
      <dgm:t>
        <a:bodyPr/>
        <a:lstStyle/>
        <a:p>
          <a:r>
            <a:rPr lang="ru-RU" sz="1800" dirty="0" err="1">
              <a:solidFill>
                <a:schemeClr val="accent1">
                  <a:lumMod val="75000"/>
                </a:schemeClr>
              </a:solidFill>
              <a:latin typeface="Calibri" panose="020F0502020204030204" pitchFamily="34" charset="0"/>
              <a:cs typeface="Calibri" panose="020F0502020204030204" pitchFamily="34" charset="0"/>
            </a:rPr>
            <a:t>интегрирани</a:t>
          </a:r>
          <a:r>
            <a:rPr lang="ru-RU" sz="1800" dirty="0">
              <a:solidFill>
                <a:schemeClr val="accent1">
                  <a:lumMod val="75000"/>
                </a:schemeClr>
              </a:solidFill>
              <a:latin typeface="Calibri" panose="020F0502020204030204" pitchFamily="34" charset="0"/>
              <a:cs typeface="Calibri" panose="020F0502020204030204" pitchFamily="34" charset="0"/>
            </a:rPr>
            <a:t> </a:t>
          </a:r>
          <a:r>
            <a:rPr lang="ru-RU" sz="1800" dirty="0" err="1">
              <a:solidFill>
                <a:schemeClr val="accent1">
                  <a:lumMod val="75000"/>
                </a:schemeClr>
              </a:solidFill>
              <a:latin typeface="Calibri" panose="020F0502020204030204" pitchFamily="34" charset="0"/>
              <a:cs typeface="Calibri" panose="020F0502020204030204" pitchFamily="34" charset="0"/>
            </a:rPr>
            <a:t>здравно-социални</a:t>
          </a:r>
          <a:r>
            <a:rPr lang="ru-RU" sz="1800" dirty="0">
              <a:solidFill>
                <a:schemeClr val="accent1">
                  <a:lumMod val="75000"/>
                </a:schemeClr>
              </a:solidFill>
              <a:latin typeface="Calibri" panose="020F0502020204030204" pitchFamily="34" charset="0"/>
              <a:cs typeface="Calibri" panose="020F0502020204030204" pitchFamily="34" charset="0"/>
            </a:rPr>
            <a:t> услуги за </a:t>
          </a:r>
          <a:r>
            <a:rPr lang="ru-RU" sz="18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800" dirty="0">
              <a:solidFill>
                <a:schemeClr val="accent1">
                  <a:lumMod val="75000"/>
                </a:schemeClr>
              </a:solidFill>
              <a:latin typeface="Calibri" panose="020F0502020204030204" pitchFamily="34" charset="0"/>
              <a:cs typeface="Calibri" panose="020F0502020204030204" pitchFamily="34" charset="0"/>
            </a:rPr>
            <a:t> </a:t>
          </a:r>
          <a:r>
            <a:rPr lang="ru-RU" sz="1800" dirty="0" err="1">
              <a:solidFill>
                <a:schemeClr val="accent1">
                  <a:lumMod val="75000"/>
                </a:schemeClr>
              </a:solidFill>
              <a:latin typeface="Calibri" panose="020F0502020204030204" pitchFamily="34" charset="0"/>
              <a:cs typeface="Calibri" panose="020F0502020204030204" pitchFamily="34" charset="0"/>
            </a:rPr>
            <a:t>грижа</a:t>
          </a:r>
          <a:r>
            <a:rPr lang="ru-RU" sz="1800" dirty="0">
              <a:solidFill>
                <a:schemeClr val="accent1">
                  <a:lumMod val="75000"/>
                </a:schemeClr>
              </a:solidFill>
              <a:latin typeface="Calibri" panose="020F0502020204030204" pitchFamily="34" charset="0"/>
              <a:cs typeface="Calibri" panose="020F0502020204030204" pitchFamily="34" charset="0"/>
            </a:rPr>
            <a:t> (за </a:t>
          </a:r>
          <a:r>
            <a:rPr lang="ru-RU" sz="1800" dirty="0" err="1">
              <a:solidFill>
                <a:schemeClr val="accent1">
                  <a:lumMod val="75000"/>
                </a:schemeClr>
              </a:solidFill>
              <a:latin typeface="Calibri" panose="020F0502020204030204" pitchFamily="34" charset="0"/>
              <a:cs typeface="Calibri" panose="020F0502020204030204" pitchFamily="34" charset="0"/>
            </a:rPr>
            <a:t>тежки</a:t>
          </a:r>
          <a:r>
            <a:rPr lang="ru-RU" sz="1800" dirty="0">
              <a:solidFill>
                <a:schemeClr val="accent1">
                  <a:lumMod val="75000"/>
                </a:schemeClr>
              </a:solidFill>
              <a:latin typeface="Calibri" panose="020F0502020204030204" pitchFamily="34" charset="0"/>
              <a:cs typeface="Calibri" panose="020F0502020204030204" pitchFamily="34" charset="0"/>
            </a:rPr>
            <a:t> случаи); </a:t>
          </a:r>
          <a:endParaRPr lang="bg-BG" sz="1800" dirty="0">
            <a:solidFill>
              <a:schemeClr val="accent1">
                <a:lumMod val="75000"/>
              </a:schemeClr>
            </a:solidFill>
            <a:latin typeface="Calibri" panose="020F0502020204030204" pitchFamily="34" charset="0"/>
            <a:cs typeface="Calibri" panose="020F0502020204030204" pitchFamily="34" charset="0"/>
          </a:endParaRPr>
        </a:p>
      </dgm:t>
    </dgm:pt>
    <dgm:pt modelId="{8F6D7011-D1B9-4262-B9D6-93696EF6D688}" type="parTrans" cxnId="{2E12CB7E-3EDD-4FC0-B945-4B9355A5BAB3}">
      <dgm:prSet/>
      <dgm:spPr/>
      <dgm:t>
        <a:bodyPr/>
        <a:lstStyle/>
        <a:p>
          <a:endParaRPr lang="bg-BG"/>
        </a:p>
      </dgm:t>
    </dgm:pt>
    <dgm:pt modelId="{AC2BBE55-C6FF-40B4-AB71-EFBD7112C6CC}" type="sibTrans" cxnId="{2E12CB7E-3EDD-4FC0-B945-4B9355A5BAB3}">
      <dgm:prSet/>
      <dgm:spPr/>
      <dgm:t>
        <a:bodyPr/>
        <a:lstStyle/>
        <a:p>
          <a:endParaRPr lang="bg-BG"/>
        </a:p>
      </dgm:t>
    </dgm:pt>
    <dgm:pt modelId="{8799226A-48E8-4AA8-8E92-3DB97448FCC1}">
      <dgm:prSet custT="1"/>
      <dgm:spPr/>
      <dgm:t>
        <a:bodyPr/>
        <a:lstStyle/>
        <a:p>
          <a:r>
            <a:rPr lang="ru-RU" sz="1800" dirty="0" err="1">
              <a:solidFill>
                <a:schemeClr val="accent1">
                  <a:lumMod val="75000"/>
                </a:schemeClr>
              </a:solidFill>
              <a:latin typeface="Calibri" panose="020F0502020204030204" pitchFamily="34" charset="0"/>
              <a:cs typeface="Calibri" panose="020F0502020204030204" pitchFamily="34" charset="0"/>
            </a:rPr>
            <a:t>осигуряване</a:t>
          </a:r>
          <a:r>
            <a:rPr lang="ru-RU" sz="1800" dirty="0">
              <a:solidFill>
                <a:schemeClr val="accent1">
                  <a:lumMod val="75000"/>
                </a:schemeClr>
              </a:solidFill>
              <a:latin typeface="Calibri" panose="020F0502020204030204" pitchFamily="34" charset="0"/>
              <a:cs typeface="Calibri" panose="020F0502020204030204" pitchFamily="34" charset="0"/>
            </a:rPr>
            <a:t> на </a:t>
          </a:r>
          <a:r>
            <a:rPr lang="ru-RU" sz="1800" dirty="0" err="1">
              <a:solidFill>
                <a:schemeClr val="accent1">
                  <a:lumMod val="75000"/>
                </a:schemeClr>
              </a:solidFill>
              <a:latin typeface="Calibri" panose="020F0502020204030204" pitchFamily="34" charset="0"/>
              <a:cs typeface="Calibri" panose="020F0502020204030204" pitchFamily="34" charset="0"/>
            </a:rPr>
            <a:t>подслон</a:t>
          </a:r>
          <a:r>
            <a:rPr lang="ru-RU" sz="1800" dirty="0">
              <a:solidFill>
                <a:schemeClr val="accent1">
                  <a:lumMod val="75000"/>
                </a:schemeClr>
              </a:solidFill>
              <a:latin typeface="Calibri" panose="020F0502020204030204" pitchFamily="34" charset="0"/>
              <a:cs typeface="Calibri" panose="020F0502020204030204" pitchFamily="34" charset="0"/>
            </a:rPr>
            <a:t> за лица </a:t>
          </a:r>
          <a:r>
            <a:rPr lang="ru-RU" sz="1800" dirty="0" err="1">
              <a:solidFill>
                <a:schemeClr val="accent1">
                  <a:lumMod val="75000"/>
                </a:schemeClr>
              </a:solidFill>
              <a:latin typeface="Calibri" panose="020F0502020204030204" pitchFamily="34" charset="0"/>
              <a:cs typeface="Calibri" panose="020F0502020204030204" pitchFamily="34" charset="0"/>
            </a:rPr>
            <a:t>жертви</a:t>
          </a:r>
          <a:r>
            <a:rPr lang="ru-RU" sz="1800" dirty="0">
              <a:solidFill>
                <a:schemeClr val="accent1">
                  <a:lumMod val="75000"/>
                </a:schemeClr>
              </a:solidFill>
              <a:latin typeface="Calibri" panose="020F0502020204030204" pitchFamily="34" charset="0"/>
              <a:cs typeface="Calibri" panose="020F0502020204030204" pitchFamily="34" charset="0"/>
            </a:rPr>
            <a:t> на насилие, трафик и </a:t>
          </a:r>
          <a:r>
            <a:rPr lang="ru-RU" sz="1800" dirty="0" err="1">
              <a:solidFill>
                <a:schemeClr val="accent1">
                  <a:lumMod val="75000"/>
                </a:schemeClr>
              </a:solidFill>
              <a:latin typeface="Calibri" panose="020F0502020204030204" pitchFamily="34" charset="0"/>
              <a:cs typeface="Calibri" panose="020F0502020204030204" pitchFamily="34" charset="0"/>
            </a:rPr>
            <a:t>експлоатация</a:t>
          </a:r>
          <a:r>
            <a:rPr lang="ru-RU" sz="2000" dirty="0">
              <a:solidFill>
                <a:schemeClr val="accent1">
                  <a:lumMod val="75000"/>
                </a:schemeClr>
              </a:solidFill>
              <a:latin typeface="Calibri" panose="020F0502020204030204" pitchFamily="34" charset="0"/>
              <a:cs typeface="Calibri" panose="020F0502020204030204" pitchFamily="34" charset="0"/>
            </a:rPr>
            <a:t>. </a:t>
          </a:r>
          <a:endParaRPr lang="bg-BG" sz="2000" dirty="0">
            <a:solidFill>
              <a:schemeClr val="accent1">
                <a:lumMod val="75000"/>
              </a:schemeClr>
            </a:solidFill>
            <a:latin typeface="Calibri" panose="020F0502020204030204" pitchFamily="34" charset="0"/>
            <a:cs typeface="Calibri" panose="020F0502020204030204" pitchFamily="34" charset="0"/>
          </a:endParaRPr>
        </a:p>
      </dgm:t>
    </dgm:pt>
    <dgm:pt modelId="{E9F5E8BB-52E4-4266-8C46-789509F57567}" type="parTrans" cxnId="{F2DAEDBD-5286-4BAA-A8D2-CCEE5EB9743D}">
      <dgm:prSet/>
      <dgm:spPr/>
      <dgm:t>
        <a:bodyPr/>
        <a:lstStyle/>
        <a:p>
          <a:endParaRPr lang="bg-BG"/>
        </a:p>
      </dgm:t>
    </dgm:pt>
    <dgm:pt modelId="{13B23FBE-6FE8-4AFA-8033-3382E6745AC2}" type="sibTrans" cxnId="{F2DAEDBD-5286-4BAA-A8D2-CCEE5EB9743D}">
      <dgm:prSet/>
      <dgm:spPr/>
      <dgm:t>
        <a:bodyPr/>
        <a:lstStyle/>
        <a:p>
          <a:endParaRPr lang="bg-BG"/>
        </a:p>
      </dgm:t>
    </dgm:pt>
    <dgm:pt modelId="{4BBEB0E8-69E3-4F99-A9DF-E000F5B8CB67}" type="pres">
      <dgm:prSet presAssocID="{85048275-7BC4-4F32-AB66-9AFC0EE6C39D}" presName="linearFlow" presStyleCnt="0">
        <dgm:presLayoutVars>
          <dgm:dir/>
          <dgm:animLvl val="lvl"/>
          <dgm:resizeHandles val="exact"/>
        </dgm:presLayoutVars>
      </dgm:prSet>
      <dgm:spPr/>
      <dgm:t>
        <a:bodyPr/>
        <a:lstStyle/>
        <a:p>
          <a:endParaRPr lang="bg-BG"/>
        </a:p>
      </dgm:t>
    </dgm:pt>
    <dgm:pt modelId="{4D3B6D02-DA28-40A0-892A-460343A0C3EC}" type="pres">
      <dgm:prSet presAssocID="{B1479A9D-972F-4346-93D2-BE098C23A708}" presName="composite" presStyleCnt="0"/>
      <dgm:spPr/>
    </dgm:pt>
    <dgm:pt modelId="{08C7F1E0-1F5A-4164-A82C-0F547C3F474A}" type="pres">
      <dgm:prSet presAssocID="{B1479A9D-972F-4346-93D2-BE098C23A708}" presName="parentText" presStyleLbl="alignNode1" presStyleIdx="0" presStyleCnt="3">
        <dgm:presLayoutVars>
          <dgm:chMax val="1"/>
          <dgm:bulletEnabled val="1"/>
        </dgm:presLayoutVars>
      </dgm:prSet>
      <dgm:spPr/>
      <dgm:t>
        <a:bodyPr/>
        <a:lstStyle/>
        <a:p>
          <a:endParaRPr lang="bg-BG"/>
        </a:p>
      </dgm:t>
    </dgm:pt>
    <dgm:pt modelId="{5338E4BB-78C3-425E-BD11-0B834B4AA76D}" type="pres">
      <dgm:prSet presAssocID="{B1479A9D-972F-4346-93D2-BE098C23A708}" presName="descendantText" presStyleLbl="alignAcc1" presStyleIdx="0" presStyleCnt="3" custScaleY="127446">
        <dgm:presLayoutVars>
          <dgm:bulletEnabled val="1"/>
        </dgm:presLayoutVars>
      </dgm:prSet>
      <dgm:spPr/>
      <dgm:t>
        <a:bodyPr/>
        <a:lstStyle/>
        <a:p>
          <a:endParaRPr lang="bg-BG"/>
        </a:p>
      </dgm:t>
    </dgm:pt>
    <dgm:pt modelId="{29978976-A4E6-4108-B654-C0BE5587A7CB}" type="pres">
      <dgm:prSet presAssocID="{45E129B1-80E4-4631-B434-C53FAFBA6099}" presName="sp" presStyleCnt="0"/>
      <dgm:spPr/>
    </dgm:pt>
    <dgm:pt modelId="{19A9B200-9B37-476D-A017-8A3CFD628FCF}" type="pres">
      <dgm:prSet presAssocID="{6FB28286-CE48-41A5-A9B8-958491899DF0}" presName="composite" presStyleCnt="0"/>
      <dgm:spPr/>
    </dgm:pt>
    <dgm:pt modelId="{CA73E85F-FE11-4AC0-9AA7-DB83B4321902}" type="pres">
      <dgm:prSet presAssocID="{6FB28286-CE48-41A5-A9B8-958491899DF0}" presName="parentText" presStyleLbl="alignNode1" presStyleIdx="1" presStyleCnt="3">
        <dgm:presLayoutVars>
          <dgm:chMax val="1"/>
          <dgm:bulletEnabled val="1"/>
        </dgm:presLayoutVars>
      </dgm:prSet>
      <dgm:spPr/>
      <dgm:t>
        <a:bodyPr/>
        <a:lstStyle/>
        <a:p>
          <a:endParaRPr lang="bg-BG"/>
        </a:p>
      </dgm:t>
    </dgm:pt>
    <dgm:pt modelId="{28EF06C7-8604-4033-B532-070571E6B1F5}" type="pres">
      <dgm:prSet presAssocID="{6FB28286-CE48-41A5-A9B8-958491899DF0}" presName="descendantText" presStyleLbl="alignAcc1" presStyleIdx="1" presStyleCnt="3" custScaleY="92482">
        <dgm:presLayoutVars>
          <dgm:bulletEnabled val="1"/>
        </dgm:presLayoutVars>
      </dgm:prSet>
      <dgm:spPr/>
      <dgm:t>
        <a:bodyPr/>
        <a:lstStyle/>
        <a:p>
          <a:endParaRPr lang="bg-BG"/>
        </a:p>
      </dgm:t>
    </dgm:pt>
    <dgm:pt modelId="{749F3454-E5B2-4C62-BAB9-AA2AE74199BF}" type="pres">
      <dgm:prSet presAssocID="{C9E1D04C-2480-4106-8D06-7B7C86DC6D2A}" presName="sp" presStyleCnt="0"/>
      <dgm:spPr/>
    </dgm:pt>
    <dgm:pt modelId="{E5BC939F-0EA5-4047-AA70-2EE52E7C539F}" type="pres">
      <dgm:prSet presAssocID="{F4A835BC-A850-435F-B9E9-A80C7199D860}" presName="composite" presStyleCnt="0"/>
      <dgm:spPr/>
    </dgm:pt>
    <dgm:pt modelId="{982565C9-E199-4375-BE59-C3A59C41F92C}" type="pres">
      <dgm:prSet presAssocID="{F4A835BC-A850-435F-B9E9-A80C7199D860}" presName="parentText" presStyleLbl="alignNode1" presStyleIdx="2" presStyleCnt="3">
        <dgm:presLayoutVars>
          <dgm:chMax val="1"/>
          <dgm:bulletEnabled val="1"/>
        </dgm:presLayoutVars>
      </dgm:prSet>
      <dgm:spPr/>
      <dgm:t>
        <a:bodyPr/>
        <a:lstStyle/>
        <a:p>
          <a:endParaRPr lang="bg-BG"/>
        </a:p>
      </dgm:t>
    </dgm:pt>
    <dgm:pt modelId="{559AE73A-332A-454C-8B1E-517413204151}" type="pres">
      <dgm:prSet presAssocID="{F4A835BC-A850-435F-B9E9-A80C7199D860}" presName="descendantText" presStyleLbl="alignAcc1" presStyleIdx="2" presStyleCnt="3">
        <dgm:presLayoutVars>
          <dgm:bulletEnabled val="1"/>
        </dgm:presLayoutVars>
      </dgm:prSet>
      <dgm:spPr/>
      <dgm:t>
        <a:bodyPr/>
        <a:lstStyle/>
        <a:p>
          <a:endParaRPr lang="bg-BG"/>
        </a:p>
      </dgm:t>
    </dgm:pt>
  </dgm:ptLst>
  <dgm:cxnLst>
    <dgm:cxn modelId="{CF751702-0827-407C-B50D-C3D3B2AE0D52}" srcId="{B1479A9D-972F-4346-93D2-BE098C23A708}" destId="{F0C66E64-8879-4FC3-AB9E-3B60D80A7C7C}" srcOrd="0" destOrd="0" parTransId="{A3A30555-CE4A-4DB8-8D2D-1D635E03B706}" sibTransId="{22D65BBB-A822-4E78-82C8-202B8E9185B0}"/>
    <dgm:cxn modelId="{2E12CB7E-3EDD-4FC0-B945-4B9355A5BAB3}" srcId="{F4A835BC-A850-435F-B9E9-A80C7199D860}" destId="{55FB4AF7-07E2-4C17-8322-5A2836B5FAE2}" srcOrd="0" destOrd="0" parTransId="{8F6D7011-D1B9-4262-B9D6-93696EF6D688}" sibTransId="{AC2BBE55-C6FF-40B4-AB71-EFBD7112C6CC}"/>
    <dgm:cxn modelId="{48E56FA6-F530-41E3-8F92-A697A7F1107B}" srcId="{85048275-7BC4-4F32-AB66-9AFC0EE6C39D}" destId="{F4A835BC-A850-435F-B9E9-A80C7199D860}" srcOrd="2" destOrd="0" parTransId="{BE487B6B-7E91-49A9-87FF-47A4CE776CC5}" sibTransId="{EE3DD54E-0BB7-4A3D-A9CE-1CFE9C665158}"/>
    <dgm:cxn modelId="{9A1FDA89-6457-40A1-9F81-A72AAD53EFA3}" type="presOf" srcId="{8799226A-48E8-4AA8-8E92-3DB97448FCC1}" destId="{559AE73A-332A-454C-8B1E-517413204151}" srcOrd="0" destOrd="1" presId="urn:microsoft.com/office/officeart/2005/8/layout/chevron2"/>
    <dgm:cxn modelId="{D571AD6C-3FA5-438A-A441-5663B09F8193}" srcId="{B1479A9D-972F-4346-93D2-BE098C23A708}" destId="{E5627BEA-3DCF-46A8-9797-843A55CA498C}" srcOrd="3" destOrd="0" parTransId="{1A866CA7-0EC6-4774-BEBF-BAA9038A210F}" sibTransId="{35E2C5AD-E07E-437F-A188-B97438D70749}"/>
    <dgm:cxn modelId="{F2DAEDBD-5286-4BAA-A8D2-CCEE5EB9743D}" srcId="{F4A835BC-A850-435F-B9E9-A80C7199D860}" destId="{8799226A-48E8-4AA8-8E92-3DB97448FCC1}" srcOrd="1" destOrd="0" parTransId="{E9F5E8BB-52E4-4266-8C46-789509F57567}" sibTransId="{13B23FBE-6FE8-4AFA-8033-3382E6745AC2}"/>
    <dgm:cxn modelId="{1F85583E-E55C-4769-9DB6-A691C7AEA484}" type="presOf" srcId="{85048275-7BC4-4F32-AB66-9AFC0EE6C39D}" destId="{4BBEB0E8-69E3-4F99-A9DF-E000F5B8CB67}" srcOrd="0" destOrd="0" presId="urn:microsoft.com/office/officeart/2005/8/layout/chevron2"/>
    <dgm:cxn modelId="{245478C2-86D1-4BDF-8C90-3FBBCB070860}" type="presOf" srcId="{55FB4AF7-07E2-4C17-8322-5A2836B5FAE2}" destId="{559AE73A-332A-454C-8B1E-517413204151}" srcOrd="0" destOrd="0" presId="urn:microsoft.com/office/officeart/2005/8/layout/chevron2"/>
    <dgm:cxn modelId="{C38AF4F6-8C9F-4AF5-B61F-BBE90C0B4071}" type="presOf" srcId="{F0C66E64-8879-4FC3-AB9E-3B60D80A7C7C}" destId="{5338E4BB-78C3-425E-BD11-0B834B4AA76D}" srcOrd="0" destOrd="0" presId="urn:microsoft.com/office/officeart/2005/8/layout/chevron2"/>
    <dgm:cxn modelId="{58E919F8-294C-49D0-9863-7A02B4D719A1}" type="presOf" srcId="{4C589B07-806D-4706-BE45-A4B5519F950D}" destId="{28EF06C7-8604-4033-B532-070571E6B1F5}" srcOrd="0" destOrd="0" presId="urn:microsoft.com/office/officeart/2005/8/layout/chevron2"/>
    <dgm:cxn modelId="{6E1D52BA-C28D-4141-90DB-113B382CD20B}" type="presOf" srcId="{1C59F591-68E7-495F-9DA8-4B1F267EA1F0}" destId="{28EF06C7-8604-4033-B532-070571E6B1F5}" srcOrd="0" destOrd="1" presId="urn:microsoft.com/office/officeart/2005/8/layout/chevron2"/>
    <dgm:cxn modelId="{E8A6E366-B6B8-4735-8D3D-C5086CEF7FE5}" type="presOf" srcId="{F9A82471-9187-4F7C-8831-4178AF3BF7AD}" destId="{5338E4BB-78C3-425E-BD11-0B834B4AA76D}" srcOrd="0" destOrd="2" presId="urn:microsoft.com/office/officeart/2005/8/layout/chevron2"/>
    <dgm:cxn modelId="{C775BC08-B526-4E70-A144-0E9CFF44F898}" srcId="{6FB28286-CE48-41A5-A9B8-958491899DF0}" destId="{1C59F591-68E7-495F-9DA8-4B1F267EA1F0}" srcOrd="1" destOrd="0" parTransId="{3017FB43-B6C6-4F8D-B8A3-7C416C35005B}" sibTransId="{00852575-9E92-41C9-B6EA-57A15F8BE08E}"/>
    <dgm:cxn modelId="{8756E469-295F-433D-844C-EBCC17CAB5A1}" type="presOf" srcId="{0CDD0CE7-BCD6-4624-AAC9-83EB33F8E297}" destId="{5338E4BB-78C3-425E-BD11-0B834B4AA76D}" srcOrd="0" destOrd="1" presId="urn:microsoft.com/office/officeart/2005/8/layout/chevron2"/>
    <dgm:cxn modelId="{6CF4A478-CF52-40A4-80C3-5E9FCC175439}" type="presOf" srcId="{89FB6685-A750-4576-957E-6FFC56762350}" destId="{5338E4BB-78C3-425E-BD11-0B834B4AA76D}" srcOrd="0" destOrd="5" presId="urn:microsoft.com/office/officeart/2005/8/layout/chevron2"/>
    <dgm:cxn modelId="{5F60BE8A-CBD0-455D-9EFF-E7E7C2884B77}" srcId="{B1479A9D-972F-4346-93D2-BE098C23A708}" destId="{89FB6685-A750-4576-957E-6FFC56762350}" srcOrd="5" destOrd="0" parTransId="{C80FC507-DD34-4F62-87DE-6F511F4126EF}" sibTransId="{DD24AD88-2855-4C1B-87B1-DFB7913D69F1}"/>
    <dgm:cxn modelId="{9963993E-341E-46AF-A845-371FDB8FE86D}" type="presOf" srcId="{B1479A9D-972F-4346-93D2-BE098C23A708}" destId="{08C7F1E0-1F5A-4164-A82C-0F547C3F474A}" srcOrd="0" destOrd="0" presId="urn:microsoft.com/office/officeart/2005/8/layout/chevron2"/>
    <dgm:cxn modelId="{2126226F-648F-4C71-AFAE-F5AF4BAB8E2C}" srcId="{B1479A9D-972F-4346-93D2-BE098C23A708}" destId="{4E899494-1AB5-4A7F-99CD-A52B935E7996}" srcOrd="4" destOrd="0" parTransId="{95F02CDD-1EEF-435C-BF8E-6A1B5E324FF9}" sibTransId="{258A2754-4D76-4C56-9594-74472F32899D}"/>
    <dgm:cxn modelId="{177CCB37-5C19-4E6A-BA08-10DA185AE7D8}" srcId="{85048275-7BC4-4F32-AB66-9AFC0EE6C39D}" destId="{6FB28286-CE48-41A5-A9B8-958491899DF0}" srcOrd="1" destOrd="0" parTransId="{8186BFBE-DC91-4983-AD6B-3B7E5EB7E3AE}" sibTransId="{C9E1D04C-2480-4106-8D06-7B7C86DC6D2A}"/>
    <dgm:cxn modelId="{F6306DC5-D409-4056-8A8B-0CE4058F5B53}" type="presOf" srcId="{E5627BEA-3DCF-46A8-9797-843A55CA498C}" destId="{5338E4BB-78C3-425E-BD11-0B834B4AA76D}" srcOrd="0" destOrd="3" presId="urn:microsoft.com/office/officeart/2005/8/layout/chevron2"/>
    <dgm:cxn modelId="{84717942-1352-4B30-9D1C-0A8BE8908263}" srcId="{B1479A9D-972F-4346-93D2-BE098C23A708}" destId="{0CDD0CE7-BCD6-4624-AAC9-83EB33F8E297}" srcOrd="1" destOrd="0" parTransId="{C64DF5CE-2CC6-4DDF-9432-7A36D93DB610}" sibTransId="{11CC98CA-EA3E-4C82-B5F8-C75A3FAFFF1B}"/>
    <dgm:cxn modelId="{3D499C20-B81A-4644-AD73-D164FC41BA87}" srcId="{B1479A9D-972F-4346-93D2-BE098C23A708}" destId="{F9A82471-9187-4F7C-8831-4178AF3BF7AD}" srcOrd="2" destOrd="0" parTransId="{AACC0E7B-082B-4469-A7D3-AB0B339A3ED9}" sibTransId="{81D014B0-F723-4A44-B21B-59870E7113FD}"/>
    <dgm:cxn modelId="{5BF568E6-35A7-46AB-87BD-DDD147EBC7A6}" type="presOf" srcId="{F4A835BC-A850-435F-B9E9-A80C7199D860}" destId="{982565C9-E199-4375-BE59-C3A59C41F92C}" srcOrd="0" destOrd="0" presId="urn:microsoft.com/office/officeart/2005/8/layout/chevron2"/>
    <dgm:cxn modelId="{407409A4-DC63-4918-B227-38D08164C315}" srcId="{6FB28286-CE48-41A5-A9B8-958491899DF0}" destId="{4C589B07-806D-4706-BE45-A4B5519F950D}" srcOrd="0" destOrd="0" parTransId="{B95C123D-30F5-4E09-9485-F35BCE20D1CA}" sibTransId="{7B9CE429-CF26-4453-811E-48306F91E247}"/>
    <dgm:cxn modelId="{98DA05B4-EB58-4D9D-8803-14FA8F3764CB}" type="presOf" srcId="{6FB28286-CE48-41A5-A9B8-958491899DF0}" destId="{CA73E85F-FE11-4AC0-9AA7-DB83B4321902}" srcOrd="0" destOrd="0" presId="urn:microsoft.com/office/officeart/2005/8/layout/chevron2"/>
    <dgm:cxn modelId="{75C88DB3-F996-49B0-A4B3-C1BDF74419C7}" srcId="{85048275-7BC4-4F32-AB66-9AFC0EE6C39D}" destId="{B1479A9D-972F-4346-93D2-BE098C23A708}" srcOrd="0" destOrd="0" parTransId="{400EE359-FF0F-408B-A069-6ED5CE914A8B}" sibTransId="{45E129B1-80E4-4631-B434-C53FAFBA6099}"/>
    <dgm:cxn modelId="{F16730BD-1FBB-480E-912E-933F1F0ED661}" type="presOf" srcId="{4E899494-1AB5-4A7F-99CD-A52B935E7996}" destId="{5338E4BB-78C3-425E-BD11-0B834B4AA76D}" srcOrd="0" destOrd="4" presId="urn:microsoft.com/office/officeart/2005/8/layout/chevron2"/>
    <dgm:cxn modelId="{36BACDDF-57C8-47C5-9945-5D1EAD448E4D}" type="presParOf" srcId="{4BBEB0E8-69E3-4F99-A9DF-E000F5B8CB67}" destId="{4D3B6D02-DA28-40A0-892A-460343A0C3EC}" srcOrd="0" destOrd="0" presId="urn:microsoft.com/office/officeart/2005/8/layout/chevron2"/>
    <dgm:cxn modelId="{4F7FAF66-494A-4061-BF02-7C9463E12D12}" type="presParOf" srcId="{4D3B6D02-DA28-40A0-892A-460343A0C3EC}" destId="{08C7F1E0-1F5A-4164-A82C-0F547C3F474A}" srcOrd="0" destOrd="0" presId="urn:microsoft.com/office/officeart/2005/8/layout/chevron2"/>
    <dgm:cxn modelId="{0BD0B698-5839-4DA3-8484-F84B12308630}" type="presParOf" srcId="{4D3B6D02-DA28-40A0-892A-460343A0C3EC}" destId="{5338E4BB-78C3-425E-BD11-0B834B4AA76D}" srcOrd="1" destOrd="0" presId="urn:microsoft.com/office/officeart/2005/8/layout/chevron2"/>
    <dgm:cxn modelId="{9EB83AE3-75C6-434E-A5FF-F03DA253E41A}" type="presParOf" srcId="{4BBEB0E8-69E3-4F99-A9DF-E000F5B8CB67}" destId="{29978976-A4E6-4108-B654-C0BE5587A7CB}" srcOrd="1" destOrd="0" presId="urn:microsoft.com/office/officeart/2005/8/layout/chevron2"/>
    <dgm:cxn modelId="{8B39A7FE-7D85-463B-96BA-F6563643C3CE}" type="presParOf" srcId="{4BBEB0E8-69E3-4F99-A9DF-E000F5B8CB67}" destId="{19A9B200-9B37-476D-A017-8A3CFD628FCF}" srcOrd="2" destOrd="0" presId="urn:microsoft.com/office/officeart/2005/8/layout/chevron2"/>
    <dgm:cxn modelId="{5B18FD5D-E295-4DD7-ABE4-63C1FDFFF9D2}" type="presParOf" srcId="{19A9B200-9B37-476D-A017-8A3CFD628FCF}" destId="{CA73E85F-FE11-4AC0-9AA7-DB83B4321902}" srcOrd="0" destOrd="0" presId="urn:microsoft.com/office/officeart/2005/8/layout/chevron2"/>
    <dgm:cxn modelId="{4CF54F2C-6615-4728-A9C4-03F0C3792379}" type="presParOf" srcId="{19A9B200-9B37-476D-A017-8A3CFD628FCF}" destId="{28EF06C7-8604-4033-B532-070571E6B1F5}" srcOrd="1" destOrd="0" presId="urn:microsoft.com/office/officeart/2005/8/layout/chevron2"/>
    <dgm:cxn modelId="{9235F50F-F677-417D-ACD4-FECF7625CF07}" type="presParOf" srcId="{4BBEB0E8-69E3-4F99-A9DF-E000F5B8CB67}" destId="{749F3454-E5B2-4C62-BAB9-AA2AE74199BF}" srcOrd="3" destOrd="0" presId="urn:microsoft.com/office/officeart/2005/8/layout/chevron2"/>
    <dgm:cxn modelId="{F932024E-66F2-4974-8F80-5BB8E04EC645}" type="presParOf" srcId="{4BBEB0E8-69E3-4F99-A9DF-E000F5B8CB67}" destId="{E5BC939F-0EA5-4047-AA70-2EE52E7C539F}" srcOrd="4" destOrd="0" presId="urn:microsoft.com/office/officeart/2005/8/layout/chevron2"/>
    <dgm:cxn modelId="{E65C9FBA-D7FA-4CF6-9ADA-DB0035EC9772}" type="presParOf" srcId="{E5BC939F-0EA5-4047-AA70-2EE52E7C539F}" destId="{982565C9-E199-4375-BE59-C3A59C41F92C}" srcOrd="0" destOrd="0" presId="urn:microsoft.com/office/officeart/2005/8/layout/chevron2"/>
    <dgm:cxn modelId="{DED86745-2E01-4223-A6D8-184C0865AB10}" type="presParOf" srcId="{E5BC939F-0EA5-4047-AA70-2EE52E7C539F}" destId="{559AE73A-332A-454C-8B1E-5174132041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F50336-7DC9-44E7-884D-FFFDA1C4785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bg-BG"/>
        </a:p>
      </dgm:t>
    </dgm:pt>
    <dgm:pt modelId="{A6BA1095-3956-47EA-94E1-5CC15931E483}">
      <dgm:prSet phldrT="[Текст]" custT="1"/>
      <dgm:spPr/>
      <dgm:t>
        <a:bodyPr/>
        <a:lstStyle/>
        <a:p>
          <a:pPr algn="just"/>
          <a:r>
            <a:rPr lang="ru-RU" sz="2000" dirty="0" err="1">
              <a:latin typeface="Calibri" panose="020F0502020204030204" pitchFamily="34" charset="0"/>
              <a:cs typeface="Calibri" panose="020F0502020204030204" pitchFamily="34" charset="0"/>
            </a:rPr>
            <a:t>Правилник</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прилагане</a:t>
          </a:r>
          <a:r>
            <a:rPr lang="ru-RU" sz="2000" dirty="0">
              <a:latin typeface="Calibri" panose="020F0502020204030204" pitchFamily="34" charset="0"/>
              <a:cs typeface="Calibri" panose="020F0502020204030204" pitchFamily="34" charset="0"/>
            </a:rPr>
            <a:t> на ЗСУ (</a:t>
          </a:r>
          <a:r>
            <a:rPr lang="ru-RU" sz="2000" i="0" dirty="0" err="1">
              <a:latin typeface="Calibri" panose="020F0502020204030204" pitchFamily="34" charset="0"/>
              <a:cs typeface="Calibri" panose="020F0502020204030204" pitchFamily="34" charset="0"/>
            </a:rPr>
            <a:t>Обн</a:t>
          </a:r>
          <a:r>
            <a:rPr lang="ru-RU" sz="2000" i="0" dirty="0">
              <a:latin typeface="Calibri" panose="020F0502020204030204" pitchFamily="34" charset="0"/>
              <a:cs typeface="Calibri" panose="020F0502020204030204" pitchFamily="34" charset="0"/>
            </a:rPr>
            <a:t>. ДВ. бр.98 от 17.11. 2020г.</a:t>
          </a:r>
          <a:r>
            <a:rPr lang="ru-RU" sz="2000" dirty="0">
              <a:latin typeface="Calibri" panose="020F0502020204030204" pitchFamily="34" charset="0"/>
              <a:cs typeface="Calibri" panose="020F0502020204030204" pitchFamily="34" charset="0"/>
            </a:rPr>
            <a:t>)</a:t>
          </a:r>
          <a:endParaRPr lang="bg-BG" sz="2000" dirty="0">
            <a:latin typeface="Calibri" panose="020F0502020204030204" pitchFamily="34" charset="0"/>
            <a:cs typeface="Calibri" panose="020F0502020204030204" pitchFamily="34" charset="0"/>
          </a:endParaRPr>
        </a:p>
      </dgm:t>
    </dgm:pt>
    <dgm:pt modelId="{ABDFEA25-6EFE-41B2-8AA8-1E732E59B961}" type="sibTrans" cxnId="{A084944F-E81D-4372-B833-2A2C82D45354}">
      <dgm:prSet/>
      <dgm:spPr/>
      <dgm:t>
        <a:bodyPr/>
        <a:lstStyle/>
        <a:p>
          <a:endParaRPr lang="bg-BG"/>
        </a:p>
      </dgm:t>
    </dgm:pt>
    <dgm:pt modelId="{6FA2304F-64FA-4598-B962-CD0B7F539F4A}" type="parTrans" cxnId="{A084944F-E81D-4372-B833-2A2C82D45354}">
      <dgm:prSet/>
      <dgm:spPr/>
      <dgm:t>
        <a:bodyPr/>
        <a:lstStyle/>
        <a:p>
          <a:endParaRPr lang="bg-BG"/>
        </a:p>
      </dgm:t>
    </dgm:pt>
    <dgm:pt modelId="{8F6E18A2-C416-4143-9FF3-5A28B178DA45}">
      <dgm:prSet phldrT="[Текст]"/>
      <dgm:spPr/>
      <dgm:t>
        <a:bodyPr/>
        <a:lstStyle/>
        <a:p>
          <a:r>
            <a:rPr lang="bg-BG" dirty="0"/>
            <a:t>Приети</a:t>
          </a:r>
        </a:p>
      </dgm:t>
    </dgm:pt>
    <dgm:pt modelId="{5DF0BD79-E9AA-4290-9E1C-AE492927AD56}" type="sibTrans" cxnId="{BB0B1C96-C230-42D8-9627-30381EC5C59E}">
      <dgm:prSet/>
      <dgm:spPr/>
      <dgm:t>
        <a:bodyPr/>
        <a:lstStyle/>
        <a:p>
          <a:endParaRPr lang="bg-BG"/>
        </a:p>
      </dgm:t>
    </dgm:pt>
    <dgm:pt modelId="{10FE86A4-7135-4A6F-9B4F-BB190EFE5026}" type="parTrans" cxnId="{BB0B1C96-C230-42D8-9627-30381EC5C59E}">
      <dgm:prSet/>
      <dgm:spPr/>
      <dgm:t>
        <a:bodyPr/>
        <a:lstStyle/>
        <a:p>
          <a:endParaRPr lang="bg-BG"/>
        </a:p>
      </dgm:t>
    </dgm:pt>
    <dgm:pt modelId="{15D154D3-B676-4955-8548-8FEE10053CC0}">
      <dgm:prSet phldrT="[Текст]"/>
      <dgm:spPr/>
      <dgm:t>
        <a:bodyPr/>
        <a:lstStyle/>
        <a:p>
          <a:r>
            <a:rPr lang="ru-RU" dirty="0" err="1">
              <a:latin typeface="Calibri" panose="020F0502020204030204" pitchFamily="34" charset="0"/>
              <a:cs typeface="Calibri" panose="020F0502020204030204" pitchFamily="34" charset="0"/>
            </a:rPr>
            <a:t>Наредба</a:t>
          </a:r>
          <a:r>
            <a:rPr lang="ru-RU" dirty="0">
              <a:latin typeface="Calibri" panose="020F0502020204030204" pitchFamily="34" charset="0"/>
              <a:cs typeface="Calibri" panose="020F0502020204030204" pitchFamily="34" charset="0"/>
            </a:rPr>
            <a:t> за </a:t>
          </a:r>
          <a:r>
            <a:rPr lang="ru-RU" dirty="0" err="1">
              <a:latin typeface="Calibri" panose="020F0502020204030204" pitchFamily="34" charset="0"/>
              <a:cs typeface="Calibri" panose="020F0502020204030204" pitchFamily="34" charset="0"/>
            </a:rPr>
            <a:t>качеството</a:t>
          </a:r>
          <a:r>
            <a:rPr lang="ru-RU" dirty="0">
              <a:latin typeface="Calibri" panose="020F0502020204030204" pitchFamily="34" charset="0"/>
              <a:cs typeface="Calibri" panose="020F0502020204030204" pitchFamily="34" charset="0"/>
            </a:rPr>
            <a:t> на </a:t>
          </a:r>
          <a:r>
            <a:rPr lang="ru-RU" dirty="0" err="1">
              <a:latin typeface="Calibri" panose="020F0502020204030204" pitchFamily="34" charset="0"/>
              <a:cs typeface="Calibri" panose="020F0502020204030204" pitchFamily="34" charset="0"/>
            </a:rPr>
            <a:t>социалните</a:t>
          </a:r>
          <a:r>
            <a:rPr lang="ru-RU" dirty="0">
              <a:latin typeface="Calibri" panose="020F0502020204030204" pitchFamily="34" charset="0"/>
              <a:cs typeface="Calibri" panose="020F0502020204030204" pitchFamily="34" charset="0"/>
            </a:rPr>
            <a:t> услуги</a:t>
          </a:r>
          <a:endParaRPr lang="bg-BG" dirty="0">
            <a:latin typeface="Calibri" panose="020F0502020204030204" pitchFamily="34" charset="0"/>
            <a:cs typeface="Calibri" panose="020F0502020204030204" pitchFamily="34" charset="0"/>
          </a:endParaRPr>
        </a:p>
      </dgm:t>
    </dgm:pt>
    <dgm:pt modelId="{A8F89BB8-AAB8-4171-8C55-244568B03183}" type="sibTrans" cxnId="{365A39C5-32A7-47DD-806E-2BD6A6E0E977}">
      <dgm:prSet/>
      <dgm:spPr/>
      <dgm:t>
        <a:bodyPr/>
        <a:lstStyle/>
        <a:p>
          <a:endParaRPr lang="bg-BG"/>
        </a:p>
      </dgm:t>
    </dgm:pt>
    <dgm:pt modelId="{76FE5E5C-0DE8-4CFD-8E05-978C7D8BAF87}" type="parTrans" cxnId="{365A39C5-32A7-47DD-806E-2BD6A6E0E977}">
      <dgm:prSet/>
      <dgm:spPr/>
      <dgm:t>
        <a:bodyPr/>
        <a:lstStyle/>
        <a:p>
          <a:endParaRPr lang="bg-BG"/>
        </a:p>
      </dgm:t>
    </dgm:pt>
    <dgm:pt modelId="{19E29382-B934-4437-A5E0-C9B1D24C580C}">
      <dgm:prSet phldrT="[Текст]"/>
      <dgm:spPr/>
      <dgm:t>
        <a:bodyPr/>
        <a:lstStyle/>
        <a:p>
          <a:r>
            <a:rPr lang="bg-BG" dirty="0"/>
            <a:t>Неприети</a:t>
          </a:r>
        </a:p>
      </dgm:t>
    </dgm:pt>
    <dgm:pt modelId="{40B186F5-F945-4BEC-B819-7DEFF79E88EC}" type="sibTrans" cxnId="{D990C481-373B-4CBA-A05D-7FE1EF88F04B}">
      <dgm:prSet/>
      <dgm:spPr/>
      <dgm:t>
        <a:bodyPr/>
        <a:lstStyle/>
        <a:p>
          <a:endParaRPr lang="bg-BG"/>
        </a:p>
      </dgm:t>
    </dgm:pt>
    <dgm:pt modelId="{8F070DE5-2729-48D3-B416-7F44CB2054A5}" type="parTrans" cxnId="{D990C481-373B-4CBA-A05D-7FE1EF88F04B}">
      <dgm:prSet/>
      <dgm:spPr/>
      <dgm:t>
        <a:bodyPr/>
        <a:lstStyle/>
        <a:p>
          <a:endParaRPr lang="bg-BG"/>
        </a:p>
      </dgm:t>
    </dgm:pt>
    <dgm:pt modelId="{9CFAD180-A6F6-4B71-89C5-71B6DA52BC5A}">
      <dgm:prSet custT="1"/>
      <dgm:spPr/>
      <dgm:t>
        <a:bodyPr/>
        <a:lstStyle/>
        <a:p>
          <a:pPr algn="just"/>
          <a:r>
            <a:rPr lang="ru-RU" sz="2000" dirty="0" err="1">
              <a:latin typeface="Calibri" panose="020F0502020204030204" pitchFamily="34" charset="0"/>
              <a:cs typeface="Calibri" panose="020F0502020204030204" pitchFamily="34" charset="0"/>
            </a:rPr>
            <a:t>Наредба</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стандартите</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заплащане</a:t>
          </a:r>
          <a:r>
            <a:rPr lang="ru-RU" sz="2000" dirty="0">
              <a:latin typeface="Calibri" panose="020F0502020204030204" pitchFamily="34" charset="0"/>
              <a:cs typeface="Calibri" panose="020F0502020204030204" pitchFamily="34" charset="0"/>
            </a:rPr>
            <a:t> на труда на </a:t>
          </a:r>
          <a:r>
            <a:rPr lang="ru-RU" sz="2000" dirty="0" err="1">
              <a:latin typeface="Calibri" panose="020F0502020204030204" pitchFamily="34" charset="0"/>
              <a:cs typeface="Calibri" panose="020F0502020204030204" pitchFamily="34" charset="0"/>
            </a:rPr>
            <a:t>служителите</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осъществяващи</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дейности</a:t>
          </a:r>
          <a:r>
            <a:rPr lang="ru-RU" sz="2000" dirty="0">
              <a:latin typeface="Calibri" panose="020F0502020204030204" pitchFamily="34" charset="0"/>
              <a:cs typeface="Calibri" panose="020F0502020204030204" pitchFamily="34" charset="0"/>
            </a:rPr>
            <a:t> по </a:t>
          </a:r>
          <a:r>
            <a:rPr lang="ru-RU" sz="2000" dirty="0" err="1">
              <a:latin typeface="Calibri" panose="020F0502020204030204" pitchFamily="34" charset="0"/>
              <a:cs typeface="Calibri" panose="020F0502020204030204" pitchFamily="34" charset="0"/>
            </a:rPr>
            <a:t>предоставяне</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социални</a:t>
          </a:r>
          <a:r>
            <a:rPr lang="ru-RU" sz="2000" dirty="0">
              <a:latin typeface="Calibri" panose="020F0502020204030204" pitchFamily="34" charset="0"/>
              <a:cs typeface="Calibri" panose="020F0502020204030204" pitchFamily="34" charset="0"/>
            </a:rPr>
            <a:t> услуги, </a:t>
          </a:r>
          <a:r>
            <a:rPr lang="ru-RU" sz="2000" dirty="0" err="1">
              <a:latin typeface="Calibri" panose="020F0502020204030204" pitchFamily="34" charset="0"/>
              <a:cs typeface="Calibri" panose="020F0502020204030204" pitchFamily="34" charset="0"/>
            </a:rPr>
            <a:t>които</a:t>
          </a:r>
          <a:r>
            <a:rPr lang="ru-RU" sz="2000" dirty="0">
              <a:latin typeface="Calibri" panose="020F0502020204030204" pitchFamily="34" charset="0"/>
              <a:cs typeface="Calibri" panose="020F0502020204030204" pitchFamily="34" charset="0"/>
            </a:rPr>
            <a:t> се </a:t>
          </a:r>
          <a:r>
            <a:rPr lang="ru-RU" sz="2000" dirty="0" err="1">
              <a:latin typeface="Calibri" panose="020F0502020204030204" pitchFamily="34" charset="0"/>
              <a:cs typeface="Calibri" panose="020F0502020204030204" pitchFamily="34" charset="0"/>
            </a:rPr>
            <a:t>финансират</a:t>
          </a:r>
          <a:r>
            <a:rPr lang="ru-RU" sz="2000" dirty="0">
              <a:latin typeface="Calibri" panose="020F0502020204030204" pitchFamily="34" charset="0"/>
              <a:cs typeface="Calibri" panose="020F0502020204030204" pitchFamily="34" charset="0"/>
            </a:rPr>
            <a:t> от </a:t>
          </a:r>
          <a:r>
            <a:rPr lang="ru-RU" sz="2000" dirty="0" err="1">
              <a:latin typeface="Calibri" panose="020F0502020204030204" pitchFamily="34" charset="0"/>
              <a:cs typeface="Calibri" panose="020F0502020204030204" pitchFamily="34" charset="0"/>
            </a:rPr>
            <a:t>държавния</a:t>
          </a:r>
          <a:r>
            <a:rPr lang="ru-RU" sz="2000" dirty="0">
              <a:latin typeface="Calibri" panose="020F0502020204030204" pitchFamily="34" charset="0"/>
              <a:cs typeface="Calibri" panose="020F0502020204030204" pitchFamily="34" charset="0"/>
            </a:rPr>
            <a:t> бюджет (</a:t>
          </a:r>
          <a:r>
            <a:rPr lang="ru-RU" sz="2000" i="1" dirty="0" err="1">
              <a:latin typeface="Calibri" panose="020F0502020204030204" pitchFamily="34" charset="0"/>
              <a:cs typeface="Calibri" panose="020F0502020204030204" pitchFamily="34" charset="0"/>
            </a:rPr>
            <a:t>Обн</a:t>
          </a:r>
          <a:r>
            <a:rPr lang="ru-RU" sz="2000" i="1" dirty="0">
              <a:latin typeface="Calibri" panose="020F0502020204030204" pitchFamily="34" charset="0"/>
              <a:cs typeface="Calibri" panose="020F0502020204030204" pitchFamily="34" charset="0"/>
            </a:rPr>
            <a:t>. ДВ. </a:t>
          </a:r>
          <a:r>
            <a:rPr lang="ru-RU" sz="2000" i="1" dirty="0" err="1">
              <a:latin typeface="Calibri" panose="020F0502020204030204" pitchFamily="34" charset="0"/>
              <a:cs typeface="Calibri" panose="020F0502020204030204" pitchFamily="34" charset="0"/>
            </a:rPr>
            <a:t>бр</a:t>
          </a:r>
          <a:r>
            <a:rPr lang="ru-RU" sz="2000" i="1" dirty="0">
              <a:latin typeface="Calibri" panose="020F0502020204030204" pitchFamily="34" charset="0"/>
              <a:cs typeface="Calibri" panose="020F0502020204030204" pitchFamily="34" charset="0"/>
            </a:rPr>
            <a:t>. 105/11.12.2020 г., </a:t>
          </a:r>
          <a:r>
            <a:rPr lang="ru-RU" sz="2000" i="1" dirty="0">
              <a:solidFill>
                <a:schemeClr val="accent1"/>
              </a:solidFill>
              <a:latin typeface="Calibri" panose="020F0502020204030204" pitchFamily="34" charset="0"/>
              <a:cs typeface="Calibri" panose="020F0502020204030204" pitchFamily="34" charset="0"/>
            </a:rPr>
            <a:t>в сила от 1.01.2022 г.)</a:t>
          </a:r>
        </a:p>
      </dgm:t>
    </dgm:pt>
    <dgm:pt modelId="{E7963966-A76A-4225-94B2-7E31BA6B5A46}" type="parTrans" cxnId="{2D0B7506-7993-4025-B4C5-9C68EA3D2FC6}">
      <dgm:prSet/>
      <dgm:spPr/>
      <dgm:t>
        <a:bodyPr/>
        <a:lstStyle/>
        <a:p>
          <a:endParaRPr lang="bg-BG"/>
        </a:p>
      </dgm:t>
    </dgm:pt>
    <dgm:pt modelId="{0D4BD36B-66EC-48ED-86E2-738A57CAF31D}" type="sibTrans" cxnId="{2D0B7506-7993-4025-B4C5-9C68EA3D2FC6}">
      <dgm:prSet/>
      <dgm:spPr/>
      <dgm:t>
        <a:bodyPr/>
        <a:lstStyle/>
        <a:p>
          <a:endParaRPr lang="bg-BG"/>
        </a:p>
      </dgm:t>
    </dgm:pt>
    <dgm:pt modelId="{C48C237E-B560-4E6D-9A8D-04962F42BA37}">
      <dgm:prSet custT="1"/>
      <dgm:spPr/>
      <dgm:t>
        <a:bodyPr/>
        <a:lstStyle/>
        <a:p>
          <a:pPr algn="just"/>
          <a:r>
            <a:rPr lang="ru-RU" sz="2000" dirty="0" err="1">
              <a:latin typeface="Calibri" panose="020F0502020204030204" pitchFamily="34" charset="0"/>
              <a:cs typeface="Calibri" panose="020F0502020204030204" pitchFamily="34" charset="0"/>
            </a:rPr>
            <a:t>Устройствен</a:t>
          </a:r>
          <a:r>
            <a:rPr lang="ru-RU" sz="2000" dirty="0">
              <a:latin typeface="Calibri" panose="020F0502020204030204" pitchFamily="34" charset="0"/>
              <a:cs typeface="Calibri" panose="020F0502020204030204" pitchFamily="34" charset="0"/>
            </a:rPr>
            <a:t> </a:t>
          </a:r>
          <a:r>
            <a:rPr lang="ru-RU" sz="2000" dirty="0" err="1">
              <a:latin typeface="Calibri" panose="020F0502020204030204" pitchFamily="34" charset="0"/>
              <a:cs typeface="Calibri" panose="020F0502020204030204" pitchFamily="34" charset="0"/>
            </a:rPr>
            <a:t>правилник</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Агенцията</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качеството</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социалните</a:t>
          </a:r>
          <a:r>
            <a:rPr lang="ru-RU" sz="2000" dirty="0">
              <a:latin typeface="Calibri" panose="020F0502020204030204" pitchFamily="34" charset="0"/>
              <a:cs typeface="Calibri" panose="020F0502020204030204" pitchFamily="34" charset="0"/>
            </a:rPr>
            <a:t> услуги </a:t>
          </a:r>
          <a:r>
            <a:rPr lang="ru-RU" sz="2000" i="0" dirty="0">
              <a:latin typeface="Calibri" panose="020F0502020204030204" pitchFamily="34" charset="0"/>
              <a:cs typeface="Calibri" panose="020F0502020204030204" pitchFamily="34" charset="0"/>
            </a:rPr>
            <a:t>(</a:t>
          </a:r>
          <a:r>
            <a:rPr lang="ru-RU" sz="2000" i="0" dirty="0" err="1">
              <a:latin typeface="Calibri" panose="020F0502020204030204" pitchFamily="34" charset="0"/>
              <a:cs typeface="Calibri" panose="020F0502020204030204" pitchFamily="34" charset="0"/>
            </a:rPr>
            <a:t>Обн</a:t>
          </a:r>
          <a:r>
            <a:rPr lang="ru-RU" sz="2000" i="0" dirty="0">
              <a:latin typeface="Calibri" panose="020F0502020204030204" pitchFamily="34" charset="0"/>
              <a:cs typeface="Calibri" panose="020F0502020204030204" pitchFamily="34" charset="0"/>
            </a:rPr>
            <a:t>. ДВ. бр.75 от 25.08. 2020г.)</a:t>
          </a:r>
        </a:p>
      </dgm:t>
    </dgm:pt>
    <dgm:pt modelId="{FF349A54-7727-4061-AE91-D127E8F90D25}" type="parTrans" cxnId="{594F883E-8649-40C9-BE70-3FA419AEE7E9}">
      <dgm:prSet/>
      <dgm:spPr/>
      <dgm:t>
        <a:bodyPr/>
        <a:lstStyle/>
        <a:p>
          <a:endParaRPr lang="bg-BG"/>
        </a:p>
      </dgm:t>
    </dgm:pt>
    <dgm:pt modelId="{FB7D9452-6D21-42B7-ACE2-E1324E7056CF}" type="sibTrans" cxnId="{594F883E-8649-40C9-BE70-3FA419AEE7E9}">
      <dgm:prSet/>
      <dgm:spPr/>
      <dgm:t>
        <a:bodyPr/>
        <a:lstStyle/>
        <a:p>
          <a:endParaRPr lang="bg-BG"/>
        </a:p>
      </dgm:t>
    </dgm:pt>
    <dgm:pt modelId="{09BA37C2-E8B9-4603-B984-D84193A7AB9B}">
      <dgm:prSet/>
      <dgm:spPr/>
      <dgm:t>
        <a:bodyPr/>
        <a:lstStyle/>
        <a:p>
          <a:r>
            <a:rPr lang="ru-RU" dirty="0">
              <a:latin typeface="Calibri" panose="020F0502020204030204" pitchFamily="34" charset="0"/>
              <a:cs typeface="Calibri" panose="020F0502020204030204" pitchFamily="34" charset="0"/>
            </a:rPr>
            <a:t>Тарифа за размерите на </a:t>
          </a:r>
          <a:r>
            <a:rPr lang="ru-RU" dirty="0" err="1">
              <a:latin typeface="Calibri" panose="020F0502020204030204" pitchFamily="34" charset="0"/>
              <a:cs typeface="Calibri" panose="020F0502020204030204" pitchFamily="34" charset="0"/>
            </a:rPr>
            <a:t>таксите</a:t>
          </a:r>
          <a:r>
            <a:rPr lang="ru-RU" dirty="0">
              <a:latin typeface="Calibri" panose="020F0502020204030204" pitchFamily="34" charset="0"/>
              <a:cs typeface="Calibri" panose="020F0502020204030204" pitchFamily="34" charset="0"/>
            </a:rPr>
            <a:t> за </a:t>
          </a:r>
          <a:r>
            <a:rPr lang="ru-RU" dirty="0" err="1">
              <a:latin typeface="Calibri" panose="020F0502020204030204" pitchFamily="34" charset="0"/>
              <a:cs typeface="Calibri" panose="020F0502020204030204" pitchFamily="34" charset="0"/>
            </a:rPr>
            <a:t>ползване</a:t>
          </a:r>
          <a:r>
            <a:rPr lang="ru-RU" dirty="0">
              <a:latin typeface="Calibri" panose="020F0502020204030204" pitchFamily="34" charset="0"/>
              <a:cs typeface="Calibri" panose="020F0502020204030204" pitchFamily="34" charset="0"/>
            </a:rPr>
            <a:t> на </a:t>
          </a:r>
          <a:r>
            <a:rPr lang="ru-RU" dirty="0" err="1">
              <a:latin typeface="Calibri" panose="020F0502020204030204" pitchFamily="34" charset="0"/>
              <a:cs typeface="Calibri" panose="020F0502020204030204" pitchFamily="34" charset="0"/>
            </a:rPr>
            <a:t>социални</a:t>
          </a:r>
          <a:r>
            <a:rPr lang="ru-RU" dirty="0">
              <a:latin typeface="Calibri" panose="020F0502020204030204" pitchFamily="34" charset="0"/>
              <a:cs typeface="Calibri" panose="020F0502020204030204" pitchFamily="34" charset="0"/>
            </a:rPr>
            <a:t> услуги, </a:t>
          </a:r>
          <a:r>
            <a:rPr lang="ru-RU" dirty="0" err="1">
              <a:latin typeface="Calibri" panose="020F0502020204030204" pitchFamily="34" charset="0"/>
              <a:cs typeface="Calibri" panose="020F0502020204030204" pitchFamily="34" charset="0"/>
            </a:rPr>
            <a:t>финансирани</a:t>
          </a:r>
          <a:r>
            <a:rPr lang="ru-RU" dirty="0">
              <a:latin typeface="Calibri" panose="020F0502020204030204" pitchFamily="34" charset="0"/>
              <a:cs typeface="Calibri" panose="020F0502020204030204" pitchFamily="34" charset="0"/>
            </a:rPr>
            <a:t> от </a:t>
          </a:r>
          <a:r>
            <a:rPr lang="ru-RU" dirty="0" err="1">
              <a:latin typeface="Calibri" panose="020F0502020204030204" pitchFamily="34" charset="0"/>
              <a:cs typeface="Calibri" panose="020F0502020204030204" pitchFamily="34" charset="0"/>
            </a:rPr>
            <a:t>държавния</a:t>
          </a:r>
          <a:r>
            <a:rPr lang="ru-RU" dirty="0">
              <a:latin typeface="Calibri" panose="020F0502020204030204" pitchFamily="34" charset="0"/>
              <a:cs typeface="Calibri" panose="020F0502020204030204" pitchFamily="34" charset="0"/>
            </a:rPr>
            <a:t> бюджет</a:t>
          </a:r>
          <a:r>
            <a:rPr lang="x-none" dirty="0">
              <a:latin typeface="Calibri" panose="020F0502020204030204" pitchFamily="34" charset="0"/>
              <a:cs typeface="Calibri" panose="020F0502020204030204" pitchFamily="34" charset="0"/>
            </a:rPr>
            <a:t>Одобрена с ПМС № 267 от 25.09.2020 г., обн., ДВ, бр. 85 от 2.10.2020 г.</a:t>
          </a:r>
          <a:endParaRPr lang="ru-RU" dirty="0">
            <a:latin typeface="Calibri" panose="020F0502020204030204" pitchFamily="34" charset="0"/>
            <a:cs typeface="Calibri" panose="020F0502020204030204" pitchFamily="34" charset="0"/>
          </a:endParaRPr>
        </a:p>
      </dgm:t>
    </dgm:pt>
    <dgm:pt modelId="{098B9501-5E05-4C23-8700-CE39C6C8DFCB}" type="parTrans" cxnId="{48FAD272-5A1A-4720-A5A2-926FDC9E30D7}">
      <dgm:prSet/>
      <dgm:spPr/>
      <dgm:t>
        <a:bodyPr/>
        <a:lstStyle/>
        <a:p>
          <a:endParaRPr lang="bg-BG"/>
        </a:p>
      </dgm:t>
    </dgm:pt>
    <dgm:pt modelId="{99BC6CBA-3E24-4137-914C-2FB8B49D5944}" type="sibTrans" cxnId="{48FAD272-5A1A-4720-A5A2-926FDC9E30D7}">
      <dgm:prSet/>
      <dgm:spPr/>
      <dgm:t>
        <a:bodyPr/>
        <a:lstStyle/>
        <a:p>
          <a:endParaRPr lang="bg-BG"/>
        </a:p>
      </dgm:t>
    </dgm:pt>
    <dgm:pt modelId="{EC060F0C-370D-48B2-B766-94C93E58353F}">
      <dgm:prSet custT="1"/>
      <dgm:spPr/>
      <dgm:t>
        <a:bodyPr/>
        <a:lstStyle/>
        <a:p>
          <a:pPr algn="just"/>
          <a:r>
            <a:rPr lang="bg-BG" sz="2000" i="0" dirty="0">
              <a:latin typeface="Calibri" panose="020F0502020204030204" pitchFamily="34" charset="0"/>
              <a:cs typeface="Calibri" panose="020F0502020204030204" pitchFamily="34" charset="0"/>
            </a:rPr>
            <a:t>Н</a:t>
          </a:r>
          <a:r>
            <a:rPr lang="en-US" sz="2000" i="0" dirty="0" err="1">
              <a:latin typeface="Calibri" panose="020F0502020204030204" pitchFamily="34" charset="0"/>
              <a:cs typeface="Calibri" panose="020F0502020204030204" pitchFamily="34" charset="0"/>
            </a:rPr>
            <a:t>аредба</a:t>
          </a:r>
          <a:r>
            <a:rPr lang="en-US" sz="2000" i="0" dirty="0">
              <a:latin typeface="Calibri" panose="020F0502020204030204" pitchFamily="34" charset="0"/>
              <a:cs typeface="Calibri" panose="020F0502020204030204" pitchFamily="34" charset="0"/>
            </a:rPr>
            <a:t> </a:t>
          </a:r>
          <a:r>
            <a:rPr lang="en-US" sz="2000" i="0" dirty="0" err="1">
              <a:latin typeface="Calibri" panose="020F0502020204030204" pitchFamily="34" charset="0"/>
              <a:cs typeface="Calibri" panose="020F0502020204030204" pitchFamily="34" charset="0"/>
            </a:rPr>
            <a:t>за</a:t>
          </a:r>
          <a:r>
            <a:rPr lang="en-US" sz="2000" i="0" dirty="0">
              <a:latin typeface="Calibri" panose="020F0502020204030204" pitchFamily="34" charset="0"/>
              <a:cs typeface="Calibri" panose="020F0502020204030204" pitchFamily="34" charset="0"/>
            </a:rPr>
            <a:t> </a:t>
          </a:r>
          <a:r>
            <a:rPr lang="en-US" sz="2000" i="0" dirty="0" err="1">
              <a:latin typeface="Calibri" panose="020F0502020204030204" pitchFamily="34" charset="0"/>
              <a:cs typeface="Calibri" panose="020F0502020204030204" pitchFamily="34" charset="0"/>
            </a:rPr>
            <a:t>планирането</a:t>
          </a:r>
          <a:r>
            <a:rPr lang="en-US" sz="2000" i="0" dirty="0">
              <a:latin typeface="Calibri" panose="020F0502020204030204" pitchFamily="34" charset="0"/>
              <a:cs typeface="Calibri" panose="020F0502020204030204" pitchFamily="34" charset="0"/>
            </a:rPr>
            <a:t> на </a:t>
          </a:r>
          <a:r>
            <a:rPr lang="en-US" sz="2000" i="0" dirty="0" err="1">
              <a:latin typeface="Calibri" panose="020F0502020204030204" pitchFamily="34" charset="0"/>
              <a:cs typeface="Calibri" panose="020F0502020204030204" pitchFamily="34" charset="0"/>
            </a:rPr>
            <a:t>социалните</a:t>
          </a:r>
          <a:r>
            <a:rPr lang="en-US" sz="2000" i="0" dirty="0">
              <a:latin typeface="Calibri" panose="020F0502020204030204" pitchFamily="34" charset="0"/>
              <a:cs typeface="Calibri" panose="020F0502020204030204" pitchFamily="34" charset="0"/>
            </a:rPr>
            <a:t> </a:t>
          </a:r>
          <a:r>
            <a:rPr lang="en-US" sz="2000" i="0" dirty="0" err="1">
              <a:latin typeface="Calibri" panose="020F0502020204030204" pitchFamily="34" charset="0"/>
              <a:cs typeface="Calibri" panose="020F0502020204030204" pitchFamily="34" charset="0"/>
            </a:rPr>
            <a:t>услуги</a:t>
          </a:r>
          <a:r>
            <a:rPr lang="en-US" sz="2000" i="0" dirty="0">
              <a:latin typeface="Calibri" panose="020F0502020204030204" pitchFamily="34" charset="0"/>
              <a:cs typeface="Calibri" panose="020F0502020204030204" pitchFamily="34" charset="0"/>
            </a:rPr>
            <a:t> (</a:t>
          </a:r>
          <a:r>
            <a:rPr lang="en-US" sz="2000" i="1" dirty="0" err="1">
              <a:latin typeface="Calibri" panose="020F0502020204030204" pitchFamily="34" charset="0"/>
              <a:cs typeface="Calibri" panose="020F0502020204030204" pitchFamily="34" charset="0"/>
            </a:rPr>
            <a:t>Обн</a:t>
          </a:r>
          <a:r>
            <a:rPr lang="en-US" sz="2000" i="1" dirty="0">
              <a:latin typeface="Calibri" panose="020F0502020204030204" pitchFamily="34" charset="0"/>
              <a:cs typeface="Calibri" panose="020F0502020204030204" pitchFamily="34" charset="0"/>
            </a:rPr>
            <a:t>. ДВ. </a:t>
          </a:r>
          <a:r>
            <a:rPr lang="en-US" sz="2000" i="1" dirty="0" err="1">
              <a:latin typeface="Calibri" panose="020F0502020204030204" pitchFamily="34" charset="0"/>
              <a:cs typeface="Calibri" panose="020F0502020204030204" pitchFamily="34" charset="0"/>
            </a:rPr>
            <a:t>бр</a:t>
          </a:r>
          <a:r>
            <a:rPr lang="en-US" sz="2000" i="1" dirty="0">
              <a:latin typeface="Calibri" panose="020F0502020204030204" pitchFamily="34" charset="0"/>
              <a:cs typeface="Calibri" panose="020F0502020204030204" pitchFamily="34" charset="0"/>
            </a:rPr>
            <a:t>. 29/09.04.2021 г.)</a:t>
          </a:r>
          <a:endParaRPr lang="ru-RU" sz="2000" i="1" dirty="0">
            <a:latin typeface="Calibri" panose="020F0502020204030204" pitchFamily="34" charset="0"/>
            <a:cs typeface="Calibri" panose="020F0502020204030204" pitchFamily="34" charset="0"/>
          </a:endParaRPr>
        </a:p>
      </dgm:t>
    </dgm:pt>
    <dgm:pt modelId="{E2064289-B6A3-45A8-90A5-DACD824DDA94}" type="parTrans" cxnId="{133B07B1-B437-4032-9612-A37890D26E05}">
      <dgm:prSet/>
      <dgm:spPr/>
      <dgm:t>
        <a:bodyPr/>
        <a:lstStyle/>
        <a:p>
          <a:endParaRPr lang="bg-BG"/>
        </a:p>
      </dgm:t>
    </dgm:pt>
    <dgm:pt modelId="{4E57FD6C-825F-430C-844E-5F1C1CFAF065}" type="sibTrans" cxnId="{133B07B1-B437-4032-9612-A37890D26E05}">
      <dgm:prSet/>
      <dgm:spPr/>
      <dgm:t>
        <a:bodyPr/>
        <a:lstStyle/>
        <a:p>
          <a:endParaRPr lang="bg-BG"/>
        </a:p>
      </dgm:t>
    </dgm:pt>
    <dgm:pt modelId="{93731232-ABBE-4D1A-A4E7-17CD442C775C}">
      <dgm:prSet custT="1"/>
      <dgm:spPr/>
      <dgm:t>
        <a:bodyPr/>
        <a:lstStyle/>
        <a:p>
          <a:pPr algn="just"/>
          <a:r>
            <a:rPr lang="ru-RU" sz="2000" dirty="0">
              <a:latin typeface="Calibri" panose="020F0502020204030204" pitchFamily="34" charset="0"/>
              <a:cs typeface="Calibri" panose="020F0502020204030204" pitchFamily="34" charset="0"/>
            </a:rPr>
            <a:t>Тарифа за </a:t>
          </a:r>
          <a:r>
            <a:rPr lang="ru-RU" sz="2000" dirty="0" err="1">
              <a:latin typeface="Calibri" panose="020F0502020204030204" pitchFamily="34" charset="0"/>
              <a:cs typeface="Calibri" panose="020F0502020204030204" pitchFamily="34" charset="0"/>
            </a:rPr>
            <a:t>таксите</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издаване</a:t>
          </a:r>
          <a:r>
            <a:rPr lang="ru-RU" sz="2000" dirty="0">
              <a:latin typeface="Calibri" panose="020F0502020204030204" pitchFamily="34" charset="0"/>
              <a:cs typeface="Calibri" panose="020F0502020204030204" pitchFamily="34" charset="0"/>
            </a:rPr>
            <a:t> и </a:t>
          </a:r>
          <a:r>
            <a:rPr lang="ru-RU" sz="2000" dirty="0" err="1">
              <a:latin typeface="Calibri" panose="020F0502020204030204" pitchFamily="34" charset="0"/>
              <a:cs typeface="Calibri" panose="020F0502020204030204" pitchFamily="34" charset="0"/>
            </a:rPr>
            <a:t>подновяване</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лиценз</a:t>
          </a:r>
          <a:r>
            <a:rPr lang="ru-RU" sz="2000" dirty="0">
              <a:latin typeface="Calibri" panose="020F0502020204030204" pitchFamily="34" charset="0"/>
              <a:cs typeface="Calibri" panose="020F0502020204030204" pitchFamily="34" charset="0"/>
            </a:rPr>
            <a:t> за </a:t>
          </a:r>
          <a:r>
            <a:rPr lang="ru-RU" sz="2000" dirty="0" err="1">
              <a:latin typeface="Calibri" panose="020F0502020204030204" pitchFamily="34" charset="0"/>
              <a:cs typeface="Calibri" panose="020F0502020204030204" pitchFamily="34" charset="0"/>
            </a:rPr>
            <a:t>предоставяне</a:t>
          </a:r>
          <a:r>
            <a:rPr lang="ru-RU" sz="2000" dirty="0">
              <a:latin typeface="Calibri" panose="020F0502020204030204" pitchFamily="34" charset="0"/>
              <a:cs typeface="Calibri" panose="020F0502020204030204" pitchFamily="34" charset="0"/>
            </a:rPr>
            <a:t> на </a:t>
          </a:r>
          <a:r>
            <a:rPr lang="ru-RU" sz="2000" dirty="0" err="1">
              <a:latin typeface="Calibri" panose="020F0502020204030204" pitchFamily="34" charset="0"/>
              <a:cs typeface="Calibri" panose="020F0502020204030204" pitchFamily="34" charset="0"/>
            </a:rPr>
            <a:t>социални</a:t>
          </a:r>
          <a:r>
            <a:rPr lang="ru-RU" sz="2000" dirty="0">
              <a:latin typeface="Calibri" panose="020F0502020204030204" pitchFamily="34" charset="0"/>
              <a:cs typeface="Calibri" panose="020F0502020204030204" pitchFamily="34" charset="0"/>
            </a:rPr>
            <a:t> услуги (</a:t>
          </a:r>
          <a:r>
            <a:rPr lang="x-none" sz="2000" dirty="0">
              <a:effectLst/>
              <a:latin typeface="Calibri" panose="020F0502020204030204" pitchFamily="34" charset="0"/>
              <a:ea typeface="Times New Roman" panose="02020603050405020304" pitchFamily="18" charset="0"/>
              <a:cs typeface="Calibri" panose="020F0502020204030204" pitchFamily="34" charset="0"/>
            </a:rPr>
            <a:t>Одобрена с ПМС № 267 от 25.09.2020 г., обн., ДВ, бр. 85 от 2.10.2020 г.</a:t>
          </a:r>
          <a:r>
            <a:rPr lang="ru-RU" sz="2000" dirty="0">
              <a:latin typeface="Calibri" panose="020F0502020204030204" pitchFamily="34" charset="0"/>
              <a:cs typeface="Calibri" panose="020F0502020204030204" pitchFamily="34" charset="0"/>
            </a:rPr>
            <a:t>)</a:t>
          </a:r>
          <a:endParaRPr lang="ru-RU" sz="2000" i="1" dirty="0">
            <a:latin typeface="Calibri" panose="020F0502020204030204" pitchFamily="34" charset="0"/>
            <a:cs typeface="Calibri" panose="020F0502020204030204" pitchFamily="34" charset="0"/>
          </a:endParaRPr>
        </a:p>
      </dgm:t>
    </dgm:pt>
    <dgm:pt modelId="{319446A5-C6DC-4E2A-B588-B239A4D29BA5}" type="parTrans" cxnId="{C902837D-5D63-43C5-976E-939261C0B2C5}">
      <dgm:prSet/>
      <dgm:spPr/>
      <dgm:t>
        <a:bodyPr/>
        <a:lstStyle/>
        <a:p>
          <a:endParaRPr lang="bg-BG"/>
        </a:p>
      </dgm:t>
    </dgm:pt>
    <dgm:pt modelId="{436E066F-D40A-4902-AF93-CA377816B6F9}" type="sibTrans" cxnId="{C902837D-5D63-43C5-976E-939261C0B2C5}">
      <dgm:prSet/>
      <dgm:spPr/>
      <dgm:t>
        <a:bodyPr/>
        <a:lstStyle/>
        <a:p>
          <a:endParaRPr lang="bg-BG"/>
        </a:p>
      </dgm:t>
    </dgm:pt>
    <dgm:pt modelId="{AD597F32-176F-4834-8644-2BD53D01DED6}">
      <dgm:prSet custT="1"/>
      <dgm:spPr/>
      <dgm:t>
        <a:bodyPr/>
        <a:lstStyle/>
        <a:p>
          <a:pPr algn="just"/>
          <a:r>
            <a:rPr lang="ru-RU" sz="2000" b="1" dirty="0" err="1">
              <a:solidFill>
                <a:schemeClr val="tx1"/>
              </a:solidFill>
              <a:latin typeface="Calibri" panose="020F0502020204030204" pitchFamily="34" charset="0"/>
              <a:cs typeface="Calibri" panose="020F0502020204030204" pitchFamily="34" charset="0"/>
            </a:rPr>
            <a:t>Етичен</a:t>
          </a:r>
          <a:r>
            <a:rPr lang="ru-RU" sz="2000" b="1" dirty="0">
              <a:solidFill>
                <a:schemeClr val="tx1"/>
              </a:solidFill>
              <a:latin typeface="Calibri" panose="020F0502020204030204" pitchFamily="34" charset="0"/>
              <a:cs typeface="Calibri" panose="020F0502020204030204" pitchFamily="34" charset="0"/>
            </a:rPr>
            <a:t> кодекс </a:t>
          </a:r>
          <a:r>
            <a:rPr lang="ru-RU" sz="2000" dirty="0">
              <a:solidFill>
                <a:schemeClr val="tx1"/>
              </a:solidFill>
              <a:latin typeface="Calibri" panose="020F0502020204030204" pitchFamily="34" charset="0"/>
              <a:cs typeface="Calibri" panose="020F0502020204030204" pitchFamily="34" charset="0"/>
            </a:rPr>
            <a:t>на </a:t>
          </a:r>
          <a:r>
            <a:rPr lang="ru-RU" sz="2000" dirty="0" err="1">
              <a:solidFill>
                <a:schemeClr val="tx1"/>
              </a:solidFill>
              <a:latin typeface="Calibri" panose="020F0502020204030204" pitchFamily="34" charset="0"/>
              <a:cs typeface="Calibri" panose="020F0502020204030204" pitchFamily="34" charset="0"/>
            </a:rPr>
            <a:t>служителите</a:t>
          </a:r>
          <a:r>
            <a:rPr lang="ru-RU" sz="2000" dirty="0">
              <a:solidFill>
                <a:schemeClr val="tx1"/>
              </a:solidFill>
              <a:latin typeface="Calibri" panose="020F0502020204030204" pitchFamily="34" charset="0"/>
              <a:cs typeface="Calibri" panose="020F0502020204030204" pitchFamily="34" charset="0"/>
            </a:rPr>
            <a:t>, </a:t>
          </a:r>
          <a:r>
            <a:rPr lang="ru-RU" sz="2000" dirty="0" err="1">
              <a:solidFill>
                <a:schemeClr val="tx1"/>
              </a:solidFill>
              <a:latin typeface="Calibri" panose="020F0502020204030204" pitchFamily="34" charset="0"/>
              <a:cs typeface="Calibri" panose="020F0502020204030204" pitchFamily="34" charset="0"/>
            </a:rPr>
            <a:t>осъществяващи</a:t>
          </a:r>
          <a:r>
            <a:rPr lang="ru-RU" sz="2000" dirty="0">
              <a:solidFill>
                <a:schemeClr val="tx1"/>
              </a:solidFill>
              <a:latin typeface="Calibri" panose="020F0502020204030204" pitchFamily="34" charset="0"/>
              <a:cs typeface="Calibri" panose="020F0502020204030204" pitchFamily="34" charset="0"/>
            </a:rPr>
            <a:t> </a:t>
          </a:r>
          <a:r>
            <a:rPr lang="ru-RU" sz="2000" dirty="0" err="1">
              <a:solidFill>
                <a:schemeClr val="tx1"/>
              </a:solidFill>
              <a:latin typeface="Calibri" panose="020F0502020204030204" pitchFamily="34" charset="0"/>
              <a:cs typeface="Calibri" panose="020F0502020204030204" pitchFamily="34" charset="0"/>
            </a:rPr>
            <a:t>дейности</a:t>
          </a:r>
          <a:r>
            <a:rPr lang="ru-RU" sz="2000" dirty="0">
              <a:solidFill>
                <a:schemeClr val="tx1"/>
              </a:solidFill>
              <a:latin typeface="Calibri" panose="020F0502020204030204" pitchFamily="34" charset="0"/>
              <a:cs typeface="Calibri" panose="020F0502020204030204" pitchFamily="34" charset="0"/>
            </a:rPr>
            <a:t> по </a:t>
          </a:r>
          <a:r>
            <a:rPr lang="ru-RU" sz="2000" dirty="0" err="1">
              <a:solidFill>
                <a:schemeClr val="tx1"/>
              </a:solidFill>
              <a:latin typeface="Calibri" panose="020F0502020204030204" pitchFamily="34" charset="0"/>
              <a:cs typeface="Calibri" panose="020F0502020204030204" pitchFamily="34" charset="0"/>
            </a:rPr>
            <a:t>предоставяне</a:t>
          </a:r>
          <a:r>
            <a:rPr lang="ru-RU" sz="2000" dirty="0">
              <a:solidFill>
                <a:schemeClr val="tx1"/>
              </a:solidFill>
              <a:latin typeface="Calibri" panose="020F0502020204030204" pitchFamily="34" charset="0"/>
              <a:cs typeface="Calibri" panose="020F0502020204030204" pitchFamily="34" charset="0"/>
            </a:rPr>
            <a:t> на </a:t>
          </a:r>
          <a:r>
            <a:rPr lang="ru-RU" sz="2000" dirty="0" err="1">
              <a:solidFill>
                <a:schemeClr val="tx1"/>
              </a:solidFill>
              <a:latin typeface="Calibri" panose="020F0502020204030204" pitchFamily="34" charset="0"/>
              <a:cs typeface="Calibri" panose="020F0502020204030204" pitchFamily="34" charset="0"/>
            </a:rPr>
            <a:t>социални</a:t>
          </a:r>
          <a:r>
            <a:rPr lang="ru-RU" sz="2000" dirty="0">
              <a:solidFill>
                <a:schemeClr val="tx1"/>
              </a:solidFill>
              <a:latin typeface="Calibri" panose="020F0502020204030204" pitchFamily="34" charset="0"/>
              <a:cs typeface="Calibri" panose="020F0502020204030204" pitchFamily="34" charset="0"/>
            </a:rPr>
            <a:t> услуги (</a:t>
          </a:r>
          <a:r>
            <a:rPr lang="ru-RU" sz="2000" dirty="0" err="1">
              <a:solidFill>
                <a:schemeClr val="tx1"/>
              </a:solidFill>
              <a:latin typeface="Calibri" panose="020F0502020204030204" pitchFamily="34" charset="0"/>
              <a:cs typeface="Calibri" panose="020F0502020204030204" pitchFamily="34" charset="0"/>
            </a:rPr>
            <a:t>Утвърден</a:t>
          </a:r>
          <a:r>
            <a:rPr lang="ru-RU" sz="2000" dirty="0">
              <a:solidFill>
                <a:schemeClr val="tx1"/>
              </a:solidFill>
              <a:latin typeface="Calibri" panose="020F0502020204030204" pitchFamily="34" charset="0"/>
              <a:cs typeface="Calibri" panose="020F0502020204030204" pitchFamily="34" charset="0"/>
            </a:rPr>
            <a:t> </a:t>
          </a:r>
          <a:r>
            <a:rPr lang="ru-RU" sz="2000" dirty="0" err="1">
              <a:solidFill>
                <a:schemeClr val="tx1"/>
              </a:solidFill>
              <a:latin typeface="Calibri" panose="020F0502020204030204" pitchFamily="34" charset="0"/>
              <a:cs typeface="Calibri" panose="020F0502020204030204" pitchFamily="34" charset="0"/>
            </a:rPr>
            <a:t>със</a:t>
          </a:r>
          <a:r>
            <a:rPr lang="ru-RU" sz="2000" dirty="0">
              <a:solidFill>
                <a:schemeClr val="tx1"/>
              </a:solidFill>
              <a:latin typeface="Calibri" panose="020F0502020204030204" pitchFamily="34" charset="0"/>
              <a:cs typeface="Calibri" panose="020F0502020204030204" pitchFamily="34" charset="0"/>
            </a:rPr>
            <a:t> </a:t>
          </a:r>
          <a:r>
            <a:rPr lang="ru-RU" sz="2000" dirty="0" err="1">
              <a:solidFill>
                <a:schemeClr val="tx1"/>
              </a:solidFill>
              <a:latin typeface="Calibri" panose="020F0502020204030204" pitchFamily="34" charset="0"/>
              <a:cs typeface="Calibri" panose="020F0502020204030204" pitchFamily="34" charset="0"/>
            </a:rPr>
            <a:t>Заповед</a:t>
          </a:r>
          <a:r>
            <a:rPr lang="ru-RU" sz="2000" dirty="0">
              <a:solidFill>
                <a:schemeClr val="tx1"/>
              </a:solidFill>
              <a:latin typeface="Calibri" panose="020F0502020204030204" pitchFamily="34" charset="0"/>
              <a:cs typeface="Calibri" panose="020F0502020204030204" pitchFamily="34" charset="0"/>
            </a:rPr>
            <a:t> № РД-06-45/28.05.2021г. на </a:t>
          </a:r>
          <a:r>
            <a:rPr lang="ru-RU" sz="2000" dirty="0" err="1">
              <a:solidFill>
                <a:schemeClr val="tx1"/>
              </a:solidFill>
              <a:latin typeface="Calibri" panose="020F0502020204030204" pitchFamily="34" charset="0"/>
              <a:cs typeface="Calibri" panose="020F0502020204030204" pitchFamily="34" charset="0"/>
            </a:rPr>
            <a:t>Министъра</a:t>
          </a:r>
          <a:r>
            <a:rPr lang="ru-RU" sz="2000" dirty="0">
              <a:solidFill>
                <a:schemeClr val="tx1"/>
              </a:solidFill>
              <a:latin typeface="Calibri" panose="020F0502020204030204" pitchFamily="34" charset="0"/>
              <a:cs typeface="Calibri" panose="020F0502020204030204" pitchFamily="34" charset="0"/>
            </a:rPr>
            <a:t> на труда и </a:t>
          </a:r>
          <a:r>
            <a:rPr lang="ru-RU" sz="2000" dirty="0" err="1">
              <a:solidFill>
                <a:schemeClr val="tx1"/>
              </a:solidFill>
              <a:latin typeface="Calibri" panose="020F0502020204030204" pitchFamily="34" charset="0"/>
              <a:cs typeface="Calibri" panose="020F0502020204030204" pitchFamily="34" charset="0"/>
            </a:rPr>
            <a:t>социалната</a:t>
          </a:r>
          <a:r>
            <a:rPr lang="ru-RU" sz="2000" dirty="0">
              <a:solidFill>
                <a:schemeClr val="tx1"/>
              </a:solidFill>
              <a:latin typeface="Calibri" panose="020F0502020204030204" pitchFamily="34" charset="0"/>
              <a:cs typeface="Calibri" panose="020F0502020204030204" pitchFamily="34" charset="0"/>
            </a:rPr>
            <a:t> политика);</a:t>
          </a:r>
          <a:endParaRPr lang="ru-RU" sz="2000" i="1" dirty="0">
            <a:latin typeface="Calibri" panose="020F0502020204030204" pitchFamily="34" charset="0"/>
            <a:cs typeface="Calibri" panose="020F0502020204030204" pitchFamily="34" charset="0"/>
          </a:endParaRPr>
        </a:p>
      </dgm:t>
    </dgm:pt>
    <dgm:pt modelId="{5213233A-A771-4C4A-9356-731F3DC62A3D}" type="parTrans" cxnId="{B507F11E-4DA4-4CE0-8718-F9E5CF1D8CF3}">
      <dgm:prSet/>
      <dgm:spPr/>
      <dgm:t>
        <a:bodyPr/>
        <a:lstStyle/>
        <a:p>
          <a:endParaRPr lang="bg-BG"/>
        </a:p>
      </dgm:t>
    </dgm:pt>
    <dgm:pt modelId="{CF5C207F-B895-4271-9312-5782D6E765E1}" type="sibTrans" cxnId="{B507F11E-4DA4-4CE0-8718-F9E5CF1D8CF3}">
      <dgm:prSet/>
      <dgm:spPr/>
      <dgm:t>
        <a:bodyPr/>
        <a:lstStyle/>
        <a:p>
          <a:endParaRPr lang="bg-BG"/>
        </a:p>
      </dgm:t>
    </dgm:pt>
    <dgm:pt modelId="{9ED8B118-0CBA-4071-BE63-55CF6004B657}" type="pres">
      <dgm:prSet presAssocID="{FCF50336-7DC9-44E7-884D-FFFDA1C47852}" presName="Name0" presStyleCnt="0">
        <dgm:presLayoutVars>
          <dgm:dir/>
          <dgm:animLvl val="lvl"/>
          <dgm:resizeHandles val="exact"/>
        </dgm:presLayoutVars>
      </dgm:prSet>
      <dgm:spPr/>
      <dgm:t>
        <a:bodyPr/>
        <a:lstStyle/>
        <a:p>
          <a:endParaRPr lang="bg-BG"/>
        </a:p>
      </dgm:t>
    </dgm:pt>
    <dgm:pt modelId="{F5125A5C-2C33-4EE0-9DD0-6C4C6565E509}" type="pres">
      <dgm:prSet presAssocID="{8F6E18A2-C416-4143-9FF3-5A28B178DA45}" presName="linNode" presStyleCnt="0"/>
      <dgm:spPr/>
    </dgm:pt>
    <dgm:pt modelId="{23974BD5-5866-47A6-8B5D-4AB30482491A}" type="pres">
      <dgm:prSet presAssocID="{8F6E18A2-C416-4143-9FF3-5A28B178DA45}" presName="parentText" presStyleLbl="node1" presStyleIdx="0" presStyleCnt="2" custScaleX="81878">
        <dgm:presLayoutVars>
          <dgm:chMax val="1"/>
          <dgm:bulletEnabled val="1"/>
        </dgm:presLayoutVars>
      </dgm:prSet>
      <dgm:spPr/>
      <dgm:t>
        <a:bodyPr/>
        <a:lstStyle/>
        <a:p>
          <a:endParaRPr lang="bg-BG"/>
        </a:p>
      </dgm:t>
    </dgm:pt>
    <dgm:pt modelId="{943AD202-E2EF-4097-96BF-7EA074EB5CDD}" type="pres">
      <dgm:prSet presAssocID="{8F6E18A2-C416-4143-9FF3-5A28B178DA45}" presName="descendantText" presStyleLbl="alignAccFollowNode1" presStyleIdx="0" presStyleCnt="2" custScaleX="157247" custScaleY="389025">
        <dgm:presLayoutVars>
          <dgm:bulletEnabled val="1"/>
        </dgm:presLayoutVars>
      </dgm:prSet>
      <dgm:spPr/>
      <dgm:t>
        <a:bodyPr/>
        <a:lstStyle/>
        <a:p>
          <a:endParaRPr lang="bg-BG"/>
        </a:p>
      </dgm:t>
    </dgm:pt>
    <dgm:pt modelId="{830B347C-04BF-4B28-89CE-24DC524CB30F}" type="pres">
      <dgm:prSet presAssocID="{5DF0BD79-E9AA-4290-9E1C-AE492927AD56}" presName="sp" presStyleCnt="0"/>
      <dgm:spPr/>
    </dgm:pt>
    <dgm:pt modelId="{4047136B-5C0D-47F7-9D2C-02B8833402A7}" type="pres">
      <dgm:prSet presAssocID="{19E29382-B934-4437-A5E0-C9B1D24C580C}" presName="linNode" presStyleCnt="0"/>
      <dgm:spPr/>
    </dgm:pt>
    <dgm:pt modelId="{549190C6-1133-45A3-B6AA-3506004EC504}" type="pres">
      <dgm:prSet presAssocID="{19E29382-B934-4437-A5E0-C9B1D24C580C}" presName="parentText" presStyleLbl="node1" presStyleIdx="1" presStyleCnt="2" custScaleX="66450" custLinFactNeighborX="-7894" custLinFactNeighborY="-564">
        <dgm:presLayoutVars>
          <dgm:chMax val="1"/>
          <dgm:bulletEnabled val="1"/>
        </dgm:presLayoutVars>
      </dgm:prSet>
      <dgm:spPr/>
      <dgm:t>
        <a:bodyPr/>
        <a:lstStyle/>
        <a:p>
          <a:endParaRPr lang="bg-BG"/>
        </a:p>
      </dgm:t>
    </dgm:pt>
    <dgm:pt modelId="{111534AF-8F96-4923-8BEE-E3F2E3FD040E}" type="pres">
      <dgm:prSet presAssocID="{19E29382-B934-4437-A5E0-C9B1D24C580C}" presName="descendantText" presStyleLbl="alignAccFollowNode1" presStyleIdx="1" presStyleCnt="2" custScaleX="145882" custScaleY="118658">
        <dgm:presLayoutVars>
          <dgm:bulletEnabled val="1"/>
        </dgm:presLayoutVars>
      </dgm:prSet>
      <dgm:spPr/>
      <dgm:t>
        <a:bodyPr/>
        <a:lstStyle/>
        <a:p>
          <a:endParaRPr lang="bg-BG"/>
        </a:p>
      </dgm:t>
    </dgm:pt>
  </dgm:ptLst>
  <dgm:cxnLst>
    <dgm:cxn modelId="{AABDC955-5EE2-4A14-B5D5-888B6764EB05}" type="presOf" srcId="{19E29382-B934-4437-A5E0-C9B1D24C580C}" destId="{549190C6-1133-45A3-B6AA-3506004EC504}" srcOrd="0" destOrd="0" presId="urn:microsoft.com/office/officeart/2005/8/layout/vList5"/>
    <dgm:cxn modelId="{9C2EF538-3EAA-43DC-A96F-B5BF7AB10579}" type="presOf" srcId="{A6BA1095-3956-47EA-94E1-5CC15931E483}" destId="{943AD202-E2EF-4097-96BF-7EA074EB5CDD}" srcOrd="0" destOrd="0" presId="urn:microsoft.com/office/officeart/2005/8/layout/vList5"/>
    <dgm:cxn modelId="{478B52DA-FF0E-4537-9F65-C2054C4FAB67}" type="presOf" srcId="{EC060F0C-370D-48B2-B766-94C93E58353F}" destId="{943AD202-E2EF-4097-96BF-7EA074EB5CDD}" srcOrd="0" destOrd="3" presId="urn:microsoft.com/office/officeart/2005/8/layout/vList5"/>
    <dgm:cxn modelId="{8D891134-76E3-4FD8-A1AD-4DB83744B818}" type="presOf" srcId="{FCF50336-7DC9-44E7-884D-FFFDA1C47852}" destId="{9ED8B118-0CBA-4071-BE63-55CF6004B657}" srcOrd="0" destOrd="0" presId="urn:microsoft.com/office/officeart/2005/8/layout/vList5"/>
    <dgm:cxn modelId="{A63D78EF-7A02-4BD7-BD61-EAE016BF7311}" type="presOf" srcId="{15D154D3-B676-4955-8548-8FEE10053CC0}" destId="{111534AF-8F96-4923-8BEE-E3F2E3FD040E}" srcOrd="0" destOrd="0" presId="urn:microsoft.com/office/officeart/2005/8/layout/vList5"/>
    <dgm:cxn modelId="{2D0B7506-7993-4025-B4C5-9C68EA3D2FC6}" srcId="{8F6E18A2-C416-4143-9FF3-5A28B178DA45}" destId="{9CFAD180-A6F6-4B71-89C5-71B6DA52BC5A}" srcOrd="1" destOrd="0" parTransId="{E7963966-A76A-4225-94B2-7E31BA6B5A46}" sibTransId="{0D4BD36B-66EC-48ED-86E2-738A57CAF31D}"/>
    <dgm:cxn modelId="{7B59AEEC-6AFD-423C-86C6-E585AFF33C69}" type="presOf" srcId="{09BA37C2-E8B9-4603-B984-D84193A7AB9B}" destId="{111534AF-8F96-4923-8BEE-E3F2E3FD040E}" srcOrd="0" destOrd="1" presId="urn:microsoft.com/office/officeart/2005/8/layout/vList5"/>
    <dgm:cxn modelId="{48FAD272-5A1A-4720-A5A2-926FDC9E30D7}" srcId="{19E29382-B934-4437-A5E0-C9B1D24C580C}" destId="{09BA37C2-E8B9-4603-B984-D84193A7AB9B}" srcOrd="1" destOrd="0" parTransId="{098B9501-5E05-4C23-8700-CE39C6C8DFCB}" sibTransId="{99BC6CBA-3E24-4137-914C-2FB8B49D5944}"/>
    <dgm:cxn modelId="{4F0B5161-9F8B-4B25-A522-1CBF765E0A81}" type="presOf" srcId="{AD597F32-176F-4834-8644-2BD53D01DED6}" destId="{943AD202-E2EF-4097-96BF-7EA074EB5CDD}" srcOrd="0" destOrd="5" presId="urn:microsoft.com/office/officeart/2005/8/layout/vList5"/>
    <dgm:cxn modelId="{2C6A98E3-F827-4840-ACC1-EAAC1CEDCC7D}" type="presOf" srcId="{C48C237E-B560-4E6D-9A8D-04962F42BA37}" destId="{943AD202-E2EF-4097-96BF-7EA074EB5CDD}" srcOrd="0" destOrd="2" presId="urn:microsoft.com/office/officeart/2005/8/layout/vList5"/>
    <dgm:cxn modelId="{FD9DF426-464B-4669-96DA-4957FB45F817}" type="presOf" srcId="{93731232-ABBE-4D1A-A4E7-17CD442C775C}" destId="{943AD202-E2EF-4097-96BF-7EA074EB5CDD}" srcOrd="0" destOrd="4" presId="urn:microsoft.com/office/officeart/2005/8/layout/vList5"/>
    <dgm:cxn modelId="{344D310C-44FE-437C-82B0-DB5729F1E17E}" type="presOf" srcId="{8F6E18A2-C416-4143-9FF3-5A28B178DA45}" destId="{23974BD5-5866-47A6-8B5D-4AB30482491A}" srcOrd="0" destOrd="0" presId="urn:microsoft.com/office/officeart/2005/8/layout/vList5"/>
    <dgm:cxn modelId="{A084944F-E81D-4372-B833-2A2C82D45354}" srcId="{8F6E18A2-C416-4143-9FF3-5A28B178DA45}" destId="{A6BA1095-3956-47EA-94E1-5CC15931E483}" srcOrd="0" destOrd="0" parTransId="{6FA2304F-64FA-4598-B962-CD0B7F539F4A}" sibTransId="{ABDFEA25-6EFE-41B2-8AA8-1E732E59B961}"/>
    <dgm:cxn modelId="{D990C481-373B-4CBA-A05D-7FE1EF88F04B}" srcId="{FCF50336-7DC9-44E7-884D-FFFDA1C47852}" destId="{19E29382-B934-4437-A5E0-C9B1D24C580C}" srcOrd="1" destOrd="0" parTransId="{8F070DE5-2729-48D3-B416-7F44CB2054A5}" sibTransId="{40B186F5-F945-4BEC-B819-7DEFF79E88EC}"/>
    <dgm:cxn modelId="{C902837D-5D63-43C5-976E-939261C0B2C5}" srcId="{8F6E18A2-C416-4143-9FF3-5A28B178DA45}" destId="{93731232-ABBE-4D1A-A4E7-17CD442C775C}" srcOrd="4" destOrd="0" parTransId="{319446A5-C6DC-4E2A-B588-B239A4D29BA5}" sibTransId="{436E066F-D40A-4902-AF93-CA377816B6F9}"/>
    <dgm:cxn modelId="{D6184252-1F8E-400E-8A3B-E063BBD0EA8A}" type="presOf" srcId="{9CFAD180-A6F6-4B71-89C5-71B6DA52BC5A}" destId="{943AD202-E2EF-4097-96BF-7EA074EB5CDD}" srcOrd="0" destOrd="1" presId="urn:microsoft.com/office/officeart/2005/8/layout/vList5"/>
    <dgm:cxn modelId="{594F883E-8649-40C9-BE70-3FA419AEE7E9}" srcId="{8F6E18A2-C416-4143-9FF3-5A28B178DA45}" destId="{C48C237E-B560-4E6D-9A8D-04962F42BA37}" srcOrd="2" destOrd="0" parTransId="{FF349A54-7727-4061-AE91-D127E8F90D25}" sibTransId="{FB7D9452-6D21-42B7-ACE2-E1324E7056CF}"/>
    <dgm:cxn modelId="{B507F11E-4DA4-4CE0-8718-F9E5CF1D8CF3}" srcId="{8F6E18A2-C416-4143-9FF3-5A28B178DA45}" destId="{AD597F32-176F-4834-8644-2BD53D01DED6}" srcOrd="5" destOrd="0" parTransId="{5213233A-A771-4C4A-9356-731F3DC62A3D}" sibTransId="{CF5C207F-B895-4271-9312-5782D6E765E1}"/>
    <dgm:cxn modelId="{BB0B1C96-C230-42D8-9627-30381EC5C59E}" srcId="{FCF50336-7DC9-44E7-884D-FFFDA1C47852}" destId="{8F6E18A2-C416-4143-9FF3-5A28B178DA45}" srcOrd="0" destOrd="0" parTransId="{10FE86A4-7135-4A6F-9B4F-BB190EFE5026}" sibTransId="{5DF0BD79-E9AA-4290-9E1C-AE492927AD56}"/>
    <dgm:cxn modelId="{365A39C5-32A7-47DD-806E-2BD6A6E0E977}" srcId="{19E29382-B934-4437-A5E0-C9B1D24C580C}" destId="{15D154D3-B676-4955-8548-8FEE10053CC0}" srcOrd="0" destOrd="0" parTransId="{76FE5E5C-0DE8-4CFD-8E05-978C7D8BAF87}" sibTransId="{A8F89BB8-AAB8-4171-8C55-244568B03183}"/>
    <dgm:cxn modelId="{133B07B1-B437-4032-9612-A37890D26E05}" srcId="{8F6E18A2-C416-4143-9FF3-5A28B178DA45}" destId="{EC060F0C-370D-48B2-B766-94C93E58353F}" srcOrd="3" destOrd="0" parTransId="{E2064289-B6A3-45A8-90A5-DACD824DDA94}" sibTransId="{4E57FD6C-825F-430C-844E-5F1C1CFAF065}"/>
    <dgm:cxn modelId="{DFAD5718-1FA4-40BD-AC0B-76347C1F4AC1}" type="presParOf" srcId="{9ED8B118-0CBA-4071-BE63-55CF6004B657}" destId="{F5125A5C-2C33-4EE0-9DD0-6C4C6565E509}" srcOrd="0" destOrd="0" presId="urn:microsoft.com/office/officeart/2005/8/layout/vList5"/>
    <dgm:cxn modelId="{131EC9B4-7214-46A3-8897-3056E9BFD80F}" type="presParOf" srcId="{F5125A5C-2C33-4EE0-9DD0-6C4C6565E509}" destId="{23974BD5-5866-47A6-8B5D-4AB30482491A}" srcOrd="0" destOrd="0" presId="urn:microsoft.com/office/officeart/2005/8/layout/vList5"/>
    <dgm:cxn modelId="{817C9200-41C9-4F37-B1EE-8D833BE54B81}" type="presParOf" srcId="{F5125A5C-2C33-4EE0-9DD0-6C4C6565E509}" destId="{943AD202-E2EF-4097-96BF-7EA074EB5CDD}" srcOrd="1" destOrd="0" presId="urn:microsoft.com/office/officeart/2005/8/layout/vList5"/>
    <dgm:cxn modelId="{F5DED8EB-A1A2-44B7-8273-103484183DD9}" type="presParOf" srcId="{9ED8B118-0CBA-4071-BE63-55CF6004B657}" destId="{830B347C-04BF-4B28-89CE-24DC524CB30F}" srcOrd="1" destOrd="0" presId="urn:microsoft.com/office/officeart/2005/8/layout/vList5"/>
    <dgm:cxn modelId="{7FEFBF7C-41D4-4563-A2C3-FDA1E2EED79C}" type="presParOf" srcId="{9ED8B118-0CBA-4071-BE63-55CF6004B657}" destId="{4047136B-5C0D-47F7-9D2C-02B8833402A7}" srcOrd="2" destOrd="0" presId="urn:microsoft.com/office/officeart/2005/8/layout/vList5"/>
    <dgm:cxn modelId="{5B0B792C-293D-4690-8CE1-218DCCC34F59}" type="presParOf" srcId="{4047136B-5C0D-47F7-9D2C-02B8833402A7}" destId="{549190C6-1133-45A3-B6AA-3506004EC504}" srcOrd="0" destOrd="0" presId="urn:microsoft.com/office/officeart/2005/8/layout/vList5"/>
    <dgm:cxn modelId="{2461BAC3-DD6C-4FAF-BB79-F85B901191D6}" type="presParOf" srcId="{4047136B-5C0D-47F7-9D2C-02B8833402A7}" destId="{111534AF-8F96-4923-8BEE-E3F2E3FD040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6F633-A3BE-4C94-A1AB-7B1302FE381E}">
      <dsp:nvSpPr>
        <dsp:cNvPr id="0" name=""/>
        <dsp:cNvSpPr/>
      </dsp:nvSpPr>
      <dsp:spPr>
        <a:xfrm>
          <a:off x="0" y="0"/>
          <a:ext cx="9872663" cy="228588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latin typeface="Calibri" panose="020F0502020204030204" pitchFamily="34" charset="0"/>
              <a:cs typeface="Calibri" panose="020F0502020204030204" pitchFamily="34" charset="0"/>
            </a:rPr>
            <a:t>Набор от </a:t>
          </a:r>
          <a:r>
            <a:rPr lang="ru-RU" sz="2000" kern="1200" dirty="0" err="1">
              <a:latin typeface="Calibri" panose="020F0502020204030204" pitchFamily="34" charset="0"/>
              <a:cs typeface="Calibri" panose="020F0502020204030204" pitchFamily="34" charset="0"/>
            </a:rPr>
            <a:t>дейности</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във</a:t>
          </a:r>
          <a:r>
            <a:rPr lang="ru-RU" sz="2000" kern="1200" dirty="0">
              <a:latin typeface="Calibri" panose="020F0502020204030204" pitchFamily="34" charset="0"/>
              <a:cs typeface="Calibri" panose="020F0502020204030204" pitchFamily="34" charset="0"/>
            </a:rPr>
            <a:t> всяка </a:t>
          </a:r>
          <a:r>
            <a:rPr lang="ru-RU" sz="2000" kern="1200" dirty="0" err="1">
              <a:latin typeface="Calibri" panose="020F0502020204030204" pitchFamily="34" charset="0"/>
              <a:cs typeface="Calibri" panose="020F0502020204030204" pitchFamily="34" charset="0"/>
            </a:rPr>
            <a:t>група</a:t>
          </a:r>
          <a:r>
            <a:rPr lang="ru-RU" sz="2000" kern="1200" dirty="0">
              <a:latin typeface="Calibri" panose="020F0502020204030204" pitchFamily="34" charset="0"/>
              <a:cs typeface="Calibri" panose="020F0502020204030204" pitchFamily="34" charset="0"/>
            </a:rPr>
            <a:t> услуги:</a:t>
          </a:r>
        </a:p>
        <a:p>
          <a:pPr lvl="0" algn="l" defTabSz="889000">
            <a:lnSpc>
              <a:spcPct val="90000"/>
            </a:lnSpc>
            <a:spcBef>
              <a:spcPct val="0"/>
            </a:spcBef>
            <a:spcAft>
              <a:spcPct val="35000"/>
            </a:spcAft>
          </a:pPr>
          <a:r>
            <a:rPr lang="ru-RU" sz="2000" kern="1200" dirty="0" err="1">
              <a:latin typeface="Calibri" panose="020F0502020204030204" pitchFamily="34" charset="0"/>
              <a:cs typeface="Calibri" panose="020F0502020204030204" pitchFamily="34" charset="0"/>
            </a:rPr>
            <a:t>общодостъпни</a:t>
          </a:r>
          <a:r>
            <a:rPr lang="ru-RU" sz="2000" kern="1200" dirty="0">
              <a:latin typeface="Calibri" panose="020F0502020204030204" pitchFamily="34" charset="0"/>
              <a:cs typeface="Calibri" panose="020F0502020204030204" pitchFamily="34" charset="0"/>
            </a:rPr>
            <a:t> и </a:t>
          </a:r>
          <a:r>
            <a:rPr lang="ru-RU" sz="2000" kern="1200" dirty="0" err="1">
              <a:latin typeface="Calibri" panose="020F0502020204030204" pitchFamily="34" charset="0"/>
              <a:cs typeface="Calibri" panose="020F0502020204030204" pitchFamily="34" charset="0"/>
            </a:rPr>
            <a:t>специализирани</a:t>
          </a:r>
          <a:r>
            <a:rPr lang="ru-RU" sz="2000" kern="1200" dirty="0">
              <a:latin typeface="Calibri" panose="020F0502020204030204" pitchFamily="34" charset="0"/>
              <a:cs typeface="Calibri" panose="020F0502020204030204" pitchFamily="34" charset="0"/>
            </a:rPr>
            <a:t> услуги; </a:t>
          </a:r>
        </a:p>
        <a:p>
          <a:pPr lvl="0" algn="l" defTabSz="889000">
            <a:lnSpc>
              <a:spcPct val="90000"/>
            </a:lnSpc>
            <a:spcBef>
              <a:spcPct val="0"/>
            </a:spcBef>
            <a:spcAft>
              <a:spcPct val="35000"/>
            </a:spcAft>
          </a:pPr>
          <a:r>
            <a:rPr lang="ru-RU" sz="2000" kern="1200" dirty="0">
              <a:latin typeface="Calibri" panose="020F0502020204030204" pitchFamily="34" charset="0"/>
              <a:cs typeface="Calibri" panose="020F0502020204030204" pitchFamily="34" charset="0"/>
            </a:rPr>
            <a:t>с </a:t>
          </a:r>
          <a:r>
            <a:rPr lang="ru-RU" sz="2000" kern="1200" dirty="0" err="1">
              <a:latin typeface="Calibri" panose="020F0502020204030204" pitchFamily="34" charset="0"/>
              <a:cs typeface="Calibri" panose="020F0502020204030204" pitchFamily="34" charset="0"/>
            </a:rPr>
            <a:t>превантивни</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подкрепящи</a:t>
          </a:r>
          <a:r>
            <a:rPr lang="ru-RU" sz="2000" kern="1200" dirty="0">
              <a:latin typeface="Calibri" panose="020F0502020204030204" pitchFamily="34" charset="0"/>
              <a:cs typeface="Calibri" panose="020F0502020204030204" pitchFamily="34" charset="0"/>
            </a:rPr>
            <a:t> и </a:t>
          </a:r>
          <a:r>
            <a:rPr lang="ru-RU" sz="2000" kern="1200" dirty="0" err="1">
              <a:latin typeface="Calibri" panose="020F0502020204030204" pitchFamily="34" charset="0"/>
              <a:cs typeface="Calibri" panose="020F0502020204030204" pitchFamily="34" charset="0"/>
            </a:rPr>
            <a:t>възстановителни</a:t>
          </a:r>
          <a:r>
            <a:rPr lang="ru-RU" sz="2000" kern="1200" dirty="0">
              <a:latin typeface="Calibri" panose="020F0502020204030204" pitchFamily="34" charset="0"/>
              <a:cs typeface="Calibri" panose="020F0502020204030204" pitchFamily="34" charset="0"/>
            </a:rPr>
            <a:t> функции;</a:t>
          </a:r>
        </a:p>
        <a:p>
          <a:pPr lvl="0" algn="l" defTabSz="889000">
            <a:lnSpc>
              <a:spcPct val="90000"/>
            </a:lnSpc>
            <a:spcBef>
              <a:spcPct val="0"/>
            </a:spcBef>
            <a:spcAft>
              <a:spcPct val="35000"/>
            </a:spcAft>
          </a:pPr>
          <a:r>
            <a:rPr lang="ru-RU" sz="2000" kern="1200" dirty="0" err="1">
              <a:latin typeface="Calibri" panose="020F0502020204030204" pitchFamily="34" charset="0"/>
              <a:cs typeface="Calibri" panose="020F0502020204030204" pitchFamily="34" charset="0"/>
            </a:rPr>
            <a:t>Доставчиците</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сомостоятелно</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избират</a:t>
          </a:r>
          <a:r>
            <a:rPr lang="ru-RU" sz="2000" kern="1200" dirty="0">
              <a:latin typeface="Calibri" panose="020F0502020204030204" pitchFamily="34" charset="0"/>
              <a:cs typeface="Calibri" panose="020F0502020204030204" pitchFamily="34" charset="0"/>
            </a:rPr>
            <a:t> как да </a:t>
          </a:r>
          <a:r>
            <a:rPr lang="ru-RU" sz="2000" kern="1200" dirty="0" err="1">
              <a:latin typeface="Calibri" panose="020F0502020204030204" pitchFamily="34" charset="0"/>
              <a:cs typeface="Calibri" panose="020F0502020204030204" pitchFamily="34" charset="0"/>
            </a:rPr>
            <a:t>организират</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дейностите</a:t>
          </a:r>
          <a:r>
            <a:rPr lang="ru-RU" sz="2000" kern="1200" dirty="0">
              <a:latin typeface="Calibri" panose="020F0502020204030204" pitchFamily="34" charset="0"/>
              <a:cs typeface="Calibri" panose="020F0502020204030204" pitchFamily="34" charset="0"/>
            </a:rPr>
            <a:t> в </a:t>
          </a:r>
          <a:r>
            <a:rPr lang="ru-RU" sz="2000" kern="1200" dirty="0" err="1">
              <a:latin typeface="Calibri" panose="020F0502020204030204" pitchFamily="34" charset="0"/>
              <a:cs typeface="Calibri" panose="020F0502020204030204" pitchFamily="34" charset="0"/>
            </a:rPr>
            <a:t>услугите</a:t>
          </a:r>
          <a:r>
            <a:rPr lang="ru-RU" sz="2000" kern="1200" dirty="0">
              <a:latin typeface="Calibri" panose="020F0502020204030204" pitchFamily="34" charset="0"/>
              <a:cs typeface="Calibri" panose="020F0502020204030204" pitchFamily="34" charset="0"/>
            </a:rPr>
            <a:t> и и начина на </a:t>
          </a:r>
          <a:r>
            <a:rPr lang="ru-RU" sz="2000" kern="1200" dirty="0" err="1">
              <a:latin typeface="Calibri" panose="020F0502020204030204" pitchFamily="34" charset="0"/>
              <a:cs typeface="Calibri" panose="020F0502020204030204" pitchFamily="34" charset="0"/>
            </a:rPr>
            <a:t>управлението</a:t>
          </a:r>
          <a:r>
            <a:rPr lang="ru-RU" sz="2000" kern="1200" dirty="0">
              <a:latin typeface="Calibri" panose="020F0502020204030204" pitchFamily="34" charset="0"/>
              <a:cs typeface="Calibri" panose="020F0502020204030204" pitchFamily="34" charset="0"/>
            </a:rPr>
            <a:t> им. </a:t>
          </a:r>
        </a:p>
        <a:p>
          <a:pPr lvl="0" algn="l" defTabSz="889000">
            <a:lnSpc>
              <a:spcPct val="90000"/>
            </a:lnSpc>
            <a:spcBef>
              <a:spcPct val="0"/>
            </a:spcBef>
            <a:spcAft>
              <a:spcPct val="35000"/>
            </a:spcAft>
          </a:pPr>
          <a:r>
            <a:rPr lang="ru-RU" sz="1700" kern="1200" dirty="0">
              <a:latin typeface="Calibri" panose="020F0502020204030204" pitchFamily="34" charset="0"/>
              <a:cs typeface="Calibri" panose="020F0502020204030204" pitchFamily="34" charset="0"/>
            </a:rPr>
            <a:t> </a:t>
          </a:r>
          <a:endParaRPr lang="bg-BG" sz="1700" kern="1200" dirty="0">
            <a:latin typeface="Calibri" panose="020F0502020204030204" pitchFamily="34" charset="0"/>
            <a:cs typeface="Calibri" panose="020F0502020204030204" pitchFamily="34" charset="0"/>
          </a:endParaRPr>
        </a:p>
      </dsp:txBody>
      <dsp:txXfrm>
        <a:off x="2141723" y="0"/>
        <a:ext cx="7730939" cy="2285884"/>
      </dsp:txXfrm>
    </dsp:sp>
    <dsp:sp modelId="{832533E2-4A46-4AB0-9F69-5BC7792AE809}">
      <dsp:nvSpPr>
        <dsp:cNvPr id="0" name=""/>
        <dsp:cNvSpPr/>
      </dsp:nvSpPr>
      <dsp:spPr>
        <a:xfrm>
          <a:off x="167190" y="474178"/>
          <a:ext cx="1974532" cy="1337527"/>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0" b="-10000"/>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F8B076-211A-4D2F-9B88-1AA7F3CF1848}">
      <dsp:nvSpPr>
        <dsp:cNvPr id="0" name=""/>
        <dsp:cNvSpPr/>
      </dsp:nvSpPr>
      <dsp:spPr>
        <a:xfrm>
          <a:off x="0" y="2453075"/>
          <a:ext cx="9872663" cy="1907464"/>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ru-RU" sz="2000" kern="1200" dirty="0" err="1">
              <a:latin typeface="Calibri" panose="020F0502020204030204" pitchFamily="34" charset="0"/>
              <a:cs typeface="Calibri" panose="020F0502020204030204" pitchFamily="34" charset="0"/>
            </a:rPr>
            <a:t>Профилирани</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деца</a:t>
          </a:r>
          <a:r>
            <a:rPr lang="ru-RU" sz="2000" kern="1200" dirty="0">
              <a:latin typeface="Calibri" panose="020F0502020204030204" pitchFamily="34" charset="0"/>
              <a:cs typeface="Calibri" panose="020F0502020204030204" pitchFamily="34" charset="0"/>
            </a:rPr>
            <a:t> и </a:t>
          </a:r>
          <a:r>
            <a:rPr lang="ru-RU" sz="2000" kern="1200" dirty="0" err="1">
              <a:latin typeface="Calibri" panose="020F0502020204030204" pitchFamily="34" charset="0"/>
              <a:cs typeface="Calibri" panose="020F0502020204030204" pitchFamily="34" charset="0"/>
            </a:rPr>
            <a:t>възрастни</a:t>
          </a:r>
          <a:r>
            <a:rPr lang="ru-RU" sz="2000" kern="1200" dirty="0">
              <a:latin typeface="Calibri" panose="020F0502020204030204" pitchFamily="34" charset="0"/>
              <a:cs typeface="Calibri" panose="020F0502020204030204" pitchFamily="34" charset="0"/>
            </a:rPr>
            <a:t>, в </a:t>
          </a:r>
          <a:r>
            <a:rPr lang="ru-RU" sz="2000" kern="1200" dirty="0" err="1">
              <a:latin typeface="Calibri" panose="020F0502020204030204" pitchFamily="34" charset="0"/>
              <a:cs typeface="Calibri" panose="020F0502020204030204" pitchFamily="34" charset="0"/>
            </a:rPr>
            <a:t>зависимост</a:t>
          </a:r>
          <a:r>
            <a:rPr lang="ru-RU" sz="2000" kern="1200" dirty="0">
              <a:latin typeface="Calibri" panose="020F0502020204030204" pitchFamily="34" charset="0"/>
              <a:cs typeface="Calibri" panose="020F0502020204030204" pitchFamily="34" charset="0"/>
            </a:rPr>
            <a:t> от </a:t>
          </a:r>
          <a:r>
            <a:rPr lang="ru-RU" sz="2000" kern="1200" dirty="0" err="1">
              <a:latin typeface="Calibri" panose="020F0502020204030204" pitchFamily="34" charset="0"/>
              <a:cs typeface="Calibri" panose="020F0502020204030204" pitchFamily="34" charset="0"/>
            </a:rPr>
            <a:t>специфичните</a:t>
          </a:r>
          <a:r>
            <a:rPr lang="ru-RU" sz="2000" kern="1200" dirty="0">
              <a:latin typeface="Calibri" panose="020F0502020204030204" pitchFamily="34" charset="0"/>
              <a:cs typeface="Calibri" panose="020F0502020204030204" pitchFamily="34" charset="0"/>
            </a:rPr>
            <a:t> им </a:t>
          </a:r>
          <a:r>
            <a:rPr lang="ru-RU" sz="2000" kern="1200" dirty="0" err="1">
              <a:latin typeface="Calibri" panose="020F0502020204030204" pitchFamily="34" charset="0"/>
              <a:cs typeface="Calibri" panose="020F0502020204030204" pitchFamily="34" charset="0"/>
            </a:rPr>
            <a:t>нужди</a:t>
          </a:r>
          <a:r>
            <a:rPr lang="ru-RU" sz="2000" kern="1200" dirty="0">
              <a:latin typeface="Calibri" panose="020F0502020204030204" pitchFamily="34" charset="0"/>
              <a:cs typeface="Calibri" panose="020F0502020204030204" pitchFamily="34" charset="0"/>
            </a:rPr>
            <a:t>. </a:t>
          </a:r>
          <a:endParaRPr lang="bg-BG"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ru-RU" sz="2000" kern="1200" dirty="0" err="1">
              <a:latin typeface="Calibri" panose="020F0502020204030204" pitchFamily="34" charset="0"/>
              <a:cs typeface="Calibri" panose="020F0502020204030204" pitchFamily="34" charset="0"/>
            </a:rPr>
            <a:t>Подкрепа</a:t>
          </a:r>
          <a:r>
            <a:rPr lang="ru-RU" sz="2000" kern="1200" dirty="0">
              <a:latin typeface="Calibri" panose="020F0502020204030204" pitchFamily="34" charset="0"/>
              <a:cs typeface="Calibri" panose="020F0502020204030204" pitchFamily="34" charset="0"/>
            </a:rPr>
            <a:t> е предвидена и за </a:t>
          </a:r>
          <a:r>
            <a:rPr lang="ru-RU" sz="2000" kern="1200" dirty="0" err="1">
              <a:latin typeface="Calibri" panose="020F0502020204030204" pitchFamily="34" charset="0"/>
              <a:cs typeface="Calibri" panose="020F0502020204030204" pitchFamily="34" charset="0"/>
            </a:rPr>
            <a:t>семействата</a:t>
          </a:r>
          <a:r>
            <a:rPr lang="ru-RU" sz="2000" kern="1200" dirty="0">
              <a:latin typeface="Calibri" panose="020F0502020204030204" pitchFamily="34" charset="0"/>
              <a:cs typeface="Calibri" panose="020F0502020204030204" pitchFamily="34" charset="0"/>
            </a:rPr>
            <a:t> и </a:t>
          </a:r>
          <a:r>
            <a:rPr lang="ru-RU" sz="2000" kern="1200" dirty="0" err="1">
              <a:latin typeface="Calibri" panose="020F0502020204030204" pitchFamily="34" charset="0"/>
              <a:cs typeface="Calibri" panose="020F0502020204030204" pitchFamily="34" charset="0"/>
            </a:rPr>
            <a:t>близките</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потребителите</a:t>
          </a:r>
          <a:r>
            <a:rPr lang="ru-RU" sz="2000" kern="1200" dirty="0">
              <a:latin typeface="Calibri" panose="020F0502020204030204" pitchFamily="34" charset="0"/>
              <a:cs typeface="Calibri" panose="020F0502020204030204" pitchFamily="34" charset="0"/>
            </a:rPr>
            <a:t>. </a:t>
          </a:r>
          <a:endParaRPr lang="bg-BG"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ru-RU" sz="2000" kern="1200" dirty="0" err="1">
              <a:latin typeface="Calibri" panose="020F0502020204030204" pitchFamily="34" charset="0"/>
              <a:cs typeface="Calibri" panose="020F0502020204030204" pitchFamily="34" charset="0"/>
            </a:rPr>
            <a:t>Въвежда</a:t>
          </a:r>
          <a:r>
            <a:rPr lang="ru-RU" sz="2000" kern="1200" dirty="0">
              <a:latin typeface="Calibri" panose="020F0502020204030204" pitchFamily="34" charset="0"/>
              <a:cs typeface="Calibri" panose="020F0502020204030204" pitchFamily="34" charset="0"/>
            </a:rPr>
            <a:t> се </a:t>
          </a:r>
          <a:r>
            <a:rPr lang="ru-RU" sz="2000" kern="1200" dirty="0" err="1">
              <a:latin typeface="Calibri" panose="020F0502020204030204" pitchFamily="34" charset="0"/>
              <a:cs typeface="Calibri" panose="020F0502020204030204" pitchFamily="34" charset="0"/>
            </a:rPr>
            <a:t>асистентска</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подкрепа</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възрастни</a:t>
          </a:r>
          <a:r>
            <a:rPr lang="ru-RU" sz="2000" kern="1200" dirty="0">
              <a:latin typeface="Calibri" panose="020F0502020204030204" pitchFamily="34" charset="0"/>
              <a:cs typeface="Calibri" panose="020F0502020204030204" pitchFamily="34" charset="0"/>
            </a:rPr>
            <a:t> и хора с </a:t>
          </a:r>
          <a:r>
            <a:rPr lang="ru-RU" sz="2000" kern="1200" dirty="0" err="1">
              <a:latin typeface="Calibri" panose="020F0502020204030204" pitchFamily="34" charset="0"/>
              <a:cs typeface="Calibri" panose="020F0502020204030204" pitchFamily="34" charset="0"/>
            </a:rPr>
            <a:t>трайни</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увреждания</a:t>
          </a:r>
          <a:r>
            <a:rPr lang="ru-RU" sz="2000" kern="1200" dirty="0">
              <a:latin typeface="Calibri" panose="020F0502020204030204" pitchFamily="34" charset="0"/>
              <a:cs typeface="Calibri" panose="020F0502020204030204" pitchFamily="34" charset="0"/>
            </a:rPr>
            <a:t>.</a:t>
          </a:r>
          <a:endParaRPr lang="bg-BG" sz="2000" kern="1200" dirty="0">
            <a:latin typeface="Calibri" panose="020F0502020204030204" pitchFamily="34" charset="0"/>
            <a:cs typeface="Calibri" panose="020F0502020204030204" pitchFamily="34" charset="0"/>
          </a:endParaRPr>
        </a:p>
      </dsp:txBody>
      <dsp:txXfrm>
        <a:off x="2141723" y="2453075"/>
        <a:ext cx="7730939" cy="1907464"/>
      </dsp:txXfrm>
    </dsp:sp>
    <dsp:sp modelId="{FC0309F5-7EC8-4B30-A35F-1E928AABD6EB}">
      <dsp:nvSpPr>
        <dsp:cNvPr id="0" name=""/>
        <dsp:cNvSpPr/>
      </dsp:nvSpPr>
      <dsp:spPr>
        <a:xfrm>
          <a:off x="167190" y="2738044"/>
          <a:ext cx="1974532" cy="1337527"/>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18000" b="-18000"/>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7F1E0-1F5A-4164-A82C-0F547C3F474A}">
      <dsp:nvSpPr>
        <dsp:cNvPr id="0" name=""/>
        <dsp:cNvSpPr/>
      </dsp:nvSpPr>
      <dsp:spPr>
        <a:xfrm rot="5400000">
          <a:off x="-265473" y="426896"/>
          <a:ext cx="1769821" cy="123887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ru-RU" sz="1300" kern="1200" dirty="0"/>
            <a:t>На </a:t>
          </a:r>
          <a:r>
            <a:rPr lang="ru-RU" sz="1300" kern="1200" dirty="0" err="1"/>
            <a:t>общинско</a:t>
          </a:r>
          <a:r>
            <a:rPr lang="ru-RU" sz="1300" kern="1200" dirty="0"/>
            <a:t> </a:t>
          </a:r>
          <a:r>
            <a:rPr lang="ru-RU" sz="1300" kern="1200" dirty="0" err="1"/>
            <a:t>ниво</a:t>
          </a:r>
          <a:endParaRPr lang="bg-BG" sz="1300" kern="1200" dirty="0"/>
        </a:p>
      </dsp:txBody>
      <dsp:txXfrm rot="-5400000">
        <a:off x="1" y="780861"/>
        <a:ext cx="1238875" cy="530946"/>
      </dsp:txXfrm>
    </dsp:sp>
    <dsp:sp modelId="{5338E4BB-78C3-425E-BD11-0B834B4AA76D}">
      <dsp:nvSpPr>
        <dsp:cNvPr id="0" name=""/>
        <dsp:cNvSpPr/>
      </dsp:nvSpPr>
      <dsp:spPr>
        <a:xfrm rot="5400000">
          <a:off x="5017211" y="-3774779"/>
          <a:ext cx="1466118" cy="90227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Общодостъпни</a:t>
          </a:r>
          <a:r>
            <a:rPr lang="ru-RU" sz="1600" kern="1200" dirty="0">
              <a:solidFill>
                <a:schemeClr val="accent1">
                  <a:lumMod val="75000"/>
                </a:schemeClr>
              </a:solidFill>
              <a:latin typeface="Calibri" panose="020F0502020204030204" pitchFamily="34" charset="0"/>
              <a:cs typeface="Calibri" panose="020F0502020204030204" pitchFamily="34" charset="0"/>
            </a:rPr>
            <a:t> и </a:t>
          </a:r>
          <a:r>
            <a:rPr lang="ru-RU" sz="1600" kern="1200" dirty="0" err="1">
              <a:solidFill>
                <a:schemeClr val="accent1">
                  <a:lumMod val="75000"/>
                </a:schemeClr>
              </a:solidFill>
              <a:latin typeface="Calibri" panose="020F0502020204030204" pitchFamily="34" charset="0"/>
              <a:cs typeface="Calibri" panose="020F0502020204030204" pitchFamily="34" charset="0"/>
            </a:rPr>
            <a:t>специализирани</a:t>
          </a:r>
          <a:r>
            <a:rPr lang="ru-RU" sz="1600" kern="1200" dirty="0">
              <a:solidFill>
                <a:schemeClr val="accent1">
                  <a:lumMod val="75000"/>
                </a:schemeClr>
              </a:solidFill>
              <a:latin typeface="Calibri" panose="020F0502020204030204" pitchFamily="34" charset="0"/>
              <a:cs typeface="Calibri" panose="020F0502020204030204" pitchFamily="34" charset="0"/>
            </a:rPr>
            <a:t> услуги:</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информиране</a:t>
          </a:r>
          <a:r>
            <a:rPr lang="ru-RU" sz="1600" kern="1200" dirty="0">
              <a:solidFill>
                <a:schemeClr val="accent1">
                  <a:lumMod val="75000"/>
                </a:schemeClr>
              </a:solidFill>
              <a:latin typeface="Calibri" panose="020F0502020204030204" pitchFamily="34" charset="0"/>
              <a:cs typeface="Calibri" panose="020F0502020204030204" pitchFamily="34" charset="0"/>
            </a:rPr>
            <a:t> и </a:t>
          </a:r>
          <a:r>
            <a:rPr lang="ru-RU" sz="1600" kern="1200" dirty="0" err="1">
              <a:solidFill>
                <a:schemeClr val="accent1">
                  <a:lumMod val="75000"/>
                </a:schemeClr>
              </a:solidFill>
              <a:latin typeface="Calibri" panose="020F0502020204030204" pitchFamily="34" charset="0"/>
              <a:cs typeface="Calibri" panose="020F0502020204030204" pitchFamily="34" charset="0"/>
            </a:rPr>
            <a:t>консултиране</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застъпничество</a:t>
          </a:r>
          <a:r>
            <a:rPr lang="ru-RU" sz="1600" kern="1200" dirty="0">
              <a:solidFill>
                <a:schemeClr val="accent1">
                  <a:lumMod val="75000"/>
                </a:schemeClr>
              </a:solidFill>
              <a:latin typeface="Calibri" panose="020F0502020204030204" pitchFamily="34" charset="0"/>
              <a:cs typeface="Calibri" panose="020F0502020204030204" pitchFamily="34" charset="0"/>
            </a:rPr>
            <a:t> и посредничество, терапия и </a:t>
          </a:r>
          <a:r>
            <a:rPr lang="ru-RU" sz="1600" kern="1200" dirty="0" err="1">
              <a:solidFill>
                <a:schemeClr val="accent1">
                  <a:lumMod val="75000"/>
                </a:schemeClr>
              </a:solidFill>
              <a:latin typeface="Calibri" panose="020F0502020204030204" pitchFamily="34" charset="0"/>
              <a:cs typeface="Calibri" panose="020F0502020204030204" pitchFamily="34" charset="0"/>
            </a:rPr>
            <a:t>рехабилитация</a:t>
          </a:r>
          <a:r>
            <a:rPr lang="ru-RU" sz="1600" kern="1200" dirty="0">
              <a:solidFill>
                <a:schemeClr val="accent1">
                  <a:lumMod val="75000"/>
                </a:schemeClr>
              </a:solidFill>
              <a:latin typeface="Calibri" panose="020F0502020204030204" pitchFamily="34" charset="0"/>
              <a:cs typeface="Calibri" panose="020F0502020204030204" pitchFamily="34" charset="0"/>
            </a:rPr>
            <a:t>;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a:solidFill>
                <a:schemeClr val="accent1">
                  <a:lumMod val="75000"/>
                </a:schemeClr>
              </a:solidFill>
              <a:latin typeface="Calibri" panose="020F0502020204030204" pitchFamily="34" charset="0"/>
              <a:cs typeface="Calibri" panose="020F0502020204030204" pitchFamily="34" charset="0"/>
            </a:rPr>
            <a:t>обучение и </a:t>
          </a:r>
          <a:r>
            <a:rPr lang="ru-RU" sz="1600" kern="1200" dirty="0" err="1">
              <a:solidFill>
                <a:schemeClr val="accent1">
                  <a:lumMod val="75000"/>
                </a:schemeClr>
              </a:solidFill>
              <a:latin typeface="Calibri" panose="020F0502020204030204" pitchFamily="34" charset="0"/>
              <a:cs typeface="Calibri" panose="020F0502020204030204" pitchFamily="34" charset="0"/>
            </a:rPr>
            <a:t>подкрепа</a:t>
          </a:r>
          <a:r>
            <a:rPr lang="ru-RU" sz="1600" kern="1200" dirty="0">
              <a:solidFill>
                <a:schemeClr val="accent1">
                  <a:lumMod val="75000"/>
                </a:schemeClr>
              </a:solidFill>
              <a:latin typeface="Calibri" panose="020F0502020204030204" pitchFamily="34" charset="0"/>
              <a:cs typeface="Calibri" panose="020F0502020204030204" pitchFamily="34" charset="0"/>
            </a:rPr>
            <a:t> за </a:t>
          </a:r>
          <a:r>
            <a:rPr lang="ru-RU" sz="1600" kern="1200" dirty="0" err="1">
              <a:solidFill>
                <a:schemeClr val="accent1">
                  <a:lumMod val="75000"/>
                </a:schemeClr>
              </a:solidFill>
              <a:latin typeface="Calibri" panose="020F0502020204030204" pitchFamily="34" charset="0"/>
              <a:cs typeface="Calibri" panose="020F0502020204030204" pitchFamily="34" charset="0"/>
            </a:rPr>
            <a:t>придобиване</a:t>
          </a:r>
          <a:r>
            <a:rPr lang="ru-RU" sz="1600" kern="1200" dirty="0">
              <a:solidFill>
                <a:schemeClr val="accent1">
                  <a:lumMod val="75000"/>
                </a:schemeClr>
              </a:solidFill>
              <a:latin typeface="Calibri" panose="020F0502020204030204" pitchFamily="34" charset="0"/>
              <a:cs typeface="Calibri" panose="020F0502020204030204" pitchFamily="34" charset="0"/>
            </a:rPr>
            <a:t> на умения, </a:t>
          </a:r>
          <a:r>
            <a:rPr lang="ru-RU" sz="1600" kern="1200" dirty="0" err="1">
              <a:solidFill>
                <a:schemeClr val="accent1">
                  <a:lumMod val="75000"/>
                </a:schemeClr>
              </a:solidFill>
              <a:latin typeface="Calibri" panose="020F0502020204030204" pitchFamily="34" charset="0"/>
              <a:cs typeface="Calibri" panose="020F0502020204030204" pitchFamily="34" charset="0"/>
            </a:rPr>
            <a:t>включително</a:t>
          </a:r>
          <a:r>
            <a:rPr lang="ru-RU" sz="1600" kern="1200" dirty="0">
              <a:solidFill>
                <a:schemeClr val="accent1">
                  <a:lumMod val="75000"/>
                </a:schemeClr>
              </a:solidFill>
              <a:latin typeface="Calibri" panose="020F0502020204030204" pitchFamily="34" charset="0"/>
              <a:cs typeface="Calibri" panose="020F0502020204030204" pitchFamily="34" charset="0"/>
            </a:rPr>
            <a:t> и </a:t>
          </a:r>
          <a:r>
            <a:rPr lang="ru-RU" sz="1600" kern="1200" dirty="0" err="1">
              <a:solidFill>
                <a:schemeClr val="accent1">
                  <a:lumMod val="75000"/>
                </a:schemeClr>
              </a:solidFill>
              <a:latin typeface="Calibri" panose="020F0502020204030204" pitchFamily="34" charset="0"/>
              <a:cs typeface="Calibri" panose="020F0502020204030204" pitchFamily="34" charset="0"/>
            </a:rPr>
            <a:t>трудови</a:t>
          </a:r>
          <a:r>
            <a:rPr lang="ru-RU" sz="1600" kern="1200" dirty="0">
              <a:solidFill>
                <a:schemeClr val="accent1">
                  <a:lumMod val="75000"/>
                </a:schemeClr>
              </a:solidFill>
              <a:latin typeface="Calibri" panose="020F0502020204030204" pitchFamily="34" charset="0"/>
              <a:cs typeface="Calibri" panose="020F0502020204030204" pitchFamily="34" charset="0"/>
            </a:rPr>
            <a:t>;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дневна</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грижа</a:t>
          </a:r>
          <a:r>
            <a:rPr lang="ru-RU" sz="1600" kern="1200" dirty="0">
              <a:solidFill>
                <a:schemeClr val="accent1">
                  <a:lumMod val="75000"/>
                </a:schemeClr>
              </a:solidFill>
              <a:latin typeface="Calibri" panose="020F0502020204030204" pitchFamily="34" charset="0"/>
              <a:cs typeface="Calibri" panose="020F0502020204030204" pitchFamily="34" charset="0"/>
            </a:rPr>
            <a:t> за </a:t>
          </a:r>
          <a:r>
            <a:rPr lang="ru-RU" sz="1600" kern="1200" dirty="0" err="1">
              <a:solidFill>
                <a:schemeClr val="accent1">
                  <a:lumMod val="75000"/>
                </a:schemeClr>
              </a:solidFill>
              <a:latin typeface="Calibri" panose="020F0502020204030204" pitchFamily="34" charset="0"/>
              <a:cs typeface="Calibri" panose="020F0502020204030204" pitchFamily="34" charset="0"/>
            </a:rPr>
            <a:t>деца</a:t>
          </a:r>
          <a:r>
            <a:rPr lang="ru-RU" sz="1600" kern="1200" dirty="0">
              <a:solidFill>
                <a:schemeClr val="accent1">
                  <a:lumMod val="75000"/>
                </a:schemeClr>
              </a:solidFill>
              <a:latin typeface="Calibri" panose="020F0502020204030204" pitchFamily="34" charset="0"/>
              <a:cs typeface="Calibri" panose="020F0502020204030204" pitchFamily="34" charset="0"/>
            </a:rPr>
            <a:t>/</a:t>
          </a:r>
          <a:r>
            <a:rPr lang="ru-RU" sz="1600" kern="1200" dirty="0" err="1">
              <a:solidFill>
                <a:schemeClr val="accent1">
                  <a:lumMod val="75000"/>
                </a:schemeClr>
              </a:solidFill>
              <a:latin typeface="Calibri" panose="020F0502020204030204" pitchFamily="34" charset="0"/>
              <a:cs typeface="Calibri" panose="020F0502020204030204" pitchFamily="34" charset="0"/>
            </a:rPr>
            <a:t>пълнолетни</a:t>
          </a:r>
          <a:r>
            <a:rPr lang="ru-RU" sz="1600" kern="1200" dirty="0">
              <a:solidFill>
                <a:schemeClr val="accent1">
                  <a:lumMod val="75000"/>
                </a:schemeClr>
              </a:solidFill>
              <a:latin typeface="Calibri" panose="020F0502020204030204" pitchFamily="34" charset="0"/>
              <a:cs typeface="Calibri" panose="020F0502020204030204" pitchFamily="34" charset="0"/>
            </a:rPr>
            <a:t> лица с </a:t>
          </a:r>
          <a:r>
            <a:rPr lang="ru-RU" sz="1600" kern="12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1600" kern="1200" dirty="0">
              <a:solidFill>
                <a:schemeClr val="accent1">
                  <a:lumMod val="75000"/>
                </a:schemeClr>
              </a:solidFill>
              <a:latin typeface="Calibri" panose="020F0502020204030204" pitchFamily="34" charset="0"/>
              <a:cs typeface="Calibri" panose="020F0502020204030204" pitchFamily="34" charset="0"/>
            </a:rPr>
            <a:t>;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грижа</a:t>
          </a:r>
          <a:r>
            <a:rPr lang="ru-RU" sz="1600" kern="1200" dirty="0">
              <a:solidFill>
                <a:schemeClr val="accent1">
                  <a:lumMod val="75000"/>
                </a:schemeClr>
              </a:solidFill>
              <a:latin typeface="Calibri" panose="020F0502020204030204" pitchFamily="34" charset="0"/>
              <a:cs typeface="Calibri" panose="020F0502020204030204" pitchFamily="34" charset="0"/>
            </a:rPr>
            <a:t> за стари хора;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осигуряване</a:t>
          </a:r>
          <a:r>
            <a:rPr lang="ru-RU" sz="1600" kern="1200" dirty="0">
              <a:solidFill>
                <a:schemeClr val="accent1">
                  <a:lumMod val="75000"/>
                </a:schemeClr>
              </a:solidFill>
              <a:latin typeface="Calibri" panose="020F0502020204030204" pitchFamily="34" charset="0"/>
              <a:cs typeface="Calibri" panose="020F0502020204030204" pitchFamily="34" charset="0"/>
            </a:rPr>
            <a:t> на </a:t>
          </a:r>
          <a:r>
            <a:rPr lang="ru-RU" sz="1600" kern="1200" dirty="0" err="1">
              <a:solidFill>
                <a:schemeClr val="accent1">
                  <a:lumMod val="75000"/>
                </a:schemeClr>
              </a:solidFill>
              <a:latin typeface="Calibri" panose="020F0502020204030204" pitchFamily="34" charset="0"/>
              <a:cs typeface="Calibri" panose="020F0502020204030204" pitchFamily="34" charset="0"/>
            </a:rPr>
            <a:t>подслон</a:t>
          </a:r>
          <a:r>
            <a:rPr lang="ru-RU" sz="1600" kern="1200" dirty="0">
              <a:solidFill>
                <a:schemeClr val="accent1">
                  <a:lumMod val="75000"/>
                </a:schemeClr>
              </a:solidFill>
              <a:latin typeface="Calibri" panose="020F0502020204030204" pitchFamily="34" charset="0"/>
              <a:cs typeface="Calibri" panose="020F0502020204030204" pitchFamily="34" charset="0"/>
            </a:rPr>
            <a:t> за </a:t>
          </a:r>
          <a:r>
            <a:rPr lang="ru-RU" sz="1600" kern="1200" dirty="0" err="1">
              <a:solidFill>
                <a:schemeClr val="accent1">
                  <a:lumMod val="75000"/>
                </a:schemeClr>
              </a:solidFill>
              <a:latin typeface="Calibri" panose="020F0502020204030204" pitchFamily="34" charset="0"/>
              <a:cs typeface="Calibri" panose="020F0502020204030204" pitchFamily="34" charset="0"/>
            </a:rPr>
            <a:t>бездомни</a:t>
          </a:r>
          <a:r>
            <a:rPr lang="ru-RU" sz="1600" kern="1200" dirty="0">
              <a:solidFill>
                <a:schemeClr val="accent1">
                  <a:lumMod val="75000"/>
                </a:schemeClr>
              </a:solidFill>
              <a:latin typeface="Calibri" panose="020F0502020204030204" pitchFamily="34" charset="0"/>
              <a:cs typeface="Calibri" panose="020F0502020204030204" pitchFamily="34" charset="0"/>
            </a:rPr>
            <a:t> лица и </a:t>
          </a:r>
          <a:r>
            <a:rPr lang="ru-RU" sz="1600" kern="1200" dirty="0" err="1">
              <a:solidFill>
                <a:schemeClr val="accent1">
                  <a:lumMod val="75000"/>
                </a:schemeClr>
              </a:solidFill>
              <a:latin typeface="Calibri" panose="020F0502020204030204" pitchFamily="34" charset="0"/>
              <a:cs typeface="Calibri" panose="020F0502020204030204" pitchFamily="34" charset="0"/>
            </a:rPr>
            <a:t>асистентска</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подкрепа</a:t>
          </a:r>
          <a:r>
            <a:rPr lang="ru-RU" sz="1400" kern="1200" dirty="0">
              <a:solidFill>
                <a:schemeClr val="accent1">
                  <a:lumMod val="75000"/>
                </a:schemeClr>
              </a:solidFill>
              <a:latin typeface="Calibri" panose="020F0502020204030204" pitchFamily="34" charset="0"/>
              <a:cs typeface="Calibri" panose="020F0502020204030204" pitchFamily="34" charset="0"/>
            </a:rPr>
            <a:t>.</a:t>
          </a:r>
          <a:endParaRPr lang="bg-BG" sz="1400" kern="1200" dirty="0">
            <a:solidFill>
              <a:schemeClr val="accent1">
                <a:lumMod val="75000"/>
              </a:schemeClr>
            </a:solidFill>
            <a:latin typeface="Calibri" panose="020F0502020204030204" pitchFamily="34" charset="0"/>
            <a:cs typeface="Calibri" panose="020F0502020204030204" pitchFamily="34" charset="0"/>
          </a:endParaRPr>
        </a:p>
      </dsp:txBody>
      <dsp:txXfrm rot="-5400000">
        <a:off x="1238875" y="75127"/>
        <a:ext cx="8951220" cy="1322978"/>
      </dsp:txXfrm>
    </dsp:sp>
    <dsp:sp modelId="{CA73E85F-FE11-4AC0-9AA7-DB83B4321902}">
      <dsp:nvSpPr>
        <dsp:cNvPr id="0" name=""/>
        <dsp:cNvSpPr/>
      </dsp:nvSpPr>
      <dsp:spPr>
        <a:xfrm rot="5400000">
          <a:off x="-265473" y="2010929"/>
          <a:ext cx="1769821" cy="123887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ru-RU" sz="1300" kern="1200" dirty="0"/>
            <a:t>На </a:t>
          </a:r>
          <a:r>
            <a:rPr lang="ru-RU" sz="1300" kern="1200" dirty="0" err="1"/>
            <a:t>областно</a:t>
          </a:r>
          <a:r>
            <a:rPr lang="ru-RU" sz="1300" kern="1200" dirty="0"/>
            <a:t> </a:t>
          </a:r>
          <a:r>
            <a:rPr lang="ru-RU" sz="1300" kern="1200" dirty="0" err="1"/>
            <a:t>ниво</a:t>
          </a:r>
          <a:r>
            <a:rPr lang="ru-RU" sz="1300" kern="1200" dirty="0"/>
            <a:t> (за лица от </a:t>
          </a:r>
          <a:r>
            <a:rPr lang="ru-RU" sz="1300" kern="1200" dirty="0" err="1"/>
            <a:t>областта</a:t>
          </a:r>
          <a:r>
            <a:rPr lang="ru-RU" sz="1300" kern="1200" dirty="0"/>
            <a:t>) </a:t>
          </a:r>
          <a:endParaRPr lang="bg-BG" sz="1300" kern="1200" dirty="0"/>
        </a:p>
      </dsp:txBody>
      <dsp:txXfrm rot="-5400000">
        <a:off x="1" y="2364894"/>
        <a:ext cx="1238875" cy="530946"/>
      </dsp:txXfrm>
    </dsp:sp>
    <dsp:sp modelId="{28EF06C7-8604-4033-B532-070571E6B1F5}">
      <dsp:nvSpPr>
        <dsp:cNvPr id="0" name=""/>
        <dsp:cNvSpPr/>
      </dsp:nvSpPr>
      <dsp:spPr>
        <a:xfrm rot="5400000">
          <a:off x="5218321" y="-2190747"/>
          <a:ext cx="1063898" cy="90227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грижа</a:t>
          </a:r>
          <a:r>
            <a:rPr lang="ru-RU" sz="1600" kern="1200" dirty="0">
              <a:solidFill>
                <a:schemeClr val="accent1">
                  <a:lumMod val="75000"/>
                </a:schemeClr>
              </a:solidFill>
              <a:latin typeface="Calibri" panose="020F0502020204030204" pitchFamily="34" charset="0"/>
              <a:cs typeface="Calibri" panose="020F0502020204030204" pitchFamily="34" charset="0"/>
            </a:rPr>
            <a:t> за хора с </a:t>
          </a:r>
          <a:r>
            <a:rPr lang="ru-RU" sz="1600" kern="12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1600" kern="1200" dirty="0">
              <a:solidFill>
                <a:schemeClr val="accent1">
                  <a:lumMod val="75000"/>
                </a:schemeClr>
              </a:solidFill>
              <a:latin typeface="Calibri" panose="020F0502020204030204" pitchFamily="34" charset="0"/>
              <a:cs typeface="Calibri" panose="020F0502020204030204" pitchFamily="34" charset="0"/>
            </a:rPr>
            <a:t>, за </a:t>
          </a:r>
          <a:r>
            <a:rPr lang="ru-RU" sz="1600" kern="1200" dirty="0" err="1">
              <a:solidFill>
                <a:schemeClr val="accent1">
                  <a:lumMod val="75000"/>
                </a:schemeClr>
              </a:solidFill>
              <a:latin typeface="Calibri" panose="020F0502020204030204" pitchFamily="34" charset="0"/>
              <a:cs typeface="Calibri" panose="020F0502020204030204" pitchFamily="34" charset="0"/>
            </a:rPr>
            <a:t>деца</a:t>
          </a:r>
          <a:r>
            <a:rPr lang="ru-RU" sz="1600" kern="1200" dirty="0">
              <a:solidFill>
                <a:schemeClr val="accent1">
                  <a:lumMod val="75000"/>
                </a:schemeClr>
              </a:solidFill>
              <a:latin typeface="Calibri" panose="020F0502020204030204" pitchFamily="34" charset="0"/>
              <a:cs typeface="Calibri" panose="020F0502020204030204" pitchFamily="34" charset="0"/>
            </a:rPr>
            <a:t>, за </a:t>
          </a:r>
          <a:r>
            <a:rPr lang="ru-RU" sz="1600" kern="1200" dirty="0" err="1">
              <a:solidFill>
                <a:schemeClr val="accent1">
                  <a:lumMod val="75000"/>
                </a:schemeClr>
              </a:solidFill>
              <a:latin typeface="Calibri" panose="020F0502020204030204" pitchFamily="34" charset="0"/>
              <a:cs typeface="Calibri" panose="020F0502020204030204" pitchFamily="34" charset="0"/>
            </a:rPr>
            <a:t>възрастни</a:t>
          </a:r>
          <a:r>
            <a:rPr lang="ru-RU" sz="1600" kern="1200" dirty="0">
              <a:solidFill>
                <a:schemeClr val="accent1">
                  <a:lumMod val="75000"/>
                </a:schemeClr>
              </a:solidFill>
              <a:latin typeface="Calibri" panose="020F0502020204030204" pitchFamily="34" charset="0"/>
              <a:cs typeface="Calibri" panose="020F0502020204030204" pitchFamily="34" charset="0"/>
            </a:rPr>
            <a:t> с деменция;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711200">
            <a:lnSpc>
              <a:spcPct val="90000"/>
            </a:lnSpc>
            <a:spcBef>
              <a:spcPct val="0"/>
            </a:spcBef>
            <a:spcAft>
              <a:spcPct val="15000"/>
            </a:spcAft>
            <a:buChar char="••"/>
          </a:pPr>
          <a:r>
            <a:rPr lang="ru-RU" sz="1600" kern="1200" dirty="0" err="1">
              <a:solidFill>
                <a:schemeClr val="accent1">
                  <a:lumMod val="75000"/>
                </a:schemeClr>
              </a:solidFill>
              <a:latin typeface="Calibri" panose="020F0502020204030204" pitchFamily="34" charset="0"/>
              <a:cs typeface="Calibri" panose="020F0502020204030204" pitchFamily="34" charset="0"/>
            </a:rPr>
            <a:t>интегрирани</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здравно-социални</a:t>
          </a:r>
          <a:r>
            <a:rPr lang="ru-RU" sz="1600" kern="1200" dirty="0">
              <a:solidFill>
                <a:schemeClr val="accent1">
                  <a:lumMod val="75000"/>
                </a:schemeClr>
              </a:solidFill>
              <a:latin typeface="Calibri" panose="020F0502020204030204" pitchFamily="34" charset="0"/>
              <a:cs typeface="Calibri" panose="020F0502020204030204" pitchFamily="34" charset="0"/>
            </a:rPr>
            <a:t> услуги за </a:t>
          </a:r>
          <a:r>
            <a:rPr lang="ru-RU" sz="1600" kern="12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грижа</a:t>
          </a:r>
          <a:r>
            <a:rPr lang="ru-RU" sz="1600" kern="1200" dirty="0">
              <a:solidFill>
                <a:schemeClr val="accent1">
                  <a:lumMod val="75000"/>
                </a:schemeClr>
              </a:solidFill>
              <a:latin typeface="Calibri" panose="020F0502020204030204" pitchFamily="34" charset="0"/>
              <a:cs typeface="Calibri" panose="020F0502020204030204" pitchFamily="34" charset="0"/>
            </a:rPr>
            <a:t> (за лица с </a:t>
          </a:r>
          <a:r>
            <a:rPr lang="ru-RU" sz="1600" kern="1200" dirty="0" err="1">
              <a:solidFill>
                <a:schemeClr val="accent1">
                  <a:lumMod val="75000"/>
                </a:schemeClr>
              </a:solidFill>
              <a:latin typeface="Calibri" panose="020F0502020204030204" pitchFamily="34" charset="0"/>
              <a:cs typeface="Calibri" panose="020F0502020204030204" pitchFamily="34" charset="0"/>
            </a:rPr>
            <a:t>потребност</a:t>
          </a:r>
          <a:r>
            <a:rPr lang="ru-RU" sz="1600" kern="1200" dirty="0">
              <a:solidFill>
                <a:schemeClr val="accent1">
                  <a:lumMod val="75000"/>
                </a:schemeClr>
              </a:solidFill>
              <a:latin typeface="Calibri" panose="020F0502020204030204" pitchFamily="34" charset="0"/>
              <a:cs typeface="Calibri" panose="020F0502020204030204" pitchFamily="34" charset="0"/>
            </a:rPr>
            <a:t> от </a:t>
          </a:r>
          <a:r>
            <a:rPr lang="ru-RU" sz="1600" kern="1200" dirty="0" err="1">
              <a:solidFill>
                <a:schemeClr val="accent1">
                  <a:lumMod val="75000"/>
                </a:schemeClr>
              </a:solidFill>
              <a:latin typeface="Calibri" panose="020F0502020204030204" pitchFamily="34" charset="0"/>
              <a:cs typeface="Calibri" panose="020F0502020204030204" pitchFamily="34" charset="0"/>
            </a:rPr>
            <a:t>постоянни</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медицински</a:t>
          </a:r>
          <a:r>
            <a:rPr lang="ru-RU" sz="1600" kern="1200" dirty="0">
              <a:solidFill>
                <a:schemeClr val="accent1">
                  <a:lumMod val="75000"/>
                </a:schemeClr>
              </a:solidFill>
              <a:latin typeface="Calibri" panose="020F0502020204030204" pitchFamily="34" charset="0"/>
              <a:cs typeface="Calibri" panose="020F0502020204030204" pitchFamily="34" charset="0"/>
            </a:rPr>
            <a:t> </a:t>
          </a:r>
          <a:r>
            <a:rPr lang="ru-RU" sz="1600" kern="1200" dirty="0" err="1">
              <a:solidFill>
                <a:schemeClr val="accent1">
                  <a:lumMod val="75000"/>
                </a:schemeClr>
              </a:solidFill>
              <a:latin typeface="Calibri" panose="020F0502020204030204" pitchFamily="34" charset="0"/>
              <a:cs typeface="Calibri" panose="020F0502020204030204" pitchFamily="34" charset="0"/>
            </a:rPr>
            <a:t>грижи</a:t>
          </a:r>
          <a:r>
            <a:rPr lang="ru-RU" sz="1600" kern="1200" dirty="0">
              <a:solidFill>
                <a:schemeClr val="accent1">
                  <a:lumMod val="75000"/>
                </a:schemeClr>
              </a:solidFill>
              <a:latin typeface="Calibri" panose="020F0502020204030204" pitchFamily="34" charset="0"/>
              <a:cs typeface="Calibri" panose="020F0502020204030204" pitchFamily="34" charset="0"/>
            </a:rPr>
            <a:t>). </a:t>
          </a:r>
          <a:endParaRPr lang="bg-BG" sz="1600" kern="1200" dirty="0">
            <a:solidFill>
              <a:schemeClr val="accent1">
                <a:lumMod val="75000"/>
              </a:schemeClr>
            </a:solidFill>
            <a:latin typeface="Calibri" panose="020F0502020204030204" pitchFamily="34" charset="0"/>
            <a:cs typeface="Calibri" panose="020F0502020204030204" pitchFamily="34" charset="0"/>
          </a:endParaRPr>
        </a:p>
      </dsp:txBody>
      <dsp:txXfrm rot="-5400000">
        <a:off x="1238876" y="1840633"/>
        <a:ext cx="8970855" cy="960028"/>
      </dsp:txXfrm>
    </dsp:sp>
    <dsp:sp modelId="{982565C9-E199-4375-BE59-C3A59C41F92C}">
      <dsp:nvSpPr>
        <dsp:cNvPr id="0" name=""/>
        <dsp:cNvSpPr/>
      </dsp:nvSpPr>
      <dsp:spPr>
        <a:xfrm rot="5400000">
          <a:off x="-265473" y="3594962"/>
          <a:ext cx="1769821" cy="1238875"/>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ru-RU" sz="1300" kern="1200" dirty="0"/>
            <a:t>На </a:t>
          </a:r>
          <a:r>
            <a:rPr lang="ru-RU" sz="1300" kern="1200" dirty="0" err="1"/>
            <a:t>областно</a:t>
          </a:r>
          <a:r>
            <a:rPr lang="ru-RU" sz="1300" kern="1200" dirty="0"/>
            <a:t> </a:t>
          </a:r>
          <a:r>
            <a:rPr lang="ru-RU" sz="1300" kern="1200" dirty="0" err="1"/>
            <a:t>ниво</a:t>
          </a:r>
          <a:r>
            <a:rPr lang="ru-RU" sz="1300" kern="1200" dirty="0"/>
            <a:t> (за лица от </a:t>
          </a:r>
          <a:r>
            <a:rPr lang="ru-RU" sz="1300" kern="1200" dirty="0" err="1"/>
            <a:t>цялата</a:t>
          </a:r>
          <a:r>
            <a:rPr lang="ru-RU" sz="1300" kern="1200" dirty="0"/>
            <a:t> страна) </a:t>
          </a:r>
          <a:endParaRPr lang="bg-BG" sz="1300" kern="1200" dirty="0"/>
        </a:p>
      </dsp:txBody>
      <dsp:txXfrm rot="-5400000">
        <a:off x="1" y="3948927"/>
        <a:ext cx="1238875" cy="530946"/>
      </dsp:txXfrm>
    </dsp:sp>
    <dsp:sp modelId="{559AE73A-332A-454C-8B1E-517413204151}">
      <dsp:nvSpPr>
        <dsp:cNvPr id="0" name=""/>
        <dsp:cNvSpPr/>
      </dsp:nvSpPr>
      <dsp:spPr>
        <a:xfrm rot="5400000">
          <a:off x="5175078" y="-606714"/>
          <a:ext cx="1150384" cy="9022790"/>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ru-RU" sz="1800" kern="1200" dirty="0" err="1">
              <a:solidFill>
                <a:schemeClr val="accent1">
                  <a:lumMod val="75000"/>
                </a:schemeClr>
              </a:solidFill>
              <a:latin typeface="Calibri" panose="020F0502020204030204" pitchFamily="34" charset="0"/>
              <a:cs typeface="Calibri" panose="020F0502020204030204" pitchFamily="34" charset="0"/>
            </a:rPr>
            <a:t>интегрирани</a:t>
          </a:r>
          <a:r>
            <a:rPr lang="ru-RU" sz="1800" kern="1200" dirty="0">
              <a:solidFill>
                <a:schemeClr val="accent1">
                  <a:lumMod val="75000"/>
                </a:schemeClr>
              </a:solidFill>
              <a:latin typeface="Calibri" panose="020F0502020204030204" pitchFamily="34" charset="0"/>
              <a:cs typeface="Calibri" panose="020F0502020204030204" pitchFamily="34" charset="0"/>
            </a:rPr>
            <a:t> </a:t>
          </a:r>
          <a:r>
            <a:rPr lang="ru-RU" sz="1800" kern="1200" dirty="0" err="1">
              <a:solidFill>
                <a:schemeClr val="accent1">
                  <a:lumMod val="75000"/>
                </a:schemeClr>
              </a:solidFill>
              <a:latin typeface="Calibri" panose="020F0502020204030204" pitchFamily="34" charset="0"/>
              <a:cs typeface="Calibri" panose="020F0502020204030204" pitchFamily="34" charset="0"/>
            </a:rPr>
            <a:t>здравно-социални</a:t>
          </a:r>
          <a:r>
            <a:rPr lang="ru-RU" sz="1800" kern="1200" dirty="0">
              <a:solidFill>
                <a:schemeClr val="accent1">
                  <a:lumMod val="75000"/>
                </a:schemeClr>
              </a:solidFill>
              <a:latin typeface="Calibri" panose="020F0502020204030204" pitchFamily="34" charset="0"/>
              <a:cs typeface="Calibri" panose="020F0502020204030204" pitchFamily="34" charset="0"/>
            </a:rPr>
            <a:t> услуги за </a:t>
          </a:r>
          <a:r>
            <a:rPr lang="ru-RU" sz="1800" kern="1200" dirty="0" err="1">
              <a:solidFill>
                <a:schemeClr val="accent1">
                  <a:lumMod val="75000"/>
                </a:schemeClr>
              </a:solidFill>
              <a:latin typeface="Calibri" panose="020F0502020204030204" pitchFamily="34" charset="0"/>
              <a:cs typeface="Calibri" panose="020F0502020204030204" pitchFamily="34" charset="0"/>
            </a:rPr>
            <a:t>резидентна</a:t>
          </a:r>
          <a:r>
            <a:rPr lang="ru-RU" sz="1800" kern="1200" dirty="0">
              <a:solidFill>
                <a:schemeClr val="accent1">
                  <a:lumMod val="75000"/>
                </a:schemeClr>
              </a:solidFill>
              <a:latin typeface="Calibri" panose="020F0502020204030204" pitchFamily="34" charset="0"/>
              <a:cs typeface="Calibri" panose="020F0502020204030204" pitchFamily="34" charset="0"/>
            </a:rPr>
            <a:t> </a:t>
          </a:r>
          <a:r>
            <a:rPr lang="ru-RU" sz="1800" kern="1200" dirty="0" err="1">
              <a:solidFill>
                <a:schemeClr val="accent1">
                  <a:lumMod val="75000"/>
                </a:schemeClr>
              </a:solidFill>
              <a:latin typeface="Calibri" panose="020F0502020204030204" pitchFamily="34" charset="0"/>
              <a:cs typeface="Calibri" panose="020F0502020204030204" pitchFamily="34" charset="0"/>
            </a:rPr>
            <a:t>грижа</a:t>
          </a:r>
          <a:r>
            <a:rPr lang="ru-RU" sz="1800" kern="1200" dirty="0">
              <a:solidFill>
                <a:schemeClr val="accent1">
                  <a:lumMod val="75000"/>
                </a:schemeClr>
              </a:solidFill>
              <a:latin typeface="Calibri" panose="020F0502020204030204" pitchFamily="34" charset="0"/>
              <a:cs typeface="Calibri" panose="020F0502020204030204" pitchFamily="34" charset="0"/>
            </a:rPr>
            <a:t> (за </a:t>
          </a:r>
          <a:r>
            <a:rPr lang="ru-RU" sz="1800" kern="1200" dirty="0" err="1">
              <a:solidFill>
                <a:schemeClr val="accent1">
                  <a:lumMod val="75000"/>
                </a:schemeClr>
              </a:solidFill>
              <a:latin typeface="Calibri" panose="020F0502020204030204" pitchFamily="34" charset="0"/>
              <a:cs typeface="Calibri" panose="020F0502020204030204" pitchFamily="34" charset="0"/>
            </a:rPr>
            <a:t>тежки</a:t>
          </a:r>
          <a:r>
            <a:rPr lang="ru-RU" sz="1800" kern="1200" dirty="0">
              <a:solidFill>
                <a:schemeClr val="accent1">
                  <a:lumMod val="75000"/>
                </a:schemeClr>
              </a:solidFill>
              <a:latin typeface="Calibri" panose="020F0502020204030204" pitchFamily="34" charset="0"/>
              <a:cs typeface="Calibri" panose="020F0502020204030204" pitchFamily="34" charset="0"/>
            </a:rPr>
            <a:t> случаи); </a:t>
          </a:r>
          <a:endParaRPr lang="bg-BG" sz="1800" kern="1200" dirty="0">
            <a:solidFill>
              <a:schemeClr val="accent1">
                <a:lumMod val="75000"/>
              </a:schemeClr>
            </a:solidFill>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ru-RU" sz="1800" kern="1200" dirty="0" err="1">
              <a:solidFill>
                <a:schemeClr val="accent1">
                  <a:lumMod val="75000"/>
                </a:schemeClr>
              </a:solidFill>
              <a:latin typeface="Calibri" panose="020F0502020204030204" pitchFamily="34" charset="0"/>
              <a:cs typeface="Calibri" panose="020F0502020204030204" pitchFamily="34" charset="0"/>
            </a:rPr>
            <a:t>осигуряване</a:t>
          </a:r>
          <a:r>
            <a:rPr lang="ru-RU" sz="1800" kern="1200" dirty="0">
              <a:solidFill>
                <a:schemeClr val="accent1">
                  <a:lumMod val="75000"/>
                </a:schemeClr>
              </a:solidFill>
              <a:latin typeface="Calibri" panose="020F0502020204030204" pitchFamily="34" charset="0"/>
              <a:cs typeface="Calibri" panose="020F0502020204030204" pitchFamily="34" charset="0"/>
            </a:rPr>
            <a:t> на </a:t>
          </a:r>
          <a:r>
            <a:rPr lang="ru-RU" sz="1800" kern="1200" dirty="0" err="1">
              <a:solidFill>
                <a:schemeClr val="accent1">
                  <a:lumMod val="75000"/>
                </a:schemeClr>
              </a:solidFill>
              <a:latin typeface="Calibri" panose="020F0502020204030204" pitchFamily="34" charset="0"/>
              <a:cs typeface="Calibri" panose="020F0502020204030204" pitchFamily="34" charset="0"/>
            </a:rPr>
            <a:t>подслон</a:t>
          </a:r>
          <a:r>
            <a:rPr lang="ru-RU" sz="1800" kern="1200" dirty="0">
              <a:solidFill>
                <a:schemeClr val="accent1">
                  <a:lumMod val="75000"/>
                </a:schemeClr>
              </a:solidFill>
              <a:latin typeface="Calibri" panose="020F0502020204030204" pitchFamily="34" charset="0"/>
              <a:cs typeface="Calibri" panose="020F0502020204030204" pitchFamily="34" charset="0"/>
            </a:rPr>
            <a:t> за лица </a:t>
          </a:r>
          <a:r>
            <a:rPr lang="ru-RU" sz="1800" kern="1200" dirty="0" err="1">
              <a:solidFill>
                <a:schemeClr val="accent1">
                  <a:lumMod val="75000"/>
                </a:schemeClr>
              </a:solidFill>
              <a:latin typeface="Calibri" panose="020F0502020204030204" pitchFamily="34" charset="0"/>
              <a:cs typeface="Calibri" panose="020F0502020204030204" pitchFamily="34" charset="0"/>
            </a:rPr>
            <a:t>жертви</a:t>
          </a:r>
          <a:r>
            <a:rPr lang="ru-RU" sz="1800" kern="1200" dirty="0">
              <a:solidFill>
                <a:schemeClr val="accent1">
                  <a:lumMod val="75000"/>
                </a:schemeClr>
              </a:solidFill>
              <a:latin typeface="Calibri" panose="020F0502020204030204" pitchFamily="34" charset="0"/>
              <a:cs typeface="Calibri" panose="020F0502020204030204" pitchFamily="34" charset="0"/>
            </a:rPr>
            <a:t> на насилие, трафик и </a:t>
          </a:r>
          <a:r>
            <a:rPr lang="ru-RU" sz="1800" kern="1200" dirty="0" err="1">
              <a:solidFill>
                <a:schemeClr val="accent1">
                  <a:lumMod val="75000"/>
                </a:schemeClr>
              </a:solidFill>
              <a:latin typeface="Calibri" panose="020F0502020204030204" pitchFamily="34" charset="0"/>
              <a:cs typeface="Calibri" panose="020F0502020204030204" pitchFamily="34" charset="0"/>
            </a:rPr>
            <a:t>експлоатация</a:t>
          </a:r>
          <a:r>
            <a:rPr lang="ru-RU" sz="2000" kern="1200" dirty="0">
              <a:solidFill>
                <a:schemeClr val="accent1">
                  <a:lumMod val="75000"/>
                </a:schemeClr>
              </a:solidFill>
              <a:latin typeface="Calibri" panose="020F0502020204030204" pitchFamily="34" charset="0"/>
              <a:cs typeface="Calibri" panose="020F0502020204030204" pitchFamily="34" charset="0"/>
            </a:rPr>
            <a:t>. </a:t>
          </a:r>
          <a:endParaRPr lang="bg-BG" sz="2000" kern="1200" dirty="0">
            <a:solidFill>
              <a:schemeClr val="accent1">
                <a:lumMod val="75000"/>
              </a:schemeClr>
            </a:solidFill>
            <a:latin typeface="Calibri" panose="020F0502020204030204" pitchFamily="34" charset="0"/>
            <a:cs typeface="Calibri" panose="020F0502020204030204" pitchFamily="34" charset="0"/>
          </a:endParaRPr>
        </a:p>
      </dsp:txBody>
      <dsp:txXfrm rot="-5400000">
        <a:off x="1238876" y="3385645"/>
        <a:ext cx="8966633" cy="10380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3AD202-E2EF-4097-96BF-7EA074EB5CDD}">
      <dsp:nvSpPr>
        <dsp:cNvPr id="0" name=""/>
        <dsp:cNvSpPr/>
      </dsp:nvSpPr>
      <dsp:spPr>
        <a:xfrm rot="5400000">
          <a:off x="4847754" y="-2268429"/>
          <a:ext cx="4266366" cy="8803775"/>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0" tIns="76200" rIns="152400" bIns="76200" numCol="1" spcCol="1270" anchor="ctr" anchorCtr="0">
          <a:noAutofit/>
        </a:bodyPr>
        <a:lstStyle/>
        <a:p>
          <a:pPr marL="228600" lvl="1" indent="-228600" algn="just" defTabSz="889000">
            <a:lnSpc>
              <a:spcPct val="90000"/>
            </a:lnSpc>
            <a:spcBef>
              <a:spcPct val="0"/>
            </a:spcBef>
            <a:spcAft>
              <a:spcPct val="15000"/>
            </a:spcAft>
            <a:buChar char="••"/>
          </a:pPr>
          <a:r>
            <a:rPr lang="ru-RU" sz="2000" kern="1200" dirty="0" err="1">
              <a:latin typeface="Calibri" panose="020F0502020204030204" pitchFamily="34" charset="0"/>
              <a:cs typeface="Calibri" panose="020F0502020204030204" pitchFamily="34" charset="0"/>
            </a:rPr>
            <a:t>Правилник</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прилагане</a:t>
          </a:r>
          <a:r>
            <a:rPr lang="ru-RU" sz="2000" kern="1200" dirty="0">
              <a:latin typeface="Calibri" panose="020F0502020204030204" pitchFamily="34" charset="0"/>
              <a:cs typeface="Calibri" panose="020F0502020204030204" pitchFamily="34" charset="0"/>
            </a:rPr>
            <a:t> на ЗСУ (</a:t>
          </a:r>
          <a:r>
            <a:rPr lang="ru-RU" sz="2000" i="0" kern="1200" dirty="0" err="1">
              <a:latin typeface="Calibri" panose="020F0502020204030204" pitchFamily="34" charset="0"/>
              <a:cs typeface="Calibri" panose="020F0502020204030204" pitchFamily="34" charset="0"/>
            </a:rPr>
            <a:t>Обн</a:t>
          </a:r>
          <a:r>
            <a:rPr lang="ru-RU" sz="2000" i="0" kern="1200" dirty="0">
              <a:latin typeface="Calibri" panose="020F0502020204030204" pitchFamily="34" charset="0"/>
              <a:cs typeface="Calibri" panose="020F0502020204030204" pitchFamily="34" charset="0"/>
            </a:rPr>
            <a:t>. ДВ. бр.98 от 17.11. 2020г.</a:t>
          </a:r>
          <a:r>
            <a:rPr lang="ru-RU" sz="2000" kern="1200" dirty="0">
              <a:latin typeface="Calibri" panose="020F0502020204030204" pitchFamily="34" charset="0"/>
              <a:cs typeface="Calibri" panose="020F0502020204030204" pitchFamily="34" charset="0"/>
            </a:rPr>
            <a:t>)</a:t>
          </a:r>
          <a:endParaRPr lang="bg-BG" sz="2000" kern="1200" dirty="0">
            <a:latin typeface="Calibri" panose="020F0502020204030204" pitchFamily="34" charset="0"/>
            <a:cs typeface="Calibri" panose="020F0502020204030204" pitchFamily="34" charset="0"/>
          </a:endParaRPr>
        </a:p>
        <a:p>
          <a:pPr marL="228600" lvl="1" indent="-228600" algn="just" defTabSz="889000">
            <a:lnSpc>
              <a:spcPct val="90000"/>
            </a:lnSpc>
            <a:spcBef>
              <a:spcPct val="0"/>
            </a:spcBef>
            <a:spcAft>
              <a:spcPct val="15000"/>
            </a:spcAft>
            <a:buChar char="••"/>
          </a:pPr>
          <a:r>
            <a:rPr lang="ru-RU" sz="2000" kern="1200" dirty="0" err="1">
              <a:latin typeface="Calibri" panose="020F0502020204030204" pitchFamily="34" charset="0"/>
              <a:cs typeface="Calibri" panose="020F0502020204030204" pitchFamily="34" charset="0"/>
            </a:rPr>
            <a:t>Наредба</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стандартите</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заплащане</a:t>
          </a:r>
          <a:r>
            <a:rPr lang="ru-RU" sz="2000" kern="1200" dirty="0">
              <a:latin typeface="Calibri" panose="020F0502020204030204" pitchFamily="34" charset="0"/>
              <a:cs typeface="Calibri" panose="020F0502020204030204" pitchFamily="34" charset="0"/>
            </a:rPr>
            <a:t> на труда на </a:t>
          </a:r>
          <a:r>
            <a:rPr lang="ru-RU" sz="2000" kern="1200" dirty="0" err="1">
              <a:latin typeface="Calibri" panose="020F0502020204030204" pitchFamily="34" charset="0"/>
              <a:cs typeface="Calibri" panose="020F0502020204030204" pitchFamily="34" charset="0"/>
            </a:rPr>
            <a:t>служителите</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осъществяващи</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дейности</a:t>
          </a:r>
          <a:r>
            <a:rPr lang="ru-RU" sz="2000" kern="1200" dirty="0">
              <a:latin typeface="Calibri" panose="020F0502020204030204" pitchFamily="34" charset="0"/>
              <a:cs typeface="Calibri" panose="020F0502020204030204" pitchFamily="34" charset="0"/>
            </a:rPr>
            <a:t> по </a:t>
          </a:r>
          <a:r>
            <a:rPr lang="ru-RU" sz="2000" kern="1200" dirty="0" err="1">
              <a:latin typeface="Calibri" panose="020F0502020204030204" pitchFamily="34" charset="0"/>
              <a:cs typeface="Calibri" panose="020F0502020204030204" pitchFamily="34" charset="0"/>
            </a:rPr>
            <a:t>предоставяне</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социални</a:t>
          </a:r>
          <a:r>
            <a:rPr lang="ru-RU" sz="2000" kern="1200" dirty="0">
              <a:latin typeface="Calibri" panose="020F0502020204030204" pitchFamily="34" charset="0"/>
              <a:cs typeface="Calibri" panose="020F0502020204030204" pitchFamily="34" charset="0"/>
            </a:rPr>
            <a:t> услуги, </a:t>
          </a:r>
          <a:r>
            <a:rPr lang="ru-RU" sz="2000" kern="1200" dirty="0" err="1">
              <a:latin typeface="Calibri" panose="020F0502020204030204" pitchFamily="34" charset="0"/>
              <a:cs typeface="Calibri" panose="020F0502020204030204" pitchFamily="34" charset="0"/>
            </a:rPr>
            <a:t>които</a:t>
          </a:r>
          <a:r>
            <a:rPr lang="ru-RU" sz="2000" kern="1200" dirty="0">
              <a:latin typeface="Calibri" panose="020F0502020204030204" pitchFamily="34" charset="0"/>
              <a:cs typeface="Calibri" panose="020F0502020204030204" pitchFamily="34" charset="0"/>
            </a:rPr>
            <a:t> се </a:t>
          </a:r>
          <a:r>
            <a:rPr lang="ru-RU" sz="2000" kern="1200" dirty="0" err="1">
              <a:latin typeface="Calibri" panose="020F0502020204030204" pitchFamily="34" charset="0"/>
              <a:cs typeface="Calibri" panose="020F0502020204030204" pitchFamily="34" charset="0"/>
            </a:rPr>
            <a:t>финансират</a:t>
          </a:r>
          <a:r>
            <a:rPr lang="ru-RU" sz="2000" kern="1200" dirty="0">
              <a:latin typeface="Calibri" panose="020F0502020204030204" pitchFamily="34" charset="0"/>
              <a:cs typeface="Calibri" panose="020F0502020204030204" pitchFamily="34" charset="0"/>
            </a:rPr>
            <a:t> от </a:t>
          </a:r>
          <a:r>
            <a:rPr lang="ru-RU" sz="2000" kern="1200" dirty="0" err="1">
              <a:latin typeface="Calibri" panose="020F0502020204030204" pitchFamily="34" charset="0"/>
              <a:cs typeface="Calibri" panose="020F0502020204030204" pitchFamily="34" charset="0"/>
            </a:rPr>
            <a:t>държавния</a:t>
          </a:r>
          <a:r>
            <a:rPr lang="ru-RU" sz="2000" kern="1200" dirty="0">
              <a:latin typeface="Calibri" panose="020F0502020204030204" pitchFamily="34" charset="0"/>
              <a:cs typeface="Calibri" panose="020F0502020204030204" pitchFamily="34" charset="0"/>
            </a:rPr>
            <a:t> бюджет (</a:t>
          </a:r>
          <a:r>
            <a:rPr lang="ru-RU" sz="2000" i="1" kern="1200" dirty="0" err="1">
              <a:latin typeface="Calibri" panose="020F0502020204030204" pitchFamily="34" charset="0"/>
              <a:cs typeface="Calibri" panose="020F0502020204030204" pitchFamily="34" charset="0"/>
            </a:rPr>
            <a:t>Обн</a:t>
          </a:r>
          <a:r>
            <a:rPr lang="ru-RU" sz="2000" i="1" kern="1200" dirty="0">
              <a:latin typeface="Calibri" panose="020F0502020204030204" pitchFamily="34" charset="0"/>
              <a:cs typeface="Calibri" panose="020F0502020204030204" pitchFamily="34" charset="0"/>
            </a:rPr>
            <a:t>. ДВ. </a:t>
          </a:r>
          <a:r>
            <a:rPr lang="ru-RU" sz="2000" i="1" kern="1200" dirty="0" err="1">
              <a:latin typeface="Calibri" panose="020F0502020204030204" pitchFamily="34" charset="0"/>
              <a:cs typeface="Calibri" panose="020F0502020204030204" pitchFamily="34" charset="0"/>
            </a:rPr>
            <a:t>бр</a:t>
          </a:r>
          <a:r>
            <a:rPr lang="ru-RU" sz="2000" i="1" kern="1200" dirty="0">
              <a:latin typeface="Calibri" panose="020F0502020204030204" pitchFamily="34" charset="0"/>
              <a:cs typeface="Calibri" panose="020F0502020204030204" pitchFamily="34" charset="0"/>
            </a:rPr>
            <a:t>. 105/11.12.2020 г., </a:t>
          </a:r>
          <a:r>
            <a:rPr lang="ru-RU" sz="2000" i="1" kern="1200" dirty="0">
              <a:solidFill>
                <a:schemeClr val="accent1"/>
              </a:solidFill>
              <a:latin typeface="Calibri" panose="020F0502020204030204" pitchFamily="34" charset="0"/>
              <a:cs typeface="Calibri" panose="020F0502020204030204" pitchFamily="34" charset="0"/>
            </a:rPr>
            <a:t>в сила от 1.01.2022 г.)</a:t>
          </a:r>
        </a:p>
        <a:p>
          <a:pPr marL="228600" lvl="1" indent="-228600" algn="just" defTabSz="889000">
            <a:lnSpc>
              <a:spcPct val="90000"/>
            </a:lnSpc>
            <a:spcBef>
              <a:spcPct val="0"/>
            </a:spcBef>
            <a:spcAft>
              <a:spcPct val="15000"/>
            </a:spcAft>
            <a:buChar char="••"/>
          </a:pPr>
          <a:r>
            <a:rPr lang="ru-RU" sz="2000" kern="1200" dirty="0" err="1">
              <a:latin typeface="Calibri" panose="020F0502020204030204" pitchFamily="34" charset="0"/>
              <a:cs typeface="Calibri" panose="020F0502020204030204" pitchFamily="34" charset="0"/>
            </a:rPr>
            <a:t>Устройствен</a:t>
          </a:r>
          <a:r>
            <a:rPr lang="ru-RU" sz="2000" kern="1200" dirty="0">
              <a:latin typeface="Calibri" panose="020F0502020204030204" pitchFamily="34" charset="0"/>
              <a:cs typeface="Calibri" panose="020F0502020204030204" pitchFamily="34" charset="0"/>
            </a:rPr>
            <a:t> </a:t>
          </a:r>
          <a:r>
            <a:rPr lang="ru-RU" sz="2000" kern="1200" dirty="0" err="1">
              <a:latin typeface="Calibri" panose="020F0502020204030204" pitchFamily="34" charset="0"/>
              <a:cs typeface="Calibri" panose="020F0502020204030204" pitchFamily="34" charset="0"/>
            </a:rPr>
            <a:t>правилник</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Агенцията</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качеството</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социалните</a:t>
          </a:r>
          <a:r>
            <a:rPr lang="ru-RU" sz="2000" kern="1200" dirty="0">
              <a:latin typeface="Calibri" panose="020F0502020204030204" pitchFamily="34" charset="0"/>
              <a:cs typeface="Calibri" panose="020F0502020204030204" pitchFamily="34" charset="0"/>
            </a:rPr>
            <a:t> услуги </a:t>
          </a:r>
          <a:r>
            <a:rPr lang="ru-RU" sz="2000" i="0" kern="1200" dirty="0">
              <a:latin typeface="Calibri" panose="020F0502020204030204" pitchFamily="34" charset="0"/>
              <a:cs typeface="Calibri" panose="020F0502020204030204" pitchFamily="34" charset="0"/>
            </a:rPr>
            <a:t>(</a:t>
          </a:r>
          <a:r>
            <a:rPr lang="ru-RU" sz="2000" i="0" kern="1200" dirty="0" err="1">
              <a:latin typeface="Calibri" panose="020F0502020204030204" pitchFamily="34" charset="0"/>
              <a:cs typeface="Calibri" panose="020F0502020204030204" pitchFamily="34" charset="0"/>
            </a:rPr>
            <a:t>Обн</a:t>
          </a:r>
          <a:r>
            <a:rPr lang="ru-RU" sz="2000" i="0" kern="1200" dirty="0">
              <a:latin typeface="Calibri" panose="020F0502020204030204" pitchFamily="34" charset="0"/>
              <a:cs typeface="Calibri" panose="020F0502020204030204" pitchFamily="34" charset="0"/>
            </a:rPr>
            <a:t>. ДВ. бр.75 от 25.08. 2020г.)</a:t>
          </a:r>
        </a:p>
        <a:p>
          <a:pPr marL="228600" lvl="1" indent="-228600" algn="just" defTabSz="889000">
            <a:lnSpc>
              <a:spcPct val="90000"/>
            </a:lnSpc>
            <a:spcBef>
              <a:spcPct val="0"/>
            </a:spcBef>
            <a:spcAft>
              <a:spcPct val="15000"/>
            </a:spcAft>
            <a:buChar char="••"/>
          </a:pPr>
          <a:r>
            <a:rPr lang="bg-BG" sz="2000" i="0" kern="1200" dirty="0">
              <a:latin typeface="Calibri" panose="020F0502020204030204" pitchFamily="34" charset="0"/>
              <a:cs typeface="Calibri" panose="020F0502020204030204" pitchFamily="34" charset="0"/>
            </a:rPr>
            <a:t>Н</a:t>
          </a:r>
          <a:r>
            <a:rPr lang="en-US" sz="2000" i="0" kern="1200" dirty="0" err="1">
              <a:latin typeface="Calibri" panose="020F0502020204030204" pitchFamily="34" charset="0"/>
              <a:cs typeface="Calibri" panose="020F0502020204030204" pitchFamily="34" charset="0"/>
            </a:rPr>
            <a:t>аредба</a:t>
          </a:r>
          <a:r>
            <a:rPr lang="en-US" sz="2000" i="0" kern="1200" dirty="0">
              <a:latin typeface="Calibri" panose="020F0502020204030204" pitchFamily="34" charset="0"/>
              <a:cs typeface="Calibri" panose="020F0502020204030204" pitchFamily="34" charset="0"/>
            </a:rPr>
            <a:t> </a:t>
          </a:r>
          <a:r>
            <a:rPr lang="en-US" sz="2000" i="0" kern="1200" dirty="0" err="1">
              <a:latin typeface="Calibri" panose="020F0502020204030204" pitchFamily="34" charset="0"/>
              <a:cs typeface="Calibri" panose="020F0502020204030204" pitchFamily="34" charset="0"/>
            </a:rPr>
            <a:t>за</a:t>
          </a:r>
          <a:r>
            <a:rPr lang="en-US" sz="2000" i="0" kern="1200" dirty="0">
              <a:latin typeface="Calibri" panose="020F0502020204030204" pitchFamily="34" charset="0"/>
              <a:cs typeface="Calibri" panose="020F0502020204030204" pitchFamily="34" charset="0"/>
            </a:rPr>
            <a:t> </a:t>
          </a:r>
          <a:r>
            <a:rPr lang="en-US" sz="2000" i="0" kern="1200" dirty="0" err="1">
              <a:latin typeface="Calibri" panose="020F0502020204030204" pitchFamily="34" charset="0"/>
              <a:cs typeface="Calibri" panose="020F0502020204030204" pitchFamily="34" charset="0"/>
            </a:rPr>
            <a:t>планирането</a:t>
          </a:r>
          <a:r>
            <a:rPr lang="en-US" sz="2000" i="0" kern="1200" dirty="0">
              <a:latin typeface="Calibri" panose="020F0502020204030204" pitchFamily="34" charset="0"/>
              <a:cs typeface="Calibri" panose="020F0502020204030204" pitchFamily="34" charset="0"/>
            </a:rPr>
            <a:t> на </a:t>
          </a:r>
          <a:r>
            <a:rPr lang="en-US" sz="2000" i="0" kern="1200" dirty="0" err="1">
              <a:latin typeface="Calibri" panose="020F0502020204030204" pitchFamily="34" charset="0"/>
              <a:cs typeface="Calibri" panose="020F0502020204030204" pitchFamily="34" charset="0"/>
            </a:rPr>
            <a:t>социалните</a:t>
          </a:r>
          <a:r>
            <a:rPr lang="en-US" sz="2000" i="0" kern="1200" dirty="0">
              <a:latin typeface="Calibri" panose="020F0502020204030204" pitchFamily="34" charset="0"/>
              <a:cs typeface="Calibri" panose="020F0502020204030204" pitchFamily="34" charset="0"/>
            </a:rPr>
            <a:t> </a:t>
          </a:r>
          <a:r>
            <a:rPr lang="en-US" sz="2000" i="0" kern="1200" dirty="0" err="1">
              <a:latin typeface="Calibri" panose="020F0502020204030204" pitchFamily="34" charset="0"/>
              <a:cs typeface="Calibri" panose="020F0502020204030204" pitchFamily="34" charset="0"/>
            </a:rPr>
            <a:t>услуги</a:t>
          </a:r>
          <a:r>
            <a:rPr lang="en-US" sz="2000" i="0" kern="1200" dirty="0">
              <a:latin typeface="Calibri" panose="020F0502020204030204" pitchFamily="34" charset="0"/>
              <a:cs typeface="Calibri" panose="020F0502020204030204" pitchFamily="34" charset="0"/>
            </a:rPr>
            <a:t> (</a:t>
          </a:r>
          <a:r>
            <a:rPr lang="en-US" sz="2000" i="1" kern="1200" dirty="0" err="1">
              <a:latin typeface="Calibri" panose="020F0502020204030204" pitchFamily="34" charset="0"/>
              <a:cs typeface="Calibri" panose="020F0502020204030204" pitchFamily="34" charset="0"/>
            </a:rPr>
            <a:t>Обн</a:t>
          </a:r>
          <a:r>
            <a:rPr lang="en-US" sz="2000" i="1" kern="1200" dirty="0">
              <a:latin typeface="Calibri" panose="020F0502020204030204" pitchFamily="34" charset="0"/>
              <a:cs typeface="Calibri" panose="020F0502020204030204" pitchFamily="34" charset="0"/>
            </a:rPr>
            <a:t>. ДВ. </a:t>
          </a:r>
          <a:r>
            <a:rPr lang="en-US" sz="2000" i="1" kern="1200" dirty="0" err="1">
              <a:latin typeface="Calibri" panose="020F0502020204030204" pitchFamily="34" charset="0"/>
              <a:cs typeface="Calibri" panose="020F0502020204030204" pitchFamily="34" charset="0"/>
            </a:rPr>
            <a:t>бр</a:t>
          </a:r>
          <a:r>
            <a:rPr lang="en-US" sz="2000" i="1" kern="1200" dirty="0">
              <a:latin typeface="Calibri" panose="020F0502020204030204" pitchFamily="34" charset="0"/>
              <a:cs typeface="Calibri" panose="020F0502020204030204" pitchFamily="34" charset="0"/>
            </a:rPr>
            <a:t>. 29/09.04.2021 г.)</a:t>
          </a:r>
          <a:endParaRPr lang="ru-RU" sz="2000" i="1" kern="1200" dirty="0">
            <a:latin typeface="Calibri" panose="020F0502020204030204" pitchFamily="34" charset="0"/>
            <a:cs typeface="Calibri" panose="020F0502020204030204" pitchFamily="34" charset="0"/>
          </a:endParaRPr>
        </a:p>
        <a:p>
          <a:pPr marL="228600" lvl="1" indent="-228600" algn="just" defTabSz="889000">
            <a:lnSpc>
              <a:spcPct val="90000"/>
            </a:lnSpc>
            <a:spcBef>
              <a:spcPct val="0"/>
            </a:spcBef>
            <a:spcAft>
              <a:spcPct val="15000"/>
            </a:spcAft>
            <a:buChar char="••"/>
          </a:pPr>
          <a:r>
            <a:rPr lang="ru-RU" sz="2000" kern="1200" dirty="0">
              <a:latin typeface="Calibri" panose="020F0502020204030204" pitchFamily="34" charset="0"/>
              <a:cs typeface="Calibri" panose="020F0502020204030204" pitchFamily="34" charset="0"/>
            </a:rPr>
            <a:t>Тарифа за </a:t>
          </a:r>
          <a:r>
            <a:rPr lang="ru-RU" sz="2000" kern="1200" dirty="0" err="1">
              <a:latin typeface="Calibri" panose="020F0502020204030204" pitchFamily="34" charset="0"/>
              <a:cs typeface="Calibri" panose="020F0502020204030204" pitchFamily="34" charset="0"/>
            </a:rPr>
            <a:t>таксите</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издаване</a:t>
          </a:r>
          <a:r>
            <a:rPr lang="ru-RU" sz="2000" kern="1200" dirty="0">
              <a:latin typeface="Calibri" panose="020F0502020204030204" pitchFamily="34" charset="0"/>
              <a:cs typeface="Calibri" panose="020F0502020204030204" pitchFamily="34" charset="0"/>
            </a:rPr>
            <a:t> и </a:t>
          </a:r>
          <a:r>
            <a:rPr lang="ru-RU" sz="2000" kern="1200" dirty="0" err="1">
              <a:latin typeface="Calibri" panose="020F0502020204030204" pitchFamily="34" charset="0"/>
              <a:cs typeface="Calibri" panose="020F0502020204030204" pitchFamily="34" charset="0"/>
            </a:rPr>
            <a:t>подновяване</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лиценз</a:t>
          </a:r>
          <a:r>
            <a:rPr lang="ru-RU" sz="2000" kern="1200" dirty="0">
              <a:latin typeface="Calibri" panose="020F0502020204030204" pitchFamily="34" charset="0"/>
              <a:cs typeface="Calibri" panose="020F0502020204030204" pitchFamily="34" charset="0"/>
            </a:rPr>
            <a:t> за </a:t>
          </a:r>
          <a:r>
            <a:rPr lang="ru-RU" sz="2000" kern="1200" dirty="0" err="1">
              <a:latin typeface="Calibri" panose="020F0502020204030204" pitchFamily="34" charset="0"/>
              <a:cs typeface="Calibri" panose="020F0502020204030204" pitchFamily="34" charset="0"/>
            </a:rPr>
            <a:t>предоставяне</a:t>
          </a:r>
          <a:r>
            <a:rPr lang="ru-RU" sz="2000" kern="1200" dirty="0">
              <a:latin typeface="Calibri" panose="020F0502020204030204" pitchFamily="34" charset="0"/>
              <a:cs typeface="Calibri" panose="020F0502020204030204" pitchFamily="34" charset="0"/>
            </a:rPr>
            <a:t> на </a:t>
          </a:r>
          <a:r>
            <a:rPr lang="ru-RU" sz="2000" kern="1200" dirty="0" err="1">
              <a:latin typeface="Calibri" panose="020F0502020204030204" pitchFamily="34" charset="0"/>
              <a:cs typeface="Calibri" panose="020F0502020204030204" pitchFamily="34" charset="0"/>
            </a:rPr>
            <a:t>социални</a:t>
          </a:r>
          <a:r>
            <a:rPr lang="ru-RU" sz="2000" kern="1200" dirty="0">
              <a:latin typeface="Calibri" panose="020F0502020204030204" pitchFamily="34" charset="0"/>
              <a:cs typeface="Calibri" panose="020F0502020204030204" pitchFamily="34" charset="0"/>
            </a:rPr>
            <a:t> услуги (</a:t>
          </a:r>
          <a:r>
            <a:rPr lang="x-none" sz="2000" kern="1200" dirty="0">
              <a:effectLst/>
              <a:latin typeface="Calibri" panose="020F0502020204030204" pitchFamily="34" charset="0"/>
              <a:ea typeface="Times New Roman" panose="02020603050405020304" pitchFamily="18" charset="0"/>
              <a:cs typeface="Calibri" panose="020F0502020204030204" pitchFamily="34" charset="0"/>
            </a:rPr>
            <a:t>Одобрена с ПМС № 267 от 25.09.2020 г., обн., ДВ, бр. 85 от 2.10.2020 г.</a:t>
          </a:r>
          <a:r>
            <a:rPr lang="ru-RU" sz="2000" kern="1200" dirty="0">
              <a:latin typeface="Calibri" panose="020F0502020204030204" pitchFamily="34" charset="0"/>
              <a:cs typeface="Calibri" panose="020F0502020204030204" pitchFamily="34" charset="0"/>
            </a:rPr>
            <a:t>)</a:t>
          </a:r>
          <a:endParaRPr lang="ru-RU" sz="2000" i="1" kern="1200" dirty="0">
            <a:latin typeface="Calibri" panose="020F0502020204030204" pitchFamily="34" charset="0"/>
            <a:cs typeface="Calibri" panose="020F0502020204030204" pitchFamily="34" charset="0"/>
          </a:endParaRPr>
        </a:p>
        <a:p>
          <a:pPr marL="228600" lvl="1" indent="-228600" algn="just" defTabSz="889000">
            <a:lnSpc>
              <a:spcPct val="90000"/>
            </a:lnSpc>
            <a:spcBef>
              <a:spcPct val="0"/>
            </a:spcBef>
            <a:spcAft>
              <a:spcPct val="15000"/>
            </a:spcAft>
            <a:buChar char="••"/>
          </a:pPr>
          <a:r>
            <a:rPr lang="ru-RU" sz="2000" b="1" kern="1200" dirty="0" err="1">
              <a:solidFill>
                <a:schemeClr val="tx1"/>
              </a:solidFill>
              <a:latin typeface="Calibri" panose="020F0502020204030204" pitchFamily="34" charset="0"/>
              <a:cs typeface="Calibri" panose="020F0502020204030204" pitchFamily="34" charset="0"/>
            </a:rPr>
            <a:t>Етичен</a:t>
          </a:r>
          <a:r>
            <a:rPr lang="ru-RU" sz="2000" b="1" kern="1200" dirty="0">
              <a:solidFill>
                <a:schemeClr val="tx1"/>
              </a:solidFill>
              <a:latin typeface="Calibri" panose="020F0502020204030204" pitchFamily="34" charset="0"/>
              <a:cs typeface="Calibri" panose="020F0502020204030204" pitchFamily="34" charset="0"/>
            </a:rPr>
            <a:t> кодекс </a:t>
          </a:r>
          <a:r>
            <a:rPr lang="ru-RU" sz="2000" kern="1200" dirty="0">
              <a:solidFill>
                <a:schemeClr val="tx1"/>
              </a:solidFill>
              <a:latin typeface="Calibri" panose="020F0502020204030204" pitchFamily="34" charset="0"/>
              <a:cs typeface="Calibri" panose="020F0502020204030204" pitchFamily="34" charset="0"/>
            </a:rPr>
            <a:t>на </a:t>
          </a:r>
          <a:r>
            <a:rPr lang="ru-RU" sz="2000" kern="1200" dirty="0" err="1">
              <a:solidFill>
                <a:schemeClr val="tx1"/>
              </a:solidFill>
              <a:latin typeface="Calibri" panose="020F0502020204030204" pitchFamily="34" charset="0"/>
              <a:cs typeface="Calibri" panose="020F0502020204030204" pitchFamily="34" charset="0"/>
            </a:rPr>
            <a:t>служителите</a:t>
          </a:r>
          <a:r>
            <a:rPr lang="ru-RU" sz="2000" kern="1200" dirty="0">
              <a:solidFill>
                <a:schemeClr val="tx1"/>
              </a:solidFill>
              <a:latin typeface="Calibri" panose="020F0502020204030204" pitchFamily="34" charset="0"/>
              <a:cs typeface="Calibri" panose="020F0502020204030204" pitchFamily="34" charset="0"/>
            </a:rPr>
            <a:t>, </a:t>
          </a:r>
          <a:r>
            <a:rPr lang="ru-RU" sz="2000" kern="1200" dirty="0" err="1">
              <a:solidFill>
                <a:schemeClr val="tx1"/>
              </a:solidFill>
              <a:latin typeface="Calibri" panose="020F0502020204030204" pitchFamily="34" charset="0"/>
              <a:cs typeface="Calibri" panose="020F0502020204030204" pitchFamily="34" charset="0"/>
            </a:rPr>
            <a:t>осъществяващи</a:t>
          </a:r>
          <a:r>
            <a:rPr lang="ru-RU" sz="2000" kern="1200" dirty="0">
              <a:solidFill>
                <a:schemeClr val="tx1"/>
              </a:solidFill>
              <a:latin typeface="Calibri" panose="020F0502020204030204" pitchFamily="34" charset="0"/>
              <a:cs typeface="Calibri" panose="020F0502020204030204" pitchFamily="34" charset="0"/>
            </a:rPr>
            <a:t> </a:t>
          </a:r>
          <a:r>
            <a:rPr lang="ru-RU" sz="2000" kern="1200" dirty="0" err="1">
              <a:solidFill>
                <a:schemeClr val="tx1"/>
              </a:solidFill>
              <a:latin typeface="Calibri" panose="020F0502020204030204" pitchFamily="34" charset="0"/>
              <a:cs typeface="Calibri" panose="020F0502020204030204" pitchFamily="34" charset="0"/>
            </a:rPr>
            <a:t>дейности</a:t>
          </a:r>
          <a:r>
            <a:rPr lang="ru-RU" sz="2000" kern="1200" dirty="0">
              <a:solidFill>
                <a:schemeClr val="tx1"/>
              </a:solidFill>
              <a:latin typeface="Calibri" panose="020F0502020204030204" pitchFamily="34" charset="0"/>
              <a:cs typeface="Calibri" panose="020F0502020204030204" pitchFamily="34" charset="0"/>
            </a:rPr>
            <a:t> по </a:t>
          </a:r>
          <a:r>
            <a:rPr lang="ru-RU" sz="2000" kern="1200" dirty="0" err="1">
              <a:solidFill>
                <a:schemeClr val="tx1"/>
              </a:solidFill>
              <a:latin typeface="Calibri" panose="020F0502020204030204" pitchFamily="34" charset="0"/>
              <a:cs typeface="Calibri" panose="020F0502020204030204" pitchFamily="34" charset="0"/>
            </a:rPr>
            <a:t>предоставяне</a:t>
          </a:r>
          <a:r>
            <a:rPr lang="ru-RU" sz="2000" kern="1200" dirty="0">
              <a:solidFill>
                <a:schemeClr val="tx1"/>
              </a:solidFill>
              <a:latin typeface="Calibri" panose="020F0502020204030204" pitchFamily="34" charset="0"/>
              <a:cs typeface="Calibri" panose="020F0502020204030204" pitchFamily="34" charset="0"/>
            </a:rPr>
            <a:t> на </a:t>
          </a:r>
          <a:r>
            <a:rPr lang="ru-RU" sz="2000" kern="1200" dirty="0" err="1">
              <a:solidFill>
                <a:schemeClr val="tx1"/>
              </a:solidFill>
              <a:latin typeface="Calibri" panose="020F0502020204030204" pitchFamily="34" charset="0"/>
              <a:cs typeface="Calibri" panose="020F0502020204030204" pitchFamily="34" charset="0"/>
            </a:rPr>
            <a:t>социални</a:t>
          </a:r>
          <a:r>
            <a:rPr lang="ru-RU" sz="2000" kern="1200" dirty="0">
              <a:solidFill>
                <a:schemeClr val="tx1"/>
              </a:solidFill>
              <a:latin typeface="Calibri" panose="020F0502020204030204" pitchFamily="34" charset="0"/>
              <a:cs typeface="Calibri" panose="020F0502020204030204" pitchFamily="34" charset="0"/>
            </a:rPr>
            <a:t> услуги (</a:t>
          </a:r>
          <a:r>
            <a:rPr lang="ru-RU" sz="2000" kern="1200" dirty="0" err="1">
              <a:solidFill>
                <a:schemeClr val="tx1"/>
              </a:solidFill>
              <a:latin typeface="Calibri" panose="020F0502020204030204" pitchFamily="34" charset="0"/>
              <a:cs typeface="Calibri" panose="020F0502020204030204" pitchFamily="34" charset="0"/>
            </a:rPr>
            <a:t>Утвърден</a:t>
          </a:r>
          <a:r>
            <a:rPr lang="ru-RU" sz="2000" kern="1200" dirty="0">
              <a:solidFill>
                <a:schemeClr val="tx1"/>
              </a:solidFill>
              <a:latin typeface="Calibri" panose="020F0502020204030204" pitchFamily="34" charset="0"/>
              <a:cs typeface="Calibri" panose="020F0502020204030204" pitchFamily="34" charset="0"/>
            </a:rPr>
            <a:t> </a:t>
          </a:r>
          <a:r>
            <a:rPr lang="ru-RU" sz="2000" kern="1200" dirty="0" err="1">
              <a:solidFill>
                <a:schemeClr val="tx1"/>
              </a:solidFill>
              <a:latin typeface="Calibri" panose="020F0502020204030204" pitchFamily="34" charset="0"/>
              <a:cs typeface="Calibri" panose="020F0502020204030204" pitchFamily="34" charset="0"/>
            </a:rPr>
            <a:t>със</a:t>
          </a:r>
          <a:r>
            <a:rPr lang="ru-RU" sz="2000" kern="1200" dirty="0">
              <a:solidFill>
                <a:schemeClr val="tx1"/>
              </a:solidFill>
              <a:latin typeface="Calibri" panose="020F0502020204030204" pitchFamily="34" charset="0"/>
              <a:cs typeface="Calibri" panose="020F0502020204030204" pitchFamily="34" charset="0"/>
            </a:rPr>
            <a:t> </a:t>
          </a:r>
          <a:r>
            <a:rPr lang="ru-RU" sz="2000" kern="1200" dirty="0" err="1">
              <a:solidFill>
                <a:schemeClr val="tx1"/>
              </a:solidFill>
              <a:latin typeface="Calibri" panose="020F0502020204030204" pitchFamily="34" charset="0"/>
              <a:cs typeface="Calibri" panose="020F0502020204030204" pitchFamily="34" charset="0"/>
            </a:rPr>
            <a:t>Заповед</a:t>
          </a:r>
          <a:r>
            <a:rPr lang="ru-RU" sz="2000" kern="1200" dirty="0">
              <a:solidFill>
                <a:schemeClr val="tx1"/>
              </a:solidFill>
              <a:latin typeface="Calibri" panose="020F0502020204030204" pitchFamily="34" charset="0"/>
              <a:cs typeface="Calibri" panose="020F0502020204030204" pitchFamily="34" charset="0"/>
            </a:rPr>
            <a:t> № РД-06-45/28.05.2021г. на </a:t>
          </a:r>
          <a:r>
            <a:rPr lang="ru-RU" sz="2000" kern="1200" dirty="0" err="1">
              <a:solidFill>
                <a:schemeClr val="tx1"/>
              </a:solidFill>
              <a:latin typeface="Calibri" panose="020F0502020204030204" pitchFamily="34" charset="0"/>
              <a:cs typeface="Calibri" panose="020F0502020204030204" pitchFamily="34" charset="0"/>
            </a:rPr>
            <a:t>Министъра</a:t>
          </a:r>
          <a:r>
            <a:rPr lang="ru-RU" sz="2000" kern="1200" dirty="0">
              <a:solidFill>
                <a:schemeClr val="tx1"/>
              </a:solidFill>
              <a:latin typeface="Calibri" panose="020F0502020204030204" pitchFamily="34" charset="0"/>
              <a:cs typeface="Calibri" panose="020F0502020204030204" pitchFamily="34" charset="0"/>
            </a:rPr>
            <a:t> на труда и </a:t>
          </a:r>
          <a:r>
            <a:rPr lang="ru-RU" sz="2000" kern="1200" dirty="0" err="1">
              <a:solidFill>
                <a:schemeClr val="tx1"/>
              </a:solidFill>
              <a:latin typeface="Calibri" panose="020F0502020204030204" pitchFamily="34" charset="0"/>
              <a:cs typeface="Calibri" panose="020F0502020204030204" pitchFamily="34" charset="0"/>
            </a:rPr>
            <a:t>социалната</a:t>
          </a:r>
          <a:r>
            <a:rPr lang="ru-RU" sz="2000" kern="1200" dirty="0">
              <a:solidFill>
                <a:schemeClr val="tx1"/>
              </a:solidFill>
              <a:latin typeface="Calibri" panose="020F0502020204030204" pitchFamily="34" charset="0"/>
              <a:cs typeface="Calibri" panose="020F0502020204030204" pitchFamily="34" charset="0"/>
            </a:rPr>
            <a:t> политика);</a:t>
          </a:r>
          <a:endParaRPr lang="ru-RU" sz="2000" i="1" kern="1200" dirty="0">
            <a:latin typeface="Calibri" panose="020F0502020204030204" pitchFamily="34" charset="0"/>
            <a:cs typeface="Calibri" panose="020F0502020204030204" pitchFamily="34" charset="0"/>
          </a:endParaRPr>
        </a:p>
      </dsp:txBody>
      <dsp:txXfrm rot="-5400000">
        <a:off x="2579050" y="208542"/>
        <a:ext cx="8595508" cy="3849832"/>
      </dsp:txXfrm>
    </dsp:sp>
    <dsp:sp modelId="{23974BD5-5866-47A6-8B5D-4AB30482491A}">
      <dsp:nvSpPr>
        <dsp:cNvPr id="0" name=""/>
        <dsp:cNvSpPr/>
      </dsp:nvSpPr>
      <dsp:spPr>
        <a:xfrm>
          <a:off x="495" y="1448032"/>
          <a:ext cx="2578554" cy="13708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bg-BG" sz="3400" kern="1200" dirty="0"/>
            <a:t>Приети</a:t>
          </a:r>
        </a:p>
      </dsp:txBody>
      <dsp:txXfrm>
        <a:off x="67414" y="1514951"/>
        <a:ext cx="2444716" cy="1237014"/>
      </dsp:txXfrm>
    </dsp:sp>
    <dsp:sp modelId="{111534AF-8F96-4923-8BEE-E3F2E3FD040E}">
      <dsp:nvSpPr>
        <dsp:cNvPr id="0" name=""/>
        <dsp:cNvSpPr/>
      </dsp:nvSpPr>
      <dsp:spPr>
        <a:xfrm rot="5400000">
          <a:off x="6207904" y="486186"/>
          <a:ext cx="1301300" cy="9068848"/>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l" defTabSz="800100">
            <a:lnSpc>
              <a:spcPct val="90000"/>
            </a:lnSpc>
            <a:spcBef>
              <a:spcPct val="0"/>
            </a:spcBef>
            <a:spcAft>
              <a:spcPct val="15000"/>
            </a:spcAft>
            <a:buChar char="••"/>
          </a:pPr>
          <a:r>
            <a:rPr lang="ru-RU" sz="1800" kern="1200" dirty="0" err="1">
              <a:latin typeface="Calibri" panose="020F0502020204030204" pitchFamily="34" charset="0"/>
              <a:cs typeface="Calibri" panose="020F0502020204030204" pitchFamily="34" charset="0"/>
            </a:rPr>
            <a:t>Наредба</a:t>
          </a:r>
          <a:r>
            <a:rPr lang="ru-RU" sz="1800" kern="1200" dirty="0">
              <a:latin typeface="Calibri" panose="020F0502020204030204" pitchFamily="34" charset="0"/>
              <a:cs typeface="Calibri" panose="020F0502020204030204" pitchFamily="34" charset="0"/>
            </a:rPr>
            <a:t> за </a:t>
          </a:r>
          <a:r>
            <a:rPr lang="ru-RU" sz="1800" kern="1200" dirty="0" err="1">
              <a:latin typeface="Calibri" panose="020F0502020204030204" pitchFamily="34" charset="0"/>
              <a:cs typeface="Calibri" panose="020F0502020204030204" pitchFamily="34" charset="0"/>
            </a:rPr>
            <a:t>качеството</a:t>
          </a:r>
          <a:r>
            <a:rPr lang="ru-RU" sz="1800" kern="1200" dirty="0">
              <a:latin typeface="Calibri" panose="020F0502020204030204" pitchFamily="34" charset="0"/>
              <a:cs typeface="Calibri" panose="020F0502020204030204" pitchFamily="34" charset="0"/>
            </a:rPr>
            <a:t> на </a:t>
          </a:r>
          <a:r>
            <a:rPr lang="ru-RU" sz="1800" kern="1200" dirty="0" err="1">
              <a:latin typeface="Calibri" panose="020F0502020204030204" pitchFamily="34" charset="0"/>
              <a:cs typeface="Calibri" panose="020F0502020204030204" pitchFamily="34" charset="0"/>
            </a:rPr>
            <a:t>социалните</a:t>
          </a:r>
          <a:r>
            <a:rPr lang="ru-RU" sz="1800" kern="1200" dirty="0">
              <a:latin typeface="Calibri" panose="020F0502020204030204" pitchFamily="34" charset="0"/>
              <a:cs typeface="Calibri" panose="020F0502020204030204" pitchFamily="34" charset="0"/>
            </a:rPr>
            <a:t> услуги</a:t>
          </a:r>
          <a:endParaRPr lang="bg-BG" sz="1800" kern="1200" dirty="0">
            <a:latin typeface="Calibri" panose="020F0502020204030204" pitchFamily="34" charset="0"/>
            <a:cs typeface="Calibri" panose="020F0502020204030204" pitchFamily="34" charset="0"/>
          </a:endParaRPr>
        </a:p>
        <a:p>
          <a:pPr marL="171450" lvl="1" indent="-171450" algn="l" defTabSz="800100">
            <a:lnSpc>
              <a:spcPct val="90000"/>
            </a:lnSpc>
            <a:spcBef>
              <a:spcPct val="0"/>
            </a:spcBef>
            <a:spcAft>
              <a:spcPct val="15000"/>
            </a:spcAft>
            <a:buChar char="••"/>
          </a:pPr>
          <a:r>
            <a:rPr lang="ru-RU" sz="1800" kern="1200" dirty="0">
              <a:latin typeface="Calibri" panose="020F0502020204030204" pitchFamily="34" charset="0"/>
              <a:cs typeface="Calibri" panose="020F0502020204030204" pitchFamily="34" charset="0"/>
            </a:rPr>
            <a:t>Тарифа за размерите на </a:t>
          </a:r>
          <a:r>
            <a:rPr lang="ru-RU" sz="1800" kern="1200" dirty="0" err="1">
              <a:latin typeface="Calibri" panose="020F0502020204030204" pitchFamily="34" charset="0"/>
              <a:cs typeface="Calibri" panose="020F0502020204030204" pitchFamily="34" charset="0"/>
            </a:rPr>
            <a:t>таксите</a:t>
          </a:r>
          <a:r>
            <a:rPr lang="ru-RU" sz="1800" kern="1200" dirty="0">
              <a:latin typeface="Calibri" panose="020F0502020204030204" pitchFamily="34" charset="0"/>
              <a:cs typeface="Calibri" panose="020F0502020204030204" pitchFamily="34" charset="0"/>
            </a:rPr>
            <a:t> за </a:t>
          </a:r>
          <a:r>
            <a:rPr lang="ru-RU" sz="1800" kern="1200" dirty="0" err="1">
              <a:latin typeface="Calibri" panose="020F0502020204030204" pitchFamily="34" charset="0"/>
              <a:cs typeface="Calibri" panose="020F0502020204030204" pitchFamily="34" charset="0"/>
            </a:rPr>
            <a:t>ползване</a:t>
          </a:r>
          <a:r>
            <a:rPr lang="ru-RU" sz="1800" kern="1200" dirty="0">
              <a:latin typeface="Calibri" panose="020F0502020204030204" pitchFamily="34" charset="0"/>
              <a:cs typeface="Calibri" panose="020F0502020204030204" pitchFamily="34" charset="0"/>
            </a:rPr>
            <a:t> на </a:t>
          </a:r>
          <a:r>
            <a:rPr lang="ru-RU" sz="1800" kern="1200" dirty="0" err="1">
              <a:latin typeface="Calibri" panose="020F0502020204030204" pitchFamily="34" charset="0"/>
              <a:cs typeface="Calibri" panose="020F0502020204030204" pitchFamily="34" charset="0"/>
            </a:rPr>
            <a:t>социални</a:t>
          </a:r>
          <a:r>
            <a:rPr lang="ru-RU" sz="1800" kern="1200" dirty="0">
              <a:latin typeface="Calibri" panose="020F0502020204030204" pitchFamily="34" charset="0"/>
              <a:cs typeface="Calibri" panose="020F0502020204030204" pitchFamily="34" charset="0"/>
            </a:rPr>
            <a:t> услуги, </a:t>
          </a:r>
          <a:r>
            <a:rPr lang="ru-RU" sz="1800" kern="1200" dirty="0" err="1">
              <a:latin typeface="Calibri" panose="020F0502020204030204" pitchFamily="34" charset="0"/>
              <a:cs typeface="Calibri" panose="020F0502020204030204" pitchFamily="34" charset="0"/>
            </a:rPr>
            <a:t>финансирани</a:t>
          </a:r>
          <a:r>
            <a:rPr lang="ru-RU" sz="1800" kern="1200" dirty="0">
              <a:latin typeface="Calibri" panose="020F0502020204030204" pitchFamily="34" charset="0"/>
              <a:cs typeface="Calibri" panose="020F0502020204030204" pitchFamily="34" charset="0"/>
            </a:rPr>
            <a:t> от </a:t>
          </a:r>
          <a:r>
            <a:rPr lang="ru-RU" sz="1800" kern="1200" dirty="0" err="1">
              <a:latin typeface="Calibri" panose="020F0502020204030204" pitchFamily="34" charset="0"/>
              <a:cs typeface="Calibri" panose="020F0502020204030204" pitchFamily="34" charset="0"/>
            </a:rPr>
            <a:t>държавния</a:t>
          </a:r>
          <a:r>
            <a:rPr lang="ru-RU" sz="1800" kern="1200" dirty="0">
              <a:latin typeface="Calibri" panose="020F0502020204030204" pitchFamily="34" charset="0"/>
              <a:cs typeface="Calibri" panose="020F0502020204030204" pitchFamily="34" charset="0"/>
            </a:rPr>
            <a:t> бюджет</a:t>
          </a:r>
          <a:r>
            <a:rPr lang="x-none" sz="1800" kern="1200" dirty="0">
              <a:latin typeface="Calibri" panose="020F0502020204030204" pitchFamily="34" charset="0"/>
              <a:cs typeface="Calibri" panose="020F0502020204030204" pitchFamily="34" charset="0"/>
            </a:rPr>
            <a:t>Одобрена с ПМС № 267 от 25.09.2020 г., обн., ДВ, бр. 85 от 2.10.2020 г.</a:t>
          </a:r>
          <a:endParaRPr lang="ru-RU" sz="1800" kern="1200" dirty="0">
            <a:latin typeface="Calibri" panose="020F0502020204030204" pitchFamily="34" charset="0"/>
            <a:cs typeface="Calibri" panose="020F0502020204030204" pitchFamily="34" charset="0"/>
          </a:endParaRPr>
        </a:p>
      </dsp:txBody>
      <dsp:txXfrm rot="-5400000">
        <a:off x="2324130" y="4433484"/>
        <a:ext cx="9005324" cy="1174252"/>
      </dsp:txXfrm>
    </dsp:sp>
    <dsp:sp modelId="{549190C6-1133-45A3-B6AA-3506004EC504}">
      <dsp:nvSpPr>
        <dsp:cNvPr id="0" name=""/>
        <dsp:cNvSpPr/>
      </dsp:nvSpPr>
      <dsp:spPr>
        <a:xfrm>
          <a:off x="0" y="4327452"/>
          <a:ext cx="2323635" cy="1370852"/>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64770" rIns="129540" bIns="64770" numCol="1" spcCol="1270" anchor="ctr" anchorCtr="0">
          <a:noAutofit/>
        </a:bodyPr>
        <a:lstStyle/>
        <a:p>
          <a:pPr lvl="0" algn="ctr" defTabSz="1511300">
            <a:lnSpc>
              <a:spcPct val="90000"/>
            </a:lnSpc>
            <a:spcBef>
              <a:spcPct val="0"/>
            </a:spcBef>
            <a:spcAft>
              <a:spcPct val="35000"/>
            </a:spcAft>
          </a:pPr>
          <a:r>
            <a:rPr lang="bg-BG" sz="3400" kern="1200" dirty="0"/>
            <a:t>Неприети</a:t>
          </a:r>
        </a:p>
      </dsp:txBody>
      <dsp:txXfrm>
        <a:off x="66919" y="4394371"/>
        <a:ext cx="2189797" cy="1237014"/>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idx="1"/>
          </p:nvPr>
        </p:nvSpPr>
        <p:spPr/>
        <p:txBody>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22.5.2022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22.5.2022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22.5.2022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22.5.2022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22.5.2022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a:t>Щракнете, за да редактирате стиловете на текста в образеца</a:t>
            </a:r>
          </a:p>
          <a:p>
            <a:pPr lvl="1"/>
            <a:r>
              <a:rPr lang="bg-BG"/>
              <a:t>Второ ниво</a:t>
            </a:r>
          </a:p>
          <a:p>
            <a:pPr lvl="2"/>
            <a:r>
              <a:rPr lang="bg-BG"/>
              <a:t>Трето ниво</a:t>
            </a:r>
          </a:p>
          <a:p>
            <a:pPr lvl="3"/>
            <a:r>
              <a:rPr lang="bg-BG"/>
              <a:t>Четвърто ниво</a:t>
            </a:r>
          </a:p>
          <a:p>
            <a:pPr lvl="4"/>
            <a:r>
              <a:rPr lang="bg-BG"/>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22.5.2022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Заглавие 1"/>
          <p:cNvSpPr>
            <a:spLocks noGrp="1"/>
          </p:cNvSpPr>
          <p:nvPr>
            <p:ph type="ctrTitle"/>
          </p:nvPr>
        </p:nvSpPr>
        <p:spPr>
          <a:xfrm>
            <a:off x="1109980" y="882376"/>
            <a:ext cx="9966960" cy="1916242"/>
          </a:xfrm>
        </p:spPr>
        <p:txBody>
          <a:bodyPr>
            <a:noAutofit/>
          </a:bodyPr>
          <a:lstStyle/>
          <a:p>
            <a:pPr algn="ctr"/>
            <a:r>
              <a:rPr lang="en-US" sz="3200" dirty="0">
                <a:solidFill>
                  <a:schemeClr val="accent1">
                    <a:lumMod val="75000"/>
                  </a:schemeClr>
                </a:solidFill>
              </a:rPr>
              <a:t/>
            </a:r>
            <a:br>
              <a:rPr lang="en-US" sz="3200" dirty="0">
                <a:solidFill>
                  <a:schemeClr val="accent1">
                    <a:lumMod val="75000"/>
                  </a:schemeClr>
                </a:solidFill>
              </a:rPr>
            </a:br>
            <a:r>
              <a:rPr lang="en-US" sz="2800" dirty="0" err="1">
                <a:solidFill>
                  <a:schemeClr val="accent1">
                    <a:lumMod val="75000"/>
                  </a:schemeClr>
                </a:solidFill>
              </a:rPr>
              <a:t>Тема</a:t>
            </a:r>
            <a:r>
              <a:rPr lang="en-US" sz="2800" dirty="0">
                <a:solidFill>
                  <a:schemeClr val="accent1">
                    <a:lumMod val="75000"/>
                  </a:schemeClr>
                </a:solidFill>
              </a:rPr>
              <a:t> 1</a:t>
            </a:r>
            <a:r>
              <a:rPr lang="bg-BG" sz="2800" dirty="0">
                <a:solidFill>
                  <a:schemeClr val="accent1">
                    <a:lumMod val="75000"/>
                  </a:schemeClr>
                </a:solidFill>
              </a:rPr>
              <a:t>.</a:t>
            </a:r>
            <a:r>
              <a:rPr lang="en-US" sz="2800" dirty="0">
                <a:solidFill>
                  <a:schemeClr val="accent1">
                    <a:lumMod val="75000"/>
                  </a:schemeClr>
                </a:solidFill>
              </a:rPr>
              <a:t> </a:t>
            </a:r>
            <a:r>
              <a:rPr lang="ru-RU" sz="2800" dirty="0">
                <a:solidFill>
                  <a:schemeClr val="accent1">
                    <a:lumMod val="75000"/>
                  </a:schemeClr>
                </a:solidFill>
              </a:rPr>
              <a:t>«Нова нормативна уредба и реформиране на социалната система»</a:t>
            </a:r>
            <a:r>
              <a:rPr lang="en-US" sz="2800" dirty="0">
                <a:solidFill>
                  <a:schemeClr val="accent1">
                    <a:lumMod val="75000"/>
                  </a:schemeClr>
                </a:solidFill>
              </a:rPr>
              <a:t/>
            </a:r>
            <a:br>
              <a:rPr lang="en-US" sz="2800" dirty="0">
                <a:solidFill>
                  <a:schemeClr val="accent1">
                    <a:lumMod val="75000"/>
                  </a:schemeClr>
                </a:solidFill>
              </a:rPr>
            </a:br>
            <a:endParaRPr lang="ru-RU" sz="2800" b="1" i="1" dirty="0">
              <a:solidFill>
                <a:schemeClr val="accent1">
                  <a:lumMod val="75000"/>
                </a:schemeClr>
              </a:solidFill>
            </a:endParaRPr>
          </a:p>
        </p:txBody>
      </p:sp>
      <p:sp>
        <p:nvSpPr>
          <p:cNvPr id="12" name="Подзаглавие 11"/>
          <p:cNvSpPr>
            <a:spLocks noGrp="1"/>
          </p:cNvSpPr>
          <p:nvPr>
            <p:ph type="subTitle" idx="1"/>
          </p:nvPr>
        </p:nvSpPr>
        <p:spPr>
          <a:xfrm>
            <a:off x="1709530" y="4276436"/>
            <a:ext cx="8767860" cy="981363"/>
          </a:xfrm>
        </p:spPr>
        <p:txBody>
          <a:bodyPr>
            <a:normAutofit lnSpcReduction="10000"/>
          </a:bodyPr>
          <a:lstStyle/>
          <a:p>
            <a:r>
              <a:rPr lang="en-US" sz="2400" b="1" i="1" dirty="0" err="1">
                <a:solidFill>
                  <a:schemeClr val="accent1">
                    <a:lumMod val="75000"/>
                  </a:schemeClr>
                </a:solidFill>
              </a:rPr>
              <a:t>Обучителен</a:t>
            </a:r>
            <a:r>
              <a:rPr lang="en-US" sz="2400" b="1" i="1" dirty="0">
                <a:solidFill>
                  <a:schemeClr val="accent1">
                    <a:lumMod val="75000"/>
                  </a:schemeClr>
                </a:solidFill>
              </a:rPr>
              <a:t> </a:t>
            </a:r>
            <a:r>
              <a:rPr lang="en-US" sz="2400" b="1" i="1" dirty="0" err="1">
                <a:solidFill>
                  <a:schemeClr val="accent1">
                    <a:lumMod val="75000"/>
                  </a:schemeClr>
                </a:solidFill>
              </a:rPr>
              <a:t>модул</a:t>
            </a:r>
            <a:r>
              <a:rPr lang="en-US" sz="2400" b="1" i="1" dirty="0">
                <a:solidFill>
                  <a:schemeClr val="accent1">
                    <a:lumMod val="75000"/>
                  </a:schemeClr>
                </a:solidFill>
              </a:rPr>
              <a:t> 1 </a:t>
            </a:r>
            <a:r>
              <a:rPr lang="ru-RU" sz="2400" b="1" i="1" dirty="0">
                <a:solidFill>
                  <a:schemeClr val="accent1">
                    <a:lumMod val="75000"/>
                  </a:schemeClr>
                </a:solidFill>
              </a:rPr>
              <a:t>«</a:t>
            </a:r>
            <a:r>
              <a:rPr lang="ru-RU" sz="2400" b="1" i="1" dirty="0" err="1">
                <a:solidFill>
                  <a:schemeClr val="accent1">
                    <a:lumMod val="75000"/>
                  </a:schemeClr>
                </a:solidFill>
              </a:rPr>
              <a:t>Предоставяне</a:t>
            </a:r>
            <a:r>
              <a:rPr lang="ru-RU" sz="2400" b="1" i="1" dirty="0">
                <a:solidFill>
                  <a:schemeClr val="accent1">
                    <a:lumMod val="75000"/>
                  </a:schemeClr>
                </a:solidFill>
              </a:rPr>
              <a:t> на </a:t>
            </a:r>
            <a:r>
              <a:rPr lang="ru-RU" sz="2400" b="1" i="1" dirty="0" err="1">
                <a:solidFill>
                  <a:schemeClr val="accent1">
                    <a:lumMod val="75000"/>
                  </a:schemeClr>
                </a:solidFill>
              </a:rPr>
              <a:t>социални</a:t>
            </a:r>
            <a:r>
              <a:rPr lang="ru-RU" sz="2400" b="1" i="1" dirty="0">
                <a:solidFill>
                  <a:schemeClr val="accent1">
                    <a:lumMod val="75000"/>
                  </a:schemeClr>
                </a:solidFill>
              </a:rPr>
              <a:t> услуги от </a:t>
            </a:r>
            <a:r>
              <a:rPr lang="ru-RU" sz="2400" b="1" i="1" dirty="0" err="1">
                <a:solidFill>
                  <a:schemeClr val="accent1">
                    <a:lumMod val="75000"/>
                  </a:schemeClr>
                </a:solidFill>
              </a:rPr>
              <a:t>общините</a:t>
            </a:r>
            <a:r>
              <a:rPr lang="ru-RU" sz="2400" b="1" i="1" dirty="0">
                <a:solidFill>
                  <a:schemeClr val="accent1">
                    <a:lumMod val="75000"/>
                  </a:schemeClr>
                </a:solidFill>
              </a:rPr>
              <a:t>»</a:t>
            </a:r>
            <a:br>
              <a:rPr lang="ru-RU" sz="2400" b="1" i="1" dirty="0">
                <a:solidFill>
                  <a:schemeClr val="accent1">
                    <a:lumMod val="75000"/>
                  </a:schemeClr>
                </a:solidFill>
              </a:rPr>
            </a:br>
            <a:endParaRPr lang="bg-BG" dirty="0"/>
          </a:p>
        </p:txBody>
      </p:sp>
    </p:spTree>
    <p:extLst>
      <p:ext uri="{BB962C8B-B14F-4D97-AF65-F5344CB8AC3E}">
        <p14:creationId xmlns:p14="http://schemas.microsoft.com/office/powerpoint/2010/main" val="4096181057"/>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363984"/>
            <a:ext cx="9875520" cy="665826"/>
          </a:xfrm>
        </p:spPr>
        <p:txBody>
          <a:bodyPr>
            <a:normAutofit/>
          </a:bodyPr>
          <a:lstStyle/>
          <a:p>
            <a:pPr algn="ctr"/>
            <a:r>
              <a:rPr lang="bg-BG" sz="3200" b="1" dirty="0"/>
              <a:t>ЗСУ дефинира</a:t>
            </a:r>
          </a:p>
        </p:txBody>
      </p:sp>
      <p:sp>
        <p:nvSpPr>
          <p:cNvPr id="3" name="Контейнер за съдържание 2"/>
          <p:cNvSpPr>
            <a:spLocks noGrp="1"/>
          </p:cNvSpPr>
          <p:nvPr>
            <p:ph idx="1"/>
          </p:nvPr>
        </p:nvSpPr>
        <p:spPr>
          <a:xfrm>
            <a:off x="692458" y="1029810"/>
            <a:ext cx="10963923" cy="5464206"/>
          </a:xfrm>
        </p:spPr>
        <p:txBody>
          <a:bodyPr>
            <a:normAutofit fontScale="70000" lnSpcReduction="20000"/>
          </a:bodyPr>
          <a:lstStyle/>
          <a:p>
            <a:pPr algn="just"/>
            <a:r>
              <a:rPr lang="ru-RU" sz="2700" b="1" dirty="0">
                <a:solidFill>
                  <a:schemeClr val="tx1"/>
                </a:solidFill>
                <a:latin typeface="Calibri" panose="020F0502020204030204" pitchFamily="34" charset="0"/>
                <a:cs typeface="Calibri" panose="020F0502020204030204" pitchFamily="34" charset="0"/>
              </a:rPr>
              <a:t>Ново </a:t>
            </a:r>
            <a:r>
              <a:rPr lang="ru-RU" sz="2700" b="1" dirty="0" err="1">
                <a:solidFill>
                  <a:schemeClr val="tx1"/>
                </a:solidFill>
                <a:latin typeface="Calibri" panose="020F0502020204030204" pitchFamily="34" charset="0"/>
                <a:cs typeface="Calibri" panose="020F0502020204030204" pitchFamily="34" charset="0"/>
              </a:rPr>
              <a:t>разбиране</a:t>
            </a:r>
            <a:r>
              <a:rPr lang="ru-RU" sz="2700" b="1" dirty="0">
                <a:solidFill>
                  <a:schemeClr val="tx1"/>
                </a:solidFill>
                <a:latin typeface="Calibri" panose="020F0502020204030204" pitchFamily="34" charset="0"/>
                <a:cs typeface="Calibri" panose="020F0502020204030204" pitchFamily="34" charset="0"/>
              </a:rPr>
              <a:t> за </a:t>
            </a:r>
            <a:r>
              <a:rPr lang="ru-RU" sz="2700" b="1" dirty="0" err="1">
                <a:solidFill>
                  <a:schemeClr val="tx1"/>
                </a:solidFill>
                <a:latin typeface="Calibri" panose="020F0502020204030204" pitchFamily="34" charset="0"/>
                <a:cs typeface="Calibri" panose="020F0502020204030204" pitchFamily="34" charset="0"/>
              </a:rPr>
              <a:t>социалните</a:t>
            </a:r>
            <a:r>
              <a:rPr lang="ru-RU" sz="2700" b="1" dirty="0">
                <a:solidFill>
                  <a:schemeClr val="tx1"/>
                </a:solidFill>
                <a:latin typeface="Calibri" panose="020F0502020204030204" pitchFamily="34" charset="0"/>
                <a:cs typeface="Calibri" panose="020F0502020204030204" pitchFamily="34" charset="0"/>
              </a:rPr>
              <a:t> услуги </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насочени</a:t>
            </a:r>
            <a:r>
              <a:rPr lang="ru-RU" sz="2700" dirty="0">
                <a:solidFill>
                  <a:schemeClr val="tx1"/>
                </a:solidFill>
                <a:latin typeface="Calibri" panose="020F0502020204030204" pitchFamily="34" charset="0"/>
                <a:cs typeface="Calibri" panose="020F0502020204030204" pitchFamily="34" charset="0"/>
              </a:rPr>
              <a:t> не само за </a:t>
            </a:r>
            <a:r>
              <a:rPr lang="ru-RU" sz="2700" dirty="0" err="1">
                <a:solidFill>
                  <a:schemeClr val="tx1"/>
                </a:solidFill>
                <a:latin typeface="Calibri" panose="020F0502020204030204" pitchFamily="34" charset="0"/>
                <a:cs typeface="Calibri" panose="020F0502020204030204" pitchFamily="34" charset="0"/>
              </a:rPr>
              <a:t>подкрепа</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нуждаещите</a:t>
            </a:r>
            <a:r>
              <a:rPr lang="ru-RU" sz="2700" dirty="0">
                <a:solidFill>
                  <a:schemeClr val="tx1"/>
                </a:solidFill>
                <a:latin typeface="Calibri" panose="020F0502020204030204" pitchFamily="34" charset="0"/>
                <a:cs typeface="Calibri" panose="020F0502020204030204" pitchFamily="34" charset="0"/>
              </a:rPr>
              <a:t> се и </a:t>
            </a:r>
            <a:r>
              <a:rPr lang="ru-RU" sz="2700" dirty="0" err="1">
                <a:solidFill>
                  <a:schemeClr val="tx1"/>
                </a:solidFill>
                <a:latin typeface="Calibri" panose="020F0502020204030204" pitchFamily="34" charset="0"/>
                <a:cs typeface="Calibri" panose="020F0502020204030204" pitchFamily="34" charset="0"/>
              </a:rPr>
              <a:t>зависими</a:t>
            </a:r>
            <a:r>
              <a:rPr lang="ru-RU" sz="2700" dirty="0">
                <a:solidFill>
                  <a:schemeClr val="tx1"/>
                </a:solidFill>
                <a:latin typeface="Calibri" panose="020F0502020204030204" pitchFamily="34" charset="0"/>
                <a:cs typeface="Calibri" panose="020F0502020204030204" pitchFamily="34" charset="0"/>
              </a:rPr>
              <a:t> от </a:t>
            </a:r>
            <a:r>
              <a:rPr lang="ru-RU" sz="2700" dirty="0" err="1">
                <a:solidFill>
                  <a:schemeClr val="tx1"/>
                </a:solidFill>
                <a:latin typeface="Calibri" panose="020F0502020204030204" pitchFamily="34" charset="0"/>
                <a:cs typeface="Calibri" panose="020F0502020204030204" pitchFamily="34" charset="0"/>
              </a:rPr>
              <a:t>грижа</a:t>
            </a:r>
            <a:r>
              <a:rPr lang="ru-RU" sz="2700" dirty="0">
                <a:solidFill>
                  <a:schemeClr val="tx1"/>
                </a:solidFill>
                <a:latin typeface="Calibri" panose="020F0502020204030204" pitchFamily="34" charset="0"/>
                <a:cs typeface="Calibri" panose="020F0502020204030204" pitchFamily="34" charset="0"/>
              </a:rPr>
              <a:t>, но и </a:t>
            </a:r>
            <a:r>
              <a:rPr lang="ru-RU" sz="2700" dirty="0" err="1">
                <a:solidFill>
                  <a:schemeClr val="tx1"/>
                </a:solidFill>
                <a:latin typeface="Calibri" panose="020F0502020204030204" pitchFamily="34" charset="0"/>
                <a:cs typeface="Calibri" panose="020F0502020204030204" pitchFamily="34" charset="0"/>
              </a:rPr>
              <a:t>към</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създаване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социални</a:t>
            </a:r>
            <a:r>
              <a:rPr lang="ru-RU" sz="2700" dirty="0">
                <a:solidFill>
                  <a:schemeClr val="tx1"/>
                </a:solidFill>
                <a:latin typeface="Calibri" panose="020F0502020204030204" pitchFamily="34" charset="0"/>
                <a:cs typeface="Calibri" panose="020F0502020204030204" pitchFamily="34" charset="0"/>
              </a:rPr>
              <a:t> компетентности и умения за активно </a:t>
            </a:r>
            <a:r>
              <a:rPr lang="ru-RU" sz="2700" dirty="0" err="1">
                <a:solidFill>
                  <a:schemeClr val="tx1"/>
                </a:solidFill>
                <a:latin typeface="Calibri" panose="020F0502020204030204" pitchFamily="34" charset="0"/>
                <a:cs typeface="Calibri" panose="020F0502020204030204" pitchFamily="34" charset="0"/>
              </a:rPr>
              <a:t>реализиране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правата</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тези</a:t>
            </a:r>
            <a:r>
              <a:rPr lang="ru-RU" sz="2700" dirty="0">
                <a:solidFill>
                  <a:schemeClr val="tx1"/>
                </a:solidFill>
                <a:latin typeface="Calibri" panose="020F0502020204030204" pitchFamily="34" charset="0"/>
                <a:cs typeface="Calibri" panose="020F0502020204030204" pitchFamily="34" charset="0"/>
              </a:rPr>
              <a:t> лица. </a:t>
            </a:r>
          </a:p>
          <a:p>
            <a:pPr algn="just"/>
            <a:r>
              <a:rPr lang="ru-RU" sz="2700" dirty="0" err="1">
                <a:solidFill>
                  <a:schemeClr val="tx1"/>
                </a:solidFill>
                <a:latin typeface="Calibri" panose="020F0502020204030204" pitchFamily="34" charset="0"/>
                <a:cs typeface="Calibri" panose="020F0502020204030204" pitchFamily="34" charset="0"/>
              </a:rPr>
              <a:t>По-детайлни</a:t>
            </a:r>
            <a:r>
              <a:rPr lang="ru-RU" sz="2700" dirty="0">
                <a:solidFill>
                  <a:schemeClr val="tx1"/>
                </a:solidFill>
                <a:latin typeface="Calibri" panose="020F0502020204030204" pitchFamily="34" charset="0"/>
                <a:cs typeface="Calibri" panose="020F0502020204030204" pitchFamily="34" charset="0"/>
              </a:rPr>
              <a:t> права и </a:t>
            </a:r>
            <a:r>
              <a:rPr lang="ru-RU" sz="2700" dirty="0" err="1">
                <a:solidFill>
                  <a:schemeClr val="tx1"/>
                </a:solidFill>
                <a:latin typeface="Calibri" panose="020F0502020204030204" pitchFamily="34" charset="0"/>
                <a:cs typeface="Calibri" panose="020F0502020204030204" pitchFamily="34" charset="0"/>
              </a:rPr>
              <a:t>задължения</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органите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национално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регионално</a:t>
            </a:r>
            <a:r>
              <a:rPr lang="ru-RU" sz="2700" dirty="0">
                <a:solidFill>
                  <a:schemeClr val="tx1"/>
                </a:solidFill>
                <a:latin typeface="Calibri" panose="020F0502020204030204" pitchFamily="34" charset="0"/>
                <a:cs typeface="Calibri" panose="020F0502020204030204" pitchFamily="34" charset="0"/>
              </a:rPr>
              <a:t> и </a:t>
            </a:r>
            <a:r>
              <a:rPr lang="ru-RU" sz="2700" dirty="0" err="1">
                <a:solidFill>
                  <a:schemeClr val="tx1"/>
                </a:solidFill>
                <a:latin typeface="Calibri" panose="020F0502020204030204" pitchFamily="34" charset="0"/>
                <a:cs typeface="Calibri" panose="020F0502020204030204" pitchFamily="34" charset="0"/>
              </a:rPr>
              <a:t>общинско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ниво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като</a:t>
            </a:r>
            <a:r>
              <a:rPr lang="ru-RU" sz="2700" dirty="0">
                <a:solidFill>
                  <a:schemeClr val="tx1"/>
                </a:solidFill>
                <a:latin typeface="Calibri" panose="020F0502020204030204" pitchFamily="34" charset="0"/>
                <a:cs typeface="Calibri" panose="020F0502020204030204" pitchFamily="34" charset="0"/>
              </a:rPr>
              <a:t> се </a:t>
            </a:r>
            <a:r>
              <a:rPr lang="ru-RU" sz="2700" dirty="0" err="1">
                <a:solidFill>
                  <a:schemeClr val="tx1"/>
                </a:solidFill>
                <a:latin typeface="Calibri" panose="020F0502020204030204" pitchFamily="34" charset="0"/>
                <a:cs typeface="Calibri" panose="020F0502020204030204" pitchFamily="34" charset="0"/>
              </a:rPr>
              <a:t>разширяват</a:t>
            </a:r>
            <a:r>
              <a:rPr lang="ru-RU" sz="2700" dirty="0">
                <a:solidFill>
                  <a:schemeClr val="tx1"/>
                </a:solidFill>
                <a:latin typeface="Calibri" panose="020F0502020204030204" pitchFamily="34" charset="0"/>
                <a:cs typeface="Calibri" panose="020F0502020204030204" pitchFamily="34" charset="0"/>
              </a:rPr>
              <a:t> </a:t>
            </a:r>
            <a:r>
              <a:rPr lang="ru-RU" sz="2700" b="1" dirty="0" err="1">
                <a:solidFill>
                  <a:schemeClr val="tx1"/>
                </a:solidFill>
                <a:latin typeface="Calibri" panose="020F0502020204030204" pitchFamily="34" charset="0"/>
                <a:cs typeface="Calibri" panose="020F0502020204030204" pitchFamily="34" charset="0"/>
              </a:rPr>
              <a:t>задълженията</a:t>
            </a:r>
            <a:r>
              <a:rPr lang="ru-RU" sz="2700" b="1" dirty="0">
                <a:solidFill>
                  <a:schemeClr val="tx1"/>
                </a:solidFill>
                <a:latin typeface="Calibri" panose="020F0502020204030204" pitchFamily="34" charset="0"/>
                <a:cs typeface="Calibri" panose="020F0502020204030204" pitchFamily="34" charset="0"/>
              </a:rPr>
              <a:t> на </a:t>
            </a:r>
            <a:r>
              <a:rPr lang="ru-RU" sz="2700" b="1" dirty="0" err="1">
                <a:solidFill>
                  <a:schemeClr val="tx1"/>
                </a:solidFill>
                <a:latin typeface="Calibri" panose="020F0502020204030204" pitchFamily="34" charset="0"/>
                <a:cs typeface="Calibri" panose="020F0502020204030204" pitchFamily="34" charset="0"/>
              </a:rPr>
              <a:t>кметовете</a:t>
            </a:r>
            <a:r>
              <a:rPr lang="ru-RU" sz="2700" b="1" dirty="0">
                <a:solidFill>
                  <a:schemeClr val="tx1"/>
                </a:solidFill>
                <a:latin typeface="Calibri" panose="020F0502020204030204" pitchFamily="34" charset="0"/>
                <a:cs typeface="Calibri" panose="020F0502020204030204" pitchFamily="34" charset="0"/>
              </a:rPr>
              <a:t> на </a:t>
            </a:r>
            <a:r>
              <a:rPr lang="ru-RU" sz="2700" b="1" dirty="0" err="1">
                <a:solidFill>
                  <a:schemeClr val="tx1"/>
                </a:solidFill>
                <a:latin typeface="Calibri" panose="020F0502020204030204" pitchFamily="34" charset="0"/>
                <a:cs typeface="Calibri" panose="020F0502020204030204" pitchFamily="34" charset="0"/>
              </a:rPr>
              <a:t>общини</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особено</a:t>
            </a:r>
            <a:r>
              <a:rPr lang="ru-RU" sz="2700" dirty="0">
                <a:solidFill>
                  <a:schemeClr val="tx1"/>
                </a:solidFill>
                <a:latin typeface="Calibri" panose="020F0502020204030204" pitchFamily="34" charset="0"/>
                <a:cs typeface="Calibri" panose="020F0502020204030204" pitchFamily="34" charset="0"/>
              </a:rPr>
              <a:t> по отношение на </a:t>
            </a:r>
            <a:r>
              <a:rPr lang="ru-RU" sz="2700" b="1" dirty="0" err="1">
                <a:solidFill>
                  <a:schemeClr val="tx1"/>
                </a:solidFill>
                <a:latin typeface="Calibri" panose="020F0502020204030204" pitchFamily="34" charset="0"/>
                <a:cs typeface="Calibri" panose="020F0502020204030204" pitchFamily="34" charset="0"/>
              </a:rPr>
              <a:t>контрола</a:t>
            </a:r>
            <a:r>
              <a:rPr lang="ru-RU" sz="2700" b="1" dirty="0">
                <a:solidFill>
                  <a:schemeClr val="tx1"/>
                </a:solidFill>
                <a:latin typeface="Calibri" panose="020F0502020204030204" pitchFamily="34" charset="0"/>
                <a:cs typeface="Calibri" panose="020F0502020204030204" pitchFamily="34" charset="0"/>
              </a:rPr>
              <a:t>, мониторинга и </a:t>
            </a:r>
            <a:r>
              <a:rPr lang="ru-RU" sz="2700" b="1" dirty="0" err="1">
                <a:solidFill>
                  <a:schemeClr val="tx1"/>
                </a:solidFill>
                <a:latin typeface="Calibri" panose="020F0502020204030204" pitchFamily="34" charset="0"/>
                <a:cs typeface="Calibri" panose="020F0502020204030204" pitchFamily="34" charset="0"/>
              </a:rPr>
              <a:t>разходването</a:t>
            </a:r>
            <a:r>
              <a:rPr lang="ru-RU" sz="2700" b="1" dirty="0">
                <a:solidFill>
                  <a:schemeClr val="tx1"/>
                </a:solidFill>
                <a:latin typeface="Calibri" panose="020F0502020204030204" pitchFamily="34" charset="0"/>
                <a:cs typeface="Calibri" panose="020F0502020204030204" pitchFamily="34" charset="0"/>
              </a:rPr>
              <a:t> на </a:t>
            </a:r>
            <a:r>
              <a:rPr lang="ru-RU" sz="2700" b="1" dirty="0" err="1">
                <a:solidFill>
                  <a:schemeClr val="tx1"/>
                </a:solidFill>
                <a:latin typeface="Calibri" panose="020F0502020204030204" pitchFamily="34" charset="0"/>
                <a:cs typeface="Calibri" panose="020F0502020204030204" pitchFamily="34" charset="0"/>
              </a:rPr>
              <a:t>средствата</a:t>
            </a:r>
            <a:r>
              <a:rPr lang="ru-RU" sz="2700" b="1" dirty="0">
                <a:solidFill>
                  <a:schemeClr val="tx1"/>
                </a:solidFill>
                <a:latin typeface="Calibri" panose="020F0502020204030204" pitchFamily="34" charset="0"/>
                <a:cs typeface="Calibri" panose="020F0502020204030204" pitchFamily="34" charset="0"/>
              </a:rPr>
              <a:t> </a:t>
            </a:r>
            <a:r>
              <a:rPr lang="ru-RU" sz="2700" dirty="0">
                <a:solidFill>
                  <a:schemeClr val="tx1"/>
                </a:solidFill>
                <a:latin typeface="Calibri" panose="020F0502020204030204" pitchFamily="34" charset="0"/>
                <a:cs typeface="Calibri" panose="020F0502020204030204" pitchFamily="34" charset="0"/>
              </a:rPr>
              <a:t>за </a:t>
            </a:r>
            <a:r>
              <a:rPr lang="ru-RU" sz="2700" dirty="0" err="1">
                <a:solidFill>
                  <a:schemeClr val="tx1"/>
                </a:solidFill>
                <a:latin typeface="Calibri" panose="020F0502020204030204" pitchFamily="34" charset="0"/>
                <a:cs typeface="Calibri" panose="020F0502020204030204" pitchFamily="34" charset="0"/>
              </a:rPr>
              <a:t>социални</a:t>
            </a:r>
            <a:r>
              <a:rPr lang="ru-RU" sz="2700" dirty="0">
                <a:solidFill>
                  <a:schemeClr val="tx1"/>
                </a:solidFill>
                <a:latin typeface="Calibri" panose="020F0502020204030204" pitchFamily="34" charset="0"/>
                <a:cs typeface="Calibri" panose="020F0502020204030204" pitchFamily="34" charset="0"/>
              </a:rPr>
              <a:t> услуги. </a:t>
            </a:r>
          </a:p>
          <a:p>
            <a:pPr algn="just"/>
            <a:r>
              <a:rPr lang="ru-RU" sz="2700" dirty="0" err="1">
                <a:solidFill>
                  <a:schemeClr val="tx1"/>
                </a:solidFill>
                <a:latin typeface="Calibri" panose="020F0502020204030204" pitchFamily="34" charset="0"/>
                <a:cs typeface="Calibri" panose="020F0502020204030204" pitchFamily="34" charset="0"/>
              </a:rPr>
              <a:t>Поемането</a:t>
            </a:r>
            <a:r>
              <a:rPr lang="ru-RU" sz="2700" dirty="0">
                <a:solidFill>
                  <a:schemeClr val="tx1"/>
                </a:solidFill>
                <a:latin typeface="Calibri" panose="020F0502020204030204" pitchFamily="34" charset="0"/>
                <a:cs typeface="Calibri" panose="020F0502020204030204" pitchFamily="34" charset="0"/>
              </a:rPr>
              <a:t> от </a:t>
            </a:r>
            <a:r>
              <a:rPr lang="ru-RU" sz="2700" dirty="0" err="1">
                <a:solidFill>
                  <a:schemeClr val="tx1"/>
                </a:solidFill>
                <a:latin typeface="Calibri" panose="020F0502020204030204" pitchFamily="34" charset="0"/>
                <a:cs typeface="Calibri" panose="020F0502020204030204" pitchFamily="34" charset="0"/>
              </a:rPr>
              <a:t>общините</a:t>
            </a:r>
            <a:r>
              <a:rPr lang="ru-RU" sz="2700" dirty="0">
                <a:solidFill>
                  <a:schemeClr val="tx1"/>
                </a:solidFill>
                <a:latin typeface="Calibri" panose="020F0502020204030204" pitchFamily="34" charset="0"/>
                <a:cs typeface="Calibri" panose="020F0502020204030204" pitchFamily="34" charset="0"/>
              </a:rPr>
              <a:t> и на </a:t>
            </a:r>
            <a:r>
              <a:rPr lang="ru-RU" sz="2700" dirty="0" err="1">
                <a:solidFill>
                  <a:schemeClr val="tx1"/>
                </a:solidFill>
                <a:latin typeface="Calibri" panose="020F0502020204030204" pitchFamily="34" charset="0"/>
                <a:cs typeface="Calibri" panose="020F0502020204030204" pitchFamily="34" charset="0"/>
              </a:rPr>
              <a:t>функцията</a:t>
            </a:r>
            <a:r>
              <a:rPr lang="ru-RU" sz="2700" dirty="0">
                <a:solidFill>
                  <a:schemeClr val="tx1"/>
                </a:solidFill>
                <a:latin typeface="Calibri" panose="020F0502020204030204" pitchFamily="34" charset="0"/>
                <a:cs typeface="Calibri" panose="020F0502020204030204" pitchFamily="34" charset="0"/>
              </a:rPr>
              <a:t> по </a:t>
            </a:r>
            <a:r>
              <a:rPr lang="ru-RU" sz="2700" b="1" dirty="0" err="1">
                <a:solidFill>
                  <a:schemeClr val="tx1"/>
                </a:solidFill>
                <a:latin typeface="Calibri" panose="020F0502020204030204" pitchFamily="34" charset="0"/>
                <a:cs typeface="Calibri" panose="020F0502020204030204" pitchFamily="34" charset="0"/>
              </a:rPr>
              <a:t>насочване</a:t>
            </a:r>
            <a:r>
              <a:rPr lang="ru-RU" sz="2700" b="1" dirty="0">
                <a:solidFill>
                  <a:schemeClr val="tx1"/>
                </a:solidFill>
                <a:latin typeface="Calibri" panose="020F0502020204030204" pitchFamily="34" charset="0"/>
                <a:cs typeface="Calibri" panose="020F0502020204030204" pitchFamily="34" charset="0"/>
              </a:rPr>
              <a:t> </a:t>
            </a:r>
            <a:r>
              <a:rPr lang="ru-RU" sz="2700" b="1" dirty="0" err="1">
                <a:solidFill>
                  <a:schemeClr val="tx1"/>
                </a:solidFill>
                <a:latin typeface="Calibri" panose="020F0502020204030204" pitchFamily="34" charset="0"/>
                <a:cs typeface="Calibri" panose="020F0502020204030204" pitchFamily="34" charset="0"/>
              </a:rPr>
              <a:t>към</a:t>
            </a:r>
            <a:r>
              <a:rPr lang="ru-RU" sz="2700" b="1" dirty="0">
                <a:solidFill>
                  <a:schemeClr val="tx1"/>
                </a:solidFill>
                <a:latin typeface="Calibri" panose="020F0502020204030204" pitchFamily="34" charset="0"/>
                <a:cs typeface="Calibri" panose="020F0502020204030204" pitchFamily="34" charset="0"/>
              </a:rPr>
              <a:t> </a:t>
            </a:r>
            <a:r>
              <a:rPr lang="ru-RU" sz="2700" b="1" dirty="0" err="1">
                <a:solidFill>
                  <a:schemeClr val="tx1"/>
                </a:solidFill>
                <a:latin typeface="Calibri" panose="020F0502020204030204" pitchFamily="34" charset="0"/>
                <a:cs typeface="Calibri" panose="020F0502020204030204" pitchFamily="34" charset="0"/>
              </a:rPr>
              <a:t>услугите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която</a:t>
            </a:r>
            <a:r>
              <a:rPr lang="ru-RU" sz="2700" dirty="0">
                <a:solidFill>
                  <a:schemeClr val="tx1"/>
                </a:solidFill>
                <a:latin typeface="Calibri" panose="020F0502020204030204" pitchFamily="34" charset="0"/>
                <a:cs typeface="Calibri" panose="020F0502020204030204" pitchFamily="34" charset="0"/>
              </a:rPr>
              <a:t> до </a:t>
            </a:r>
            <a:r>
              <a:rPr lang="ru-RU" sz="2700" dirty="0" err="1">
                <a:solidFill>
                  <a:schemeClr val="tx1"/>
                </a:solidFill>
                <a:latin typeface="Calibri" panose="020F0502020204030204" pitchFamily="34" charset="0"/>
                <a:cs typeface="Calibri" panose="020F0502020204030204" pitchFamily="34" charset="0"/>
              </a:rPr>
              <a:t>сега</a:t>
            </a:r>
            <a:r>
              <a:rPr lang="ru-RU" sz="2700" dirty="0">
                <a:solidFill>
                  <a:schemeClr val="tx1"/>
                </a:solidFill>
                <a:latin typeface="Calibri" panose="020F0502020204030204" pitchFamily="34" charset="0"/>
                <a:cs typeface="Calibri" panose="020F0502020204030204" pitchFamily="34" charset="0"/>
              </a:rPr>
              <a:t> се </a:t>
            </a:r>
            <a:r>
              <a:rPr lang="ru-RU" sz="2700" dirty="0" err="1">
                <a:solidFill>
                  <a:schemeClr val="tx1"/>
                </a:solidFill>
                <a:latin typeface="Calibri" panose="020F0502020204030204" pitchFamily="34" charset="0"/>
                <a:cs typeface="Calibri" panose="020F0502020204030204" pitchFamily="34" charset="0"/>
              </a:rPr>
              <a:t>осъществява</a:t>
            </a:r>
            <a:r>
              <a:rPr lang="ru-RU" sz="2700" dirty="0">
                <a:solidFill>
                  <a:schemeClr val="tx1"/>
                </a:solidFill>
                <a:latin typeface="Calibri" panose="020F0502020204030204" pitchFamily="34" charset="0"/>
                <a:cs typeface="Calibri" panose="020F0502020204030204" pitchFamily="34" charset="0"/>
              </a:rPr>
              <a:t> от </a:t>
            </a:r>
            <a:r>
              <a:rPr lang="ru-RU" sz="2700" dirty="0" err="1">
                <a:solidFill>
                  <a:schemeClr val="tx1"/>
                </a:solidFill>
                <a:latin typeface="Calibri" panose="020F0502020204030204" pitchFamily="34" charset="0"/>
                <a:cs typeface="Calibri" panose="020F0502020204030204" pitchFamily="34" charset="0"/>
              </a:rPr>
              <a:t>териториалните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структури</a:t>
            </a:r>
            <a:r>
              <a:rPr lang="ru-RU" sz="2700" dirty="0">
                <a:solidFill>
                  <a:schemeClr val="tx1"/>
                </a:solidFill>
                <a:latin typeface="Calibri" panose="020F0502020204030204" pitchFamily="34" charset="0"/>
                <a:cs typeface="Calibri" panose="020F0502020204030204" pitchFamily="34" charset="0"/>
              </a:rPr>
              <a:t> на АСП. </a:t>
            </a:r>
          </a:p>
          <a:p>
            <a:pPr algn="just"/>
            <a:r>
              <a:rPr lang="ru-RU" sz="2700" dirty="0" err="1">
                <a:solidFill>
                  <a:schemeClr val="tx1"/>
                </a:solidFill>
                <a:latin typeface="Calibri" panose="020F0502020204030204" pitchFamily="34" charset="0"/>
                <a:cs typeface="Calibri" panose="020F0502020204030204" pitchFamily="34" charset="0"/>
              </a:rPr>
              <a:t>Водещата</a:t>
            </a:r>
            <a:r>
              <a:rPr lang="ru-RU" sz="2700" dirty="0">
                <a:solidFill>
                  <a:schemeClr val="tx1"/>
                </a:solidFill>
                <a:latin typeface="Calibri" panose="020F0502020204030204" pitchFamily="34" charset="0"/>
                <a:cs typeface="Calibri" panose="020F0502020204030204" pitchFamily="34" charset="0"/>
              </a:rPr>
              <a:t> роля на </a:t>
            </a:r>
            <a:r>
              <a:rPr lang="ru-RU" sz="2700" dirty="0" err="1">
                <a:solidFill>
                  <a:schemeClr val="tx1"/>
                </a:solidFill>
                <a:latin typeface="Calibri" panose="020F0502020204030204" pitchFamily="34" charset="0"/>
                <a:cs typeface="Calibri" panose="020F0502020204030204" pitchFamily="34" charset="0"/>
              </a:rPr>
              <a:t>общините</a:t>
            </a:r>
            <a:r>
              <a:rPr lang="ru-RU" sz="2700" dirty="0">
                <a:solidFill>
                  <a:schemeClr val="tx1"/>
                </a:solidFill>
                <a:latin typeface="Calibri" panose="020F0502020204030204" pitchFamily="34" charset="0"/>
                <a:cs typeface="Calibri" panose="020F0502020204030204" pitchFamily="34" charset="0"/>
              </a:rPr>
              <a:t> в </a:t>
            </a:r>
            <a:r>
              <a:rPr lang="ru-RU" sz="2700" dirty="0" err="1">
                <a:solidFill>
                  <a:schemeClr val="tx1"/>
                </a:solidFill>
                <a:latin typeface="Calibri" panose="020F0502020204030204" pitchFamily="34" charset="0"/>
                <a:cs typeface="Calibri" panose="020F0502020204030204" pitchFamily="34" charset="0"/>
              </a:rPr>
              <a:t>процеса</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разработване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Национална</a:t>
            </a:r>
            <a:r>
              <a:rPr lang="ru-RU" sz="2700" dirty="0">
                <a:solidFill>
                  <a:schemeClr val="tx1"/>
                </a:solidFill>
                <a:latin typeface="Calibri" panose="020F0502020204030204" pitchFamily="34" charset="0"/>
                <a:cs typeface="Calibri" panose="020F0502020204030204" pitchFamily="34" charset="0"/>
              </a:rPr>
              <a:t> карта на </a:t>
            </a:r>
            <a:r>
              <a:rPr lang="ru-RU" sz="2700" dirty="0" err="1">
                <a:solidFill>
                  <a:schemeClr val="tx1"/>
                </a:solidFill>
                <a:latin typeface="Calibri" panose="020F0502020204030204" pitchFamily="34" charset="0"/>
                <a:cs typeface="Calibri" panose="020F0502020204030204" pitchFamily="34" charset="0"/>
              </a:rPr>
              <a:t>социалните</a:t>
            </a:r>
            <a:r>
              <a:rPr lang="ru-RU" sz="2700" dirty="0">
                <a:solidFill>
                  <a:schemeClr val="tx1"/>
                </a:solidFill>
                <a:latin typeface="Calibri" panose="020F0502020204030204" pitchFamily="34" charset="0"/>
                <a:cs typeface="Calibri" panose="020F0502020204030204" pitchFamily="34" charset="0"/>
              </a:rPr>
              <a:t> услуги, чрез </a:t>
            </a:r>
            <a:r>
              <a:rPr lang="ru-RU" sz="2700" dirty="0" err="1">
                <a:solidFill>
                  <a:schemeClr val="tx1"/>
                </a:solidFill>
                <a:latin typeface="Calibri" panose="020F0502020204030204" pitchFamily="34" charset="0"/>
                <a:cs typeface="Calibri" panose="020F0502020204030204" pitchFamily="34" charset="0"/>
              </a:rPr>
              <a:t>подготовката</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анализи</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потребностите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местно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ниво</a:t>
            </a:r>
            <a:r>
              <a:rPr lang="ru-RU" sz="2700" dirty="0">
                <a:solidFill>
                  <a:schemeClr val="tx1"/>
                </a:solidFill>
                <a:latin typeface="Calibri" panose="020F0502020204030204" pitchFamily="34" charset="0"/>
                <a:cs typeface="Calibri" panose="020F0502020204030204" pitchFamily="34" charset="0"/>
              </a:rPr>
              <a:t> и </a:t>
            </a:r>
            <a:r>
              <a:rPr lang="ru-RU" sz="2700" dirty="0" err="1">
                <a:solidFill>
                  <a:schemeClr val="tx1"/>
                </a:solidFill>
                <a:latin typeface="Calibri" panose="020F0502020204030204" pitchFamily="34" charset="0"/>
                <a:cs typeface="Calibri" panose="020F0502020204030204" pitchFamily="34" charset="0"/>
              </a:rPr>
              <a:t>годишно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планиране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услугите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като</a:t>
            </a:r>
            <a:r>
              <a:rPr lang="ru-RU" sz="2700" dirty="0">
                <a:solidFill>
                  <a:schemeClr val="tx1"/>
                </a:solidFill>
                <a:latin typeface="Calibri" panose="020F0502020204030204" pitchFamily="34" charset="0"/>
                <a:cs typeface="Calibri" panose="020F0502020204030204" pitchFamily="34" charset="0"/>
              </a:rPr>
              <a:t> АСП </a:t>
            </a:r>
            <a:r>
              <a:rPr lang="ru-RU" sz="2700" dirty="0" err="1">
                <a:solidFill>
                  <a:schemeClr val="tx1"/>
                </a:solidFill>
                <a:latin typeface="Calibri" panose="020F0502020204030204" pitchFamily="34" charset="0"/>
                <a:cs typeface="Calibri" panose="020F0502020204030204" pitchFamily="34" charset="0"/>
              </a:rPr>
              <a:t>ще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извършва</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такъв</a:t>
            </a:r>
            <a:r>
              <a:rPr lang="ru-RU" sz="2700" dirty="0">
                <a:solidFill>
                  <a:schemeClr val="tx1"/>
                </a:solidFill>
                <a:latin typeface="Calibri" panose="020F0502020204030204" pitchFamily="34" charset="0"/>
                <a:cs typeface="Calibri" panose="020F0502020204030204" pitchFamily="34" charset="0"/>
              </a:rPr>
              <a:t> анализ на </a:t>
            </a:r>
            <a:r>
              <a:rPr lang="ru-RU" sz="2700" dirty="0" err="1">
                <a:solidFill>
                  <a:schemeClr val="tx1"/>
                </a:solidFill>
                <a:latin typeface="Calibri" panose="020F0502020204030204" pitchFamily="34" charset="0"/>
                <a:cs typeface="Calibri" panose="020F0502020204030204" pitchFamily="34" charset="0"/>
              </a:rPr>
              <a:t>потребностите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национално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ниво</a:t>
            </a:r>
            <a:r>
              <a:rPr lang="ru-RU" sz="2700" dirty="0">
                <a:solidFill>
                  <a:schemeClr val="tx1"/>
                </a:solidFill>
                <a:latin typeface="Calibri" panose="020F0502020204030204" pitchFamily="34" charset="0"/>
                <a:cs typeface="Calibri" panose="020F0502020204030204" pitchFamily="34" charset="0"/>
              </a:rPr>
              <a:t>. </a:t>
            </a:r>
          </a:p>
          <a:p>
            <a:pPr algn="just"/>
            <a:r>
              <a:rPr lang="ru-RU" sz="2700" dirty="0">
                <a:solidFill>
                  <a:schemeClr val="tx1"/>
                </a:solidFill>
                <a:latin typeface="Calibri" panose="020F0502020204030204" pitchFamily="34" charset="0"/>
                <a:cs typeface="Calibri" panose="020F0502020204030204" pitchFamily="34" charset="0"/>
              </a:rPr>
              <a:t>Утвърждаване от </a:t>
            </a:r>
            <a:r>
              <a:rPr lang="ru-RU" sz="2700" dirty="0" err="1">
                <a:solidFill>
                  <a:schemeClr val="tx1"/>
                </a:solidFill>
                <a:latin typeface="Calibri" panose="020F0502020204030204" pitchFamily="34" charset="0"/>
                <a:cs typeface="Calibri" panose="020F0502020204030204" pitchFamily="34" charset="0"/>
              </a:rPr>
              <a:t>ОбС</a:t>
            </a:r>
            <a:r>
              <a:rPr lang="ru-RU" sz="2700" dirty="0">
                <a:solidFill>
                  <a:schemeClr val="tx1"/>
                </a:solidFill>
                <a:latin typeface="Calibri" panose="020F0502020204030204" pitchFamily="34" charset="0"/>
                <a:cs typeface="Calibri" panose="020F0502020204030204" pitchFamily="34" charset="0"/>
              </a:rPr>
              <a:t> на </a:t>
            </a:r>
            <a:r>
              <a:rPr lang="ru-RU" sz="2700" b="1" dirty="0" err="1">
                <a:solidFill>
                  <a:schemeClr val="tx1"/>
                </a:solidFill>
                <a:latin typeface="Calibri" panose="020F0502020204030204" pitchFamily="34" charset="0"/>
                <a:cs typeface="Calibri" panose="020F0502020204030204" pitchFamily="34" charset="0"/>
              </a:rPr>
              <a:t>годишен</a:t>
            </a:r>
            <a:r>
              <a:rPr lang="ru-RU" sz="2700" b="1" dirty="0">
                <a:solidFill>
                  <a:schemeClr val="tx1"/>
                </a:solidFill>
                <a:latin typeface="Calibri" panose="020F0502020204030204" pitchFamily="34" charset="0"/>
                <a:cs typeface="Calibri" panose="020F0502020204030204" pitchFamily="34" charset="0"/>
              </a:rPr>
              <a:t> план на </a:t>
            </a:r>
            <a:r>
              <a:rPr lang="ru-RU" sz="2700" b="1" dirty="0" err="1">
                <a:solidFill>
                  <a:schemeClr val="tx1"/>
                </a:solidFill>
                <a:latin typeface="Calibri" panose="020F0502020204030204" pitchFamily="34" charset="0"/>
                <a:cs typeface="Calibri" panose="020F0502020204030204" pitchFamily="34" charset="0"/>
              </a:rPr>
              <a:t>социалните</a:t>
            </a:r>
            <a:r>
              <a:rPr lang="ru-RU" sz="2700" b="1" dirty="0">
                <a:solidFill>
                  <a:schemeClr val="tx1"/>
                </a:solidFill>
                <a:latin typeface="Calibri" panose="020F0502020204030204" pitchFamily="34" charset="0"/>
                <a:cs typeface="Calibri" panose="020F0502020204030204" pitchFamily="34" charset="0"/>
              </a:rPr>
              <a:t> услуги.</a:t>
            </a:r>
          </a:p>
          <a:p>
            <a:pPr algn="just"/>
            <a:r>
              <a:rPr lang="ru-RU" sz="2700" b="1" dirty="0" err="1">
                <a:solidFill>
                  <a:schemeClr val="tx1"/>
                </a:solidFill>
                <a:latin typeface="Calibri" panose="020F0502020204030204" pitchFamily="34" charset="0"/>
                <a:cs typeface="Calibri" panose="020F0502020204030204" pitchFamily="34" charset="0"/>
              </a:rPr>
              <a:t>Дългосрочно</a:t>
            </a:r>
            <a:r>
              <a:rPr lang="ru-RU" sz="2700" b="1" dirty="0">
                <a:solidFill>
                  <a:schemeClr val="tx1"/>
                </a:solidFill>
                <a:latin typeface="Calibri" panose="020F0502020204030204" pitchFamily="34" charset="0"/>
                <a:cs typeface="Calibri" panose="020F0502020204030204" pitchFamily="34" charset="0"/>
              </a:rPr>
              <a:t> </a:t>
            </a:r>
            <a:r>
              <a:rPr lang="ru-RU" sz="2700" b="1" dirty="0" err="1">
                <a:solidFill>
                  <a:schemeClr val="tx1"/>
                </a:solidFill>
                <a:latin typeface="Calibri" panose="020F0502020204030204" pitchFamily="34" charset="0"/>
                <a:cs typeface="Calibri" panose="020F0502020204030204" pitchFamily="34" charset="0"/>
              </a:rPr>
              <a:t>планиране</a:t>
            </a:r>
            <a:r>
              <a:rPr lang="ru-RU" sz="2700" b="1" dirty="0">
                <a:solidFill>
                  <a:schemeClr val="tx1"/>
                </a:solidFill>
                <a:latin typeface="Calibri" panose="020F0502020204030204" pitchFamily="34" charset="0"/>
                <a:cs typeface="Calibri" panose="020F0502020204030204" pitchFamily="34" charset="0"/>
              </a:rPr>
              <a:t> </a:t>
            </a:r>
            <a:r>
              <a:rPr lang="ru-RU" sz="2700" dirty="0">
                <a:solidFill>
                  <a:schemeClr val="tx1"/>
                </a:solidFill>
                <a:latin typeface="Calibri" panose="020F0502020204030204" pitchFamily="34" charset="0"/>
                <a:cs typeface="Calibri" panose="020F0502020204030204" pitchFamily="34" charset="0"/>
              </a:rPr>
              <a:t>в </a:t>
            </a:r>
            <a:r>
              <a:rPr lang="ru-RU" sz="2700" dirty="0" err="1">
                <a:solidFill>
                  <a:schemeClr val="tx1"/>
                </a:solidFill>
                <a:latin typeface="Calibri" panose="020F0502020204030204" pitchFamily="34" charset="0"/>
                <a:cs typeface="Calibri" panose="020F0502020204030204" pitchFamily="34" charset="0"/>
              </a:rPr>
              <a:t>държавния</a:t>
            </a:r>
            <a:r>
              <a:rPr lang="ru-RU" sz="2700" dirty="0">
                <a:solidFill>
                  <a:schemeClr val="tx1"/>
                </a:solidFill>
                <a:latin typeface="Calibri" panose="020F0502020204030204" pitchFamily="34" charset="0"/>
                <a:cs typeface="Calibri" panose="020F0502020204030204" pitchFamily="34" charset="0"/>
              </a:rPr>
              <a:t> бюджет на </a:t>
            </a:r>
            <a:r>
              <a:rPr lang="ru-RU" sz="2700" dirty="0" err="1">
                <a:solidFill>
                  <a:schemeClr val="tx1"/>
                </a:solidFill>
                <a:latin typeface="Calibri" panose="020F0502020204030204" pitchFamily="34" charset="0"/>
                <a:cs typeface="Calibri" panose="020F0502020204030204" pitchFamily="34" charset="0"/>
              </a:rPr>
              <a:t>включените</a:t>
            </a:r>
            <a:r>
              <a:rPr lang="ru-RU" sz="2700" dirty="0">
                <a:solidFill>
                  <a:schemeClr val="tx1"/>
                </a:solidFill>
                <a:latin typeface="Calibri" panose="020F0502020204030204" pitchFamily="34" charset="0"/>
                <a:cs typeface="Calibri" panose="020F0502020204030204" pitchFamily="34" charset="0"/>
              </a:rPr>
              <a:t> в Националната карта услуги чрез </a:t>
            </a:r>
            <a:r>
              <a:rPr lang="ru-RU" sz="2700" dirty="0" err="1">
                <a:solidFill>
                  <a:schemeClr val="tx1"/>
                </a:solidFill>
                <a:latin typeface="Calibri" panose="020F0502020204030204" pitchFamily="34" charset="0"/>
                <a:cs typeface="Calibri" panose="020F0502020204030204" pitchFamily="34" charset="0"/>
              </a:rPr>
              <a:t>финансиране</a:t>
            </a:r>
            <a:r>
              <a:rPr lang="ru-RU" sz="2700" dirty="0">
                <a:solidFill>
                  <a:schemeClr val="tx1"/>
                </a:solidFill>
                <a:latin typeface="Calibri" panose="020F0502020204030204" pitchFamily="34" charset="0"/>
                <a:cs typeface="Calibri" panose="020F0502020204030204" pitchFamily="34" charset="0"/>
              </a:rPr>
              <a:t> по: единен финансов стандарт, </a:t>
            </a:r>
            <a:r>
              <a:rPr lang="ru-RU" sz="2700" dirty="0" err="1">
                <a:solidFill>
                  <a:schemeClr val="tx1"/>
                </a:solidFill>
                <a:latin typeface="Calibri" panose="020F0502020204030204" pitchFamily="34" charset="0"/>
                <a:cs typeface="Calibri" panose="020F0502020204030204" pitchFamily="34" charset="0"/>
              </a:rPr>
              <a:t>формиран</a:t>
            </a:r>
            <a:r>
              <a:rPr lang="ru-RU" sz="2700" dirty="0">
                <a:solidFill>
                  <a:schemeClr val="tx1"/>
                </a:solidFill>
                <a:latin typeface="Calibri" panose="020F0502020204030204" pitchFamily="34" charset="0"/>
                <a:cs typeface="Calibri" panose="020F0502020204030204" pitchFamily="34" charset="0"/>
              </a:rPr>
              <a:t> от </a:t>
            </a:r>
            <a:r>
              <a:rPr lang="ru-RU" sz="2700" dirty="0" err="1">
                <a:solidFill>
                  <a:schemeClr val="tx1"/>
                </a:solidFill>
                <a:latin typeface="Calibri" panose="020F0502020204030204" pitchFamily="34" charset="0"/>
                <a:cs typeface="Calibri" panose="020F0502020204030204" pitchFamily="34" charset="0"/>
              </a:rPr>
              <a:t>разходите</a:t>
            </a:r>
            <a:r>
              <a:rPr lang="ru-RU" sz="2700" dirty="0">
                <a:solidFill>
                  <a:schemeClr val="tx1"/>
                </a:solidFill>
                <a:latin typeface="Calibri" panose="020F0502020204030204" pitchFamily="34" charset="0"/>
                <a:cs typeface="Calibri" panose="020F0502020204030204" pitchFamily="34" charset="0"/>
              </a:rPr>
              <a:t> за </a:t>
            </a:r>
            <a:r>
              <a:rPr lang="ru-RU" sz="2700" dirty="0" err="1">
                <a:solidFill>
                  <a:schemeClr val="tx1"/>
                </a:solidFill>
                <a:latin typeface="Calibri" panose="020F0502020204030204" pitchFamily="34" charset="0"/>
                <a:cs typeface="Calibri" panose="020F0502020204030204" pitchFamily="34" charset="0"/>
              </a:rPr>
              <a:t>предоставяне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услугата</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допълващи</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финансови</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стандарти</a:t>
            </a:r>
            <a:r>
              <a:rPr lang="ru-RU" sz="2700" dirty="0">
                <a:solidFill>
                  <a:schemeClr val="tx1"/>
                </a:solidFill>
                <a:latin typeface="Calibri" panose="020F0502020204030204" pitchFamily="34" charset="0"/>
                <a:cs typeface="Calibri" panose="020F0502020204030204" pitchFamily="34" charset="0"/>
              </a:rPr>
              <a:t>; частично </a:t>
            </a:r>
            <a:r>
              <a:rPr lang="ru-RU" sz="2700" dirty="0" err="1">
                <a:solidFill>
                  <a:schemeClr val="tx1"/>
                </a:solidFill>
                <a:latin typeface="Calibri" panose="020F0502020204030204" pitchFamily="34" charset="0"/>
                <a:cs typeface="Calibri" panose="020F0502020204030204" pitchFamily="34" charset="0"/>
              </a:rPr>
              <a:t>финансирани</a:t>
            </a:r>
            <a:r>
              <a:rPr lang="ru-RU" sz="2700" dirty="0">
                <a:solidFill>
                  <a:schemeClr val="tx1"/>
                </a:solidFill>
                <a:latin typeface="Calibri" panose="020F0502020204030204" pitchFamily="34" charset="0"/>
                <a:cs typeface="Calibri" panose="020F0502020204030204" pitchFamily="34" charset="0"/>
              </a:rPr>
              <a:t> услуги от </a:t>
            </a:r>
            <a:r>
              <a:rPr lang="ru-RU" sz="2700" dirty="0" err="1">
                <a:solidFill>
                  <a:schemeClr val="tx1"/>
                </a:solidFill>
                <a:latin typeface="Calibri" panose="020F0502020204030204" pitchFamily="34" charset="0"/>
                <a:cs typeface="Calibri" panose="020F0502020204030204" pitchFamily="34" charset="0"/>
              </a:rPr>
              <a:t>държавния</a:t>
            </a:r>
            <a:r>
              <a:rPr lang="ru-RU" sz="2700" dirty="0">
                <a:solidFill>
                  <a:schemeClr val="tx1"/>
                </a:solidFill>
                <a:latin typeface="Calibri" panose="020F0502020204030204" pitchFamily="34" charset="0"/>
                <a:cs typeface="Calibri" panose="020F0502020204030204" pitchFamily="34" charset="0"/>
              </a:rPr>
              <a:t> бюджет; </a:t>
            </a:r>
            <a:r>
              <a:rPr lang="ru-RU" sz="2700" dirty="0" err="1">
                <a:solidFill>
                  <a:schemeClr val="tx1"/>
                </a:solidFill>
                <a:latin typeface="Calibri" panose="020F0502020204030204" pitchFamily="34" charset="0"/>
                <a:cs typeface="Calibri" panose="020F0502020204030204" pitchFamily="34" charset="0"/>
              </a:rPr>
              <a:t>смесено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финансиране</a:t>
            </a:r>
            <a:r>
              <a:rPr lang="ru-RU" sz="2700" dirty="0">
                <a:solidFill>
                  <a:schemeClr val="tx1"/>
                </a:solidFill>
                <a:latin typeface="Calibri" panose="020F0502020204030204" pitchFamily="34" charset="0"/>
                <a:cs typeface="Calibri" panose="020F0502020204030204" pitchFamily="34" charset="0"/>
              </a:rPr>
              <a:t> (два и </a:t>
            </a:r>
            <a:r>
              <a:rPr lang="ru-RU" sz="2700" dirty="0" err="1">
                <a:solidFill>
                  <a:schemeClr val="tx1"/>
                </a:solidFill>
                <a:latin typeface="Calibri" panose="020F0502020204030204" pitchFamily="34" charset="0"/>
                <a:cs typeface="Calibri" panose="020F0502020204030204" pitchFamily="34" charset="0"/>
              </a:rPr>
              <a:t>повече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източника</a:t>
            </a:r>
            <a:r>
              <a:rPr lang="ru-RU" sz="2700" dirty="0">
                <a:solidFill>
                  <a:schemeClr val="tx1"/>
                </a:solidFill>
                <a:latin typeface="Calibri" panose="020F0502020204030204" pitchFamily="34" charset="0"/>
                <a:cs typeface="Calibri" panose="020F0502020204030204" pitchFamily="34" charset="0"/>
              </a:rPr>
              <a:t>).</a:t>
            </a:r>
          </a:p>
          <a:p>
            <a:pPr algn="just"/>
            <a:r>
              <a:rPr lang="ru-RU" sz="2700" dirty="0" err="1">
                <a:solidFill>
                  <a:schemeClr val="tx1"/>
                </a:solidFill>
                <a:latin typeface="Calibri" panose="020F0502020204030204" pitchFamily="34" charset="0"/>
                <a:cs typeface="Calibri" panose="020F0502020204030204" pitchFamily="34" charset="0"/>
              </a:rPr>
              <a:t>Подобряване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механизмите</a:t>
            </a:r>
            <a:r>
              <a:rPr lang="ru-RU" sz="2700" dirty="0">
                <a:solidFill>
                  <a:schemeClr val="tx1"/>
                </a:solidFill>
                <a:latin typeface="Calibri" panose="020F0502020204030204" pitchFamily="34" charset="0"/>
                <a:cs typeface="Calibri" panose="020F0502020204030204" pitchFamily="34" charset="0"/>
              </a:rPr>
              <a:t> за </a:t>
            </a:r>
            <a:r>
              <a:rPr lang="ru-RU" sz="2700" b="1" dirty="0" err="1">
                <a:solidFill>
                  <a:schemeClr val="tx1"/>
                </a:solidFill>
                <a:latin typeface="Calibri" panose="020F0502020204030204" pitchFamily="34" charset="0"/>
                <a:cs typeface="Calibri" panose="020F0502020204030204" pitchFamily="34" charset="0"/>
              </a:rPr>
              <a:t>събиране</a:t>
            </a:r>
            <a:r>
              <a:rPr lang="ru-RU" sz="2700" b="1" dirty="0">
                <a:solidFill>
                  <a:schemeClr val="tx1"/>
                </a:solidFill>
                <a:latin typeface="Calibri" panose="020F0502020204030204" pitchFamily="34" charset="0"/>
                <a:cs typeface="Calibri" panose="020F0502020204030204" pitchFamily="34" charset="0"/>
              </a:rPr>
              <a:t> на </a:t>
            </a:r>
            <a:r>
              <a:rPr lang="ru-RU" sz="2700" b="1" dirty="0" err="1">
                <a:solidFill>
                  <a:schemeClr val="tx1"/>
                </a:solidFill>
                <a:latin typeface="Calibri" panose="020F0502020204030204" pitchFamily="34" charset="0"/>
                <a:cs typeface="Calibri" panose="020F0502020204030204" pitchFamily="34" charset="0"/>
              </a:rPr>
              <a:t>таксите</a:t>
            </a:r>
            <a:r>
              <a:rPr lang="ru-RU" sz="2700" dirty="0">
                <a:solidFill>
                  <a:schemeClr val="tx1"/>
                </a:solidFill>
                <a:latin typeface="Calibri" panose="020F0502020204030204" pitchFamily="34" charset="0"/>
                <a:cs typeface="Calibri" panose="020F0502020204030204" pitchFamily="34" charset="0"/>
              </a:rPr>
              <a:t>, вкл. за </a:t>
            </a:r>
            <a:r>
              <a:rPr lang="ru-RU" sz="2700" dirty="0" err="1">
                <a:solidFill>
                  <a:schemeClr val="tx1"/>
                </a:solidFill>
                <a:latin typeface="Calibri" panose="020F0502020204030204" pitchFamily="34" charset="0"/>
                <a:cs typeface="Calibri" panose="020F0502020204030204" pitchFamily="34" charset="0"/>
              </a:rPr>
              <a:t>прекратяване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ползването</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услугата</a:t>
            </a:r>
            <a:r>
              <a:rPr lang="ru-RU" sz="2700" dirty="0">
                <a:solidFill>
                  <a:schemeClr val="tx1"/>
                </a:solidFill>
                <a:latin typeface="Calibri" panose="020F0502020204030204" pitchFamily="34" charset="0"/>
                <a:cs typeface="Calibri" panose="020F0502020204030204" pitchFamily="34" charset="0"/>
              </a:rPr>
              <a:t> при </a:t>
            </a:r>
            <a:r>
              <a:rPr lang="ru-RU" sz="2700" dirty="0" err="1">
                <a:solidFill>
                  <a:schemeClr val="tx1"/>
                </a:solidFill>
                <a:latin typeface="Calibri" panose="020F0502020204030204" pitchFamily="34" charset="0"/>
                <a:cs typeface="Calibri" panose="020F0502020204030204" pitchFamily="34" charset="0"/>
              </a:rPr>
              <a:t>неплащане</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Централизирано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внасяне</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таксите</a:t>
            </a:r>
            <a:r>
              <a:rPr lang="ru-RU" sz="2700" dirty="0">
                <a:solidFill>
                  <a:schemeClr val="tx1"/>
                </a:solidFill>
                <a:latin typeface="Calibri" panose="020F0502020204030204" pitchFamily="34" charset="0"/>
                <a:cs typeface="Calibri" panose="020F0502020204030204" pitchFamily="34" charset="0"/>
              </a:rPr>
              <a:t> в бюджета на МТСП, а при </a:t>
            </a:r>
            <a:r>
              <a:rPr lang="ru-RU" sz="2700" dirty="0" err="1">
                <a:solidFill>
                  <a:schemeClr val="tx1"/>
                </a:solidFill>
                <a:latin typeface="Calibri" panose="020F0502020204030204" pitchFamily="34" charset="0"/>
                <a:cs typeface="Calibri" panose="020F0502020204030204" pitchFamily="34" charset="0"/>
              </a:rPr>
              <a:t>финансиране</a:t>
            </a:r>
            <a:r>
              <a:rPr lang="ru-RU" sz="2700" dirty="0">
                <a:solidFill>
                  <a:schemeClr val="tx1"/>
                </a:solidFill>
                <a:latin typeface="Calibri" panose="020F0502020204030204" pitchFamily="34" charset="0"/>
                <a:cs typeface="Calibri" panose="020F0502020204030204" pitchFamily="34" charset="0"/>
              </a:rPr>
              <a:t> на услуга от </a:t>
            </a:r>
            <a:r>
              <a:rPr lang="ru-RU" sz="2700" dirty="0" err="1">
                <a:solidFill>
                  <a:schemeClr val="tx1"/>
                </a:solidFill>
                <a:latin typeface="Calibri" panose="020F0502020204030204" pitchFamily="34" charset="0"/>
                <a:cs typeface="Calibri" panose="020F0502020204030204" pitchFamily="34" charset="0"/>
              </a:rPr>
              <a:t>общинския</a:t>
            </a:r>
            <a:r>
              <a:rPr lang="ru-RU" sz="2700" dirty="0">
                <a:solidFill>
                  <a:schemeClr val="tx1"/>
                </a:solidFill>
                <a:latin typeface="Calibri" panose="020F0502020204030204" pitchFamily="34" charset="0"/>
                <a:cs typeface="Calibri" panose="020F0502020204030204" pitchFamily="34" charset="0"/>
              </a:rPr>
              <a:t> и </a:t>
            </a:r>
            <a:r>
              <a:rPr lang="ru-RU" sz="2700" dirty="0" err="1">
                <a:solidFill>
                  <a:schemeClr val="tx1"/>
                </a:solidFill>
                <a:latin typeface="Calibri" panose="020F0502020204030204" pitchFamily="34" charset="0"/>
                <a:cs typeface="Calibri" panose="020F0502020204030204" pitchFamily="34" charset="0"/>
              </a:rPr>
              <a:t>държавния</a:t>
            </a:r>
            <a:r>
              <a:rPr lang="ru-RU" sz="2700" dirty="0">
                <a:solidFill>
                  <a:schemeClr val="tx1"/>
                </a:solidFill>
                <a:latin typeface="Calibri" panose="020F0502020204030204" pitchFamily="34" charset="0"/>
                <a:cs typeface="Calibri" panose="020F0502020204030204" pitchFamily="34" charset="0"/>
              </a:rPr>
              <a:t> бюджет – </a:t>
            </a:r>
            <a:r>
              <a:rPr lang="ru-RU" sz="2700" dirty="0" err="1">
                <a:solidFill>
                  <a:schemeClr val="tx1"/>
                </a:solidFill>
                <a:latin typeface="Calibri" panose="020F0502020204030204" pitchFamily="34" charset="0"/>
                <a:cs typeface="Calibri" panose="020F0502020204030204" pitchFamily="34" charset="0"/>
              </a:rPr>
              <a:t>внасяне</a:t>
            </a:r>
            <a:r>
              <a:rPr lang="ru-RU" sz="2700" dirty="0">
                <a:solidFill>
                  <a:schemeClr val="tx1"/>
                </a:solidFill>
                <a:latin typeface="Calibri" panose="020F0502020204030204" pitchFamily="34" charset="0"/>
                <a:cs typeface="Calibri" panose="020F0502020204030204" pitchFamily="34" charset="0"/>
              </a:rPr>
              <a:t> само на </a:t>
            </a:r>
            <a:r>
              <a:rPr lang="ru-RU" sz="2700" dirty="0" err="1">
                <a:solidFill>
                  <a:schemeClr val="tx1"/>
                </a:solidFill>
                <a:latin typeface="Calibri" panose="020F0502020204030204" pitchFamily="34" charset="0"/>
                <a:cs typeface="Calibri" panose="020F0502020204030204" pitchFamily="34" charset="0"/>
              </a:rPr>
              <a:t>частта</a:t>
            </a:r>
            <a:r>
              <a:rPr lang="ru-RU" sz="2700" dirty="0">
                <a:solidFill>
                  <a:schemeClr val="tx1"/>
                </a:solidFill>
                <a:latin typeface="Calibri" panose="020F0502020204030204" pitchFamily="34" charset="0"/>
                <a:cs typeface="Calibri" panose="020F0502020204030204" pitchFamily="34" charset="0"/>
              </a:rPr>
              <a:t> от </a:t>
            </a:r>
            <a:r>
              <a:rPr lang="ru-RU" sz="2700" dirty="0" err="1">
                <a:solidFill>
                  <a:schemeClr val="tx1"/>
                </a:solidFill>
                <a:latin typeface="Calibri" panose="020F0502020204030204" pitchFamily="34" charset="0"/>
                <a:cs typeface="Calibri" panose="020F0502020204030204" pitchFamily="34" charset="0"/>
              </a:rPr>
              <a:t>таксата</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съответстваща</a:t>
            </a:r>
            <a:r>
              <a:rPr lang="ru-RU" sz="2700" dirty="0">
                <a:solidFill>
                  <a:schemeClr val="tx1"/>
                </a:solidFill>
                <a:latin typeface="Calibri" panose="020F0502020204030204" pitchFamily="34" charset="0"/>
                <a:cs typeface="Calibri" panose="020F0502020204030204" pitchFamily="34" charset="0"/>
              </a:rPr>
              <a:t> на </a:t>
            </a:r>
            <a:r>
              <a:rPr lang="ru-RU" sz="2700" dirty="0" err="1">
                <a:solidFill>
                  <a:schemeClr val="tx1"/>
                </a:solidFill>
                <a:latin typeface="Calibri" panose="020F0502020204030204" pitchFamily="34" charset="0"/>
                <a:cs typeface="Calibri" panose="020F0502020204030204" pitchFamily="34" charset="0"/>
              </a:rPr>
              <a:t>държавното</a:t>
            </a:r>
            <a:r>
              <a:rPr lang="ru-RU" sz="2700" dirty="0">
                <a:solidFill>
                  <a:schemeClr val="tx1"/>
                </a:solidFill>
                <a:latin typeface="Calibri" panose="020F0502020204030204" pitchFamily="34" charset="0"/>
                <a:cs typeface="Calibri" panose="020F0502020204030204" pitchFamily="34" charset="0"/>
              </a:rPr>
              <a:t> </a:t>
            </a:r>
            <a:r>
              <a:rPr lang="ru-RU" sz="2700" dirty="0" err="1">
                <a:solidFill>
                  <a:schemeClr val="tx1"/>
                </a:solidFill>
                <a:latin typeface="Calibri" panose="020F0502020204030204" pitchFamily="34" charset="0"/>
                <a:cs typeface="Calibri" panose="020F0502020204030204" pitchFamily="34" charset="0"/>
              </a:rPr>
              <a:t>финансиране</a:t>
            </a:r>
            <a:r>
              <a:rPr lang="ru-RU" sz="2700" dirty="0">
                <a:solidFill>
                  <a:schemeClr val="tx1"/>
                </a:solidFill>
                <a:latin typeface="Calibri" panose="020F0502020204030204" pitchFamily="34" charset="0"/>
                <a:cs typeface="Calibri" panose="020F0502020204030204" pitchFamily="34" charset="0"/>
              </a:rPr>
              <a:t>. </a:t>
            </a:r>
          </a:p>
          <a:p>
            <a:pPr algn="just"/>
            <a:endParaRPr lang="bg-BG" dirty="0">
              <a:solidFill>
                <a:schemeClr val="tx1"/>
              </a:solidFill>
            </a:endParaRPr>
          </a:p>
        </p:txBody>
      </p:sp>
    </p:spTree>
    <p:extLst>
      <p:ext uri="{BB962C8B-B14F-4D97-AF65-F5344CB8AC3E}">
        <p14:creationId xmlns:p14="http://schemas.microsoft.com/office/powerpoint/2010/main" val="978106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879987"/>
          </a:xfrm>
        </p:spPr>
        <p:txBody>
          <a:bodyPr>
            <a:normAutofit fontScale="90000"/>
          </a:bodyPr>
          <a:lstStyle/>
          <a:p>
            <a:pPr algn="ctr"/>
            <a:r>
              <a:rPr lang="bg-BG" sz="3600" b="1" dirty="0"/>
              <a:t>ЗСУ и финансирането на социалните услуги</a:t>
            </a:r>
            <a:br>
              <a:rPr lang="bg-BG" sz="3600" b="1" dirty="0"/>
            </a:br>
            <a:endParaRPr lang="bg-BG" sz="3600" b="1" dirty="0"/>
          </a:p>
        </p:txBody>
      </p:sp>
      <p:sp>
        <p:nvSpPr>
          <p:cNvPr id="3" name="Контейнер за съдържание 2"/>
          <p:cNvSpPr>
            <a:spLocks noGrp="1"/>
          </p:cNvSpPr>
          <p:nvPr>
            <p:ph idx="1"/>
          </p:nvPr>
        </p:nvSpPr>
        <p:spPr>
          <a:xfrm>
            <a:off x="941033" y="1371600"/>
            <a:ext cx="10422383" cy="4876800"/>
          </a:xfrm>
        </p:spPr>
        <p:txBody>
          <a:bodyPr/>
          <a:lstStyle/>
          <a:p>
            <a:pPr algn="just"/>
            <a:r>
              <a:rPr lang="ru-RU" dirty="0">
                <a:solidFill>
                  <a:schemeClr val="accent1">
                    <a:lumMod val="75000"/>
                  </a:schemeClr>
                </a:solidFill>
                <a:latin typeface="Calibri" panose="020F0502020204030204" pitchFamily="34" charset="0"/>
                <a:cs typeface="Calibri" panose="020F0502020204030204" pitchFamily="34" charset="0"/>
              </a:rPr>
              <a:t>До </a:t>
            </a:r>
            <a:r>
              <a:rPr lang="ru-RU" dirty="0" err="1">
                <a:solidFill>
                  <a:schemeClr val="accent1">
                    <a:lumMod val="75000"/>
                  </a:schemeClr>
                </a:solidFill>
                <a:latin typeface="Calibri" panose="020F0502020204030204" pitchFamily="34" charset="0"/>
                <a:cs typeface="Calibri" panose="020F0502020204030204" pitchFamily="34" charset="0"/>
              </a:rPr>
              <a:t>стартирането</a:t>
            </a:r>
            <a:r>
              <a:rPr lang="ru-RU" dirty="0">
                <a:solidFill>
                  <a:schemeClr val="accent1">
                    <a:lumMod val="75000"/>
                  </a:schemeClr>
                </a:solidFill>
                <a:latin typeface="Calibri" panose="020F0502020204030204" pitchFamily="34" charset="0"/>
                <a:cs typeface="Calibri" panose="020F0502020204030204" pitchFamily="34" charset="0"/>
              </a:rPr>
              <a:t> на </a:t>
            </a:r>
            <a:r>
              <a:rPr lang="ru-RU" dirty="0" err="1">
                <a:solidFill>
                  <a:schemeClr val="accent1">
                    <a:lumMod val="75000"/>
                  </a:schemeClr>
                </a:solidFill>
                <a:latin typeface="Calibri" panose="020F0502020204030204" pitchFamily="34" charset="0"/>
                <a:cs typeface="Calibri" panose="020F0502020204030204" pitchFamily="34" charset="0"/>
              </a:rPr>
              <a:t>финансирането</a:t>
            </a:r>
            <a:r>
              <a:rPr lang="ru-RU" dirty="0">
                <a:solidFill>
                  <a:schemeClr val="accent1">
                    <a:lumMod val="75000"/>
                  </a:schemeClr>
                </a:solidFill>
                <a:latin typeface="Calibri" panose="020F0502020204030204" pitchFamily="34" charset="0"/>
                <a:cs typeface="Calibri" panose="020F0502020204030204" pitchFamily="34" charset="0"/>
              </a:rPr>
              <a:t> по </a:t>
            </a:r>
            <a:r>
              <a:rPr lang="ru-RU" dirty="0" err="1">
                <a:solidFill>
                  <a:schemeClr val="accent1">
                    <a:lumMod val="75000"/>
                  </a:schemeClr>
                </a:solidFill>
                <a:latin typeface="Calibri" panose="020F0502020204030204" pitchFamily="34" charset="0"/>
                <a:cs typeface="Calibri" panose="020F0502020204030204" pitchFamily="34" charset="0"/>
              </a:rPr>
              <a:t>новите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стандарти</a:t>
            </a:r>
            <a:r>
              <a:rPr lang="ru-RU" dirty="0">
                <a:solidFill>
                  <a:schemeClr val="accent1">
                    <a:lumMod val="75000"/>
                  </a:schemeClr>
                </a:solidFill>
                <a:latin typeface="Calibri" panose="020F0502020204030204" pitchFamily="34" charset="0"/>
                <a:cs typeface="Calibri" panose="020F0502020204030204" pitchFamily="34" charset="0"/>
              </a:rPr>
              <a:t> за </a:t>
            </a:r>
            <a:r>
              <a:rPr lang="ru-RU" dirty="0" err="1">
                <a:solidFill>
                  <a:schemeClr val="accent1">
                    <a:lumMod val="75000"/>
                  </a:schemeClr>
                </a:solidFill>
                <a:latin typeface="Calibri" panose="020F0502020204030204" pitchFamily="34" charset="0"/>
                <a:cs typeface="Calibri" panose="020F0502020204030204" pitchFamily="34" charset="0"/>
              </a:rPr>
              <a:t>социалните</a:t>
            </a:r>
            <a:r>
              <a:rPr lang="ru-RU" dirty="0">
                <a:solidFill>
                  <a:schemeClr val="accent1">
                    <a:lumMod val="75000"/>
                  </a:schemeClr>
                </a:solidFill>
                <a:latin typeface="Calibri" panose="020F0502020204030204" pitchFamily="34" charset="0"/>
                <a:cs typeface="Calibri" panose="020F0502020204030204" pitchFamily="34" charset="0"/>
              </a:rPr>
              <a:t> услуги се </a:t>
            </a:r>
            <a:r>
              <a:rPr lang="ru-RU" dirty="0" err="1">
                <a:solidFill>
                  <a:schemeClr val="accent1">
                    <a:lumMod val="75000"/>
                  </a:schemeClr>
                </a:solidFill>
                <a:latin typeface="Calibri" panose="020F0502020204030204" pitchFamily="34" charset="0"/>
                <a:cs typeface="Calibri" panose="020F0502020204030204" pitchFamily="34" charset="0"/>
              </a:rPr>
              <a:t>запазва</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досегашния</a:t>
            </a:r>
            <a:r>
              <a:rPr lang="ru-RU" dirty="0">
                <a:solidFill>
                  <a:schemeClr val="accent1">
                    <a:lumMod val="75000"/>
                  </a:schemeClr>
                </a:solidFill>
                <a:latin typeface="Calibri" panose="020F0502020204030204" pitchFamily="34" charset="0"/>
                <a:cs typeface="Calibri" panose="020F0502020204030204" pitchFamily="34" charset="0"/>
              </a:rPr>
              <a:t> ред. </a:t>
            </a:r>
          </a:p>
          <a:p>
            <a:pPr algn="just"/>
            <a:r>
              <a:rPr lang="ru-RU" dirty="0" err="1">
                <a:solidFill>
                  <a:schemeClr val="accent1">
                    <a:lumMod val="75000"/>
                  </a:schemeClr>
                </a:solidFill>
                <a:latin typeface="Calibri" panose="020F0502020204030204" pitchFamily="34" charset="0"/>
                <a:cs typeface="Calibri" panose="020F0502020204030204" pitchFamily="34" charset="0"/>
              </a:rPr>
              <a:t>Правилника</a:t>
            </a:r>
            <a:r>
              <a:rPr lang="ru-RU" dirty="0">
                <a:solidFill>
                  <a:schemeClr val="accent1">
                    <a:lumMod val="75000"/>
                  </a:schemeClr>
                </a:solidFill>
                <a:latin typeface="Calibri" panose="020F0502020204030204" pitchFamily="34" charset="0"/>
                <a:cs typeface="Calibri" panose="020F0502020204030204" pitchFamily="34" charset="0"/>
              </a:rPr>
              <a:t> за </a:t>
            </a:r>
            <a:r>
              <a:rPr lang="ru-RU" dirty="0" err="1">
                <a:solidFill>
                  <a:schemeClr val="accent1">
                    <a:lumMod val="75000"/>
                  </a:schemeClr>
                </a:solidFill>
                <a:latin typeface="Calibri" panose="020F0502020204030204" pitchFamily="34" charset="0"/>
                <a:cs typeface="Calibri" panose="020F0502020204030204" pitchFamily="34" charset="0"/>
              </a:rPr>
              <a:t>прилагане</a:t>
            </a:r>
            <a:r>
              <a:rPr lang="ru-RU" dirty="0">
                <a:solidFill>
                  <a:schemeClr val="accent1">
                    <a:lumMod val="75000"/>
                  </a:schemeClr>
                </a:solidFill>
                <a:latin typeface="Calibri" panose="020F0502020204030204" pitchFamily="34" charset="0"/>
                <a:cs typeface="Calibri" panose="020F0502020204030204" pitchFamily="34" charset="0"/>
              </a:rPr>
              <a:t> на закона </a:t>
            </a:r>
            <a:r>
              <a:rPr lang="ru-RU" dirty="0" err="1">
                <a:solidFill>
                  <a:schemeClr val="accent1">
                    <a:lumMod val="75000"/>
                  </a:schemeClr>
                </a:solidFill>
                <a:latin typeface="Calibri" panose="020F0502020204030204" pitchFamily="34" charset="0"/>
                <a:cs typeface="Calibri" panose="020F0502020204030204" pitchFamily="34" charset="0"/>
              </a:rPr>
              <a:t>определеля</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елементите</a:t>
            </a:r>
            <a:r>
              <a:rPr lang="ru-RU" dirty="0">
                <a:solidFill>
                  <a:schemeClr val="accent1">
                    <a:lumMod val="75000"/>
                  </a:schemeClr>
                </a:solidFill>
                <a:latin typeface="Calibri" panose="020F0502020204030204" pitchFamily="34" charset="0"/>
                <a:cs typeface="Calibri" panose="020F0502020204030204" pitchFamily="34" charset="0"/>
              </a:rPr>
              <a:t> на </a:t>
            </a:r>
            <a:r>
              <a:rPr lang="ru-RU" dirty="0" err="1">
                <a:solidFill>
                  <a:schemeClr val="accent1">
                    <a:lumMod val="75000"/>
                  </a:schemeClr>
                </a:solidFill>
                <a:latin typeface="Calibri" panose="020F0502020204030204" pitchFamily="34" charset="0"/>
                <a:cs typeface="Calibri" panose="020F0502020204030204" pitchFamily="34" charset="0"/>
              </a:rPr>
              <a:t>разходите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които</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формират</a:t>
            </a:r>
            <a:r>
              <a:rPr lang="ru-RU" dirty="0">
                <a:solidFill>
                  <a:schemeClr val="accent1">
                    <a:lumMod val="75000"/>
                  </a:schemeClr>
                </a:solidFill>
                <a:latin typeface="Calibri" panose="020F0502020204030204" pitchFamily="34" charset="0"/>
                <a:cs typeface="Calibri" panose="020F0502020204030204" pitchFamily="34" charset="0"/>
              </a:rPr>
              <a:t> размерите на </a:t>
            </a:r>
            <a:r>
              <a:rPr lang="ru-RU" dirty="0" err="1">
                <a:solidFill>
                  <a:schemeClr val="accent1">
                    <a:lumMod val="75000"/>
                  </a:schemeClr>
                </a:solidFill>
                <a:latin typeface="Calibri" panose="020F0502020204030204" pitchFamily="34" charset="0"/>
                <a:cs typeface="Calibri" panose="020F0502020204030204" pitchFamily="34" charset="0"/>
              </a:rPr>
              <a:t>стандартите</a:t>
            </a:r>
            <a:r>
              <a:rPr lang="ru-RU" dirty="0">
                <a:solidFill>
                  <a:schemeClr val="accent1">
                    <a:lumMod val="75000"/>
                  </a:schemeClr>
                </a:solidFill>
                <a:latin typeface="Calibri" panose="020F0502020204030204" pitchFamily="34" charset="0"/>
                <a:cs typeface="Calibri" panose="020F0502020204030204" pitchFamily="34" charset="0"/>
              </a:rPr>
              <a:t> за </a:t>
            </a:r>
            <a:r>
              <a:rPr lang="ru-RU" dirty="0" err="1">
                <a:solidFill>
                  <a:schemeClr val="accent1">
                    <a:lumMod val="75000"/>
                  </a:schemeClr>
                </a:solidFill>
                <a:latin typeface="Calibri" panose="020F0502020204030204" pitchFamily="34" charset="0"/>
                <a:cs typeface="Calibri" panose="020F0502020204030204" pitchFamily="34" charset="0"/>
              </a:rPr>
              <a:t>делегираните</a:t>
            </a:r>
            <a:r>
              <a:rPr lang="ru-RU" dirty="0">
                <a:solidFill>
                  <a:schemeClr val="accent1">
                    <a:lumMod val="75000"/>
                  </a:schemeClr>
                </a:solidFill>
                <a:latin typeface="Calibri" panose="020F0502020204030204" pitchFamily="34" charset="0"/>
                <a:cs typeface="Calibri" panose="020F0502020204030204" pitchFamily="34" charset="0"/>
              </a:rPr>
              <a:t> от </a:t>
            </a:r>
            <a:r>
              <a:rPr lang="ru-RU" dirty="0" err="1">
                <a:solidFill>
                  <a:schemeClr val="accent1">
                    <a:lumMod val="75000"/>
                  </a:schemeClr>
                </a:solidFill>
                <a:latin typeface="Calibri" panose="020F0502020204030204" pitchFamily="34" charset="0"/>
                <a:cs typeface="Calibri" panose="020F0502020204030204" pitchFamily="34" charset="0"/>
              </a:rPr>
              <a:t>държавата</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дейности</a:t>
            </a:r>
            <a:r>
              <a:rPr lang="ru-RU" dirty="0">
                <a:solidFill>
                  <a:schemeClr val="accent1">
                    <a:lumMod val="75000"/>
                  </a:schemeClr>
                </a:solidFill>
                <a:latin typeface="Calibri" panose="020F0502020204030204" pitchFamily="34" charset="0"/>
                <a:cs typeface="Calibri" panose="020F0502020204030204" pitchFamily="34" charset="0"/>
              </a:rPr>
              <a:t> за </a:t>
            </a:r>
            <a:r>
              <a:rPr lang="ru-RU" dirty="0" err="1">
                <a:solidFill>
                  <a:schemeClr val="accent1">
                    <a:lumMod val="75000"/>
                  </a:schemeClr>
                </a:solidFill>
                <a:latin typeface="Calibri" panose="020F0502020204030204" pitchFamily="34" charset="0"/>
                <a:cs typeface="Calibri" panose="020F0502020204030204" pitchFamily="34" charset="0"/>
              </a:rPr>
              <a:t>различните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социални</a:t>
            </a:r>
            <a:r>
              <a:rPr lang="ru-RU" dirty="0">
                <a:solidFill>
                  <a:schemeClr val="accent1">
                    <a:lumMod val="75000"/>
                  </a:schemeClr>
                </a:solidFill>
                <a:latin typeface="Calibri" panose="020F0502020204030204" pitchFamily="34" charset="0"/>
                <a:cs typeface="Calibri" panose="020F0502020204030204" pitchFamily="34" charset="0"/>
              </a:rPr>
              <a:t> услуги и </a:t>
            </a:r>
            <a:r>
              <a:rPr lang="ru-RU" dirty="0" err="1">
                <a:solidFill>
                  <a:schemeClr val="accent1">
                    <a:lumMod val="75000"/>
                  </a:schemeClr>
                </a:solidFill>
                <a:latin typeface="Calibri" panose="020F0502020204030204" pitchFamily="34" charset="0"/>
                <a:cs typeface="Calibri" panose="020F0502020204030204" pitchFamily="34" charset="0"/>
              </a:rPr>
              <a:t>услугите</a:t>
            </a:r>
            <a:r>
              <a:rPr lang="ru-RU" dirty="0">
                <a:solidFill>
                  <a:schemeClr val="accent1">
                    <a:lumMod val="75000"/>
                  </a:schemeClr>
                </a:solidFill>
                <a:latin typeface="Calibri" panose="020F0502020204030204" pitchFamily="34" charset="0"/>
                <a:cs typeface="Calibri" panose="020F0502020204030204" pitchFamily="34" charset="0"/>
              </a:rPr>
              <a:t>, за </a:t>
            </a:r>
            <a:r>
              <a:rPr lang="ru-RU" dirty="0" err="1">
                <a:solidFill>
                  <a:schemeClr val="accent1">
                    <a:lumMod val="75000"/>
                  </a:schemeClr>
                </a:solidFill>
                <a:latin typeface="Calibri" panose="020F0502020204030204" pitchFamily="34" charset="0"/>
                <a:cs typeface="Calibri" panose="020F0502020204030204" pitchFamily="34" charset="0"/>
              </a:rPr>
              <a:t>които</a:t>
            </a:r>
            <a:r>
              <a:rPr lang="ru-RU" dirty="0">
                <a:solidFill>
                  <a:schemeClr val="accent1">
                    <a:lumMod val="75000"/>
                  </a:schemeClr>
                </a:solidFill>
                <a:latin typeface="Calibri" panose="020F0502020204030204" pitchFamily="34" charset="0"/>
                <a:cs typeface="Calibri" panose="020F0502020204030204" pitchFamily="34" charset="0"/>
              </a:rPr>
              <a:t> се </a:t>
            </a:r>
            <a:r>
              <a:rPr lang="ru-RU" dirty="0" err="1">
                <a:solidFill>
                  <a:schemeClr val="accent1">
                    <a:lumMod val="75000"/>
                  </a:schemeClr>
                </a:solidFill>
                <a:latin typeface="Calibri" panose="020F0502020204030204" pitchFamily="34" charset="0"/>
                <a:cs typeface="Calibri" panose="020F0502020204030204" pitchFamily="34" charset="0"/>
              </a:rPr>
              <a:t>разработва</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допълващ</a:t>
            </a:r>
            <a:r>
              <a:rPr lang="ru-RU" dirty="0">
                <a:solidFill>
                  <a:schemeClr val="accent1">
                    <a:lumMod val="75000"/>
                  </a:schemeClr>
                </a:solidFill>
                <a:latin typeface="Calibri" panose="020F0502020204030204" pitchFamily="34" charset="0"/>
                <a:cs typeface="Calibri" panose="020F0502020204030204" pitchFamily="34" charset="0"/>
              </a:rPr>
              <a:t> стандарт. </a:t>
            </a:r>
          </a:p>
          <a:p>
            <a:pPr algn="just"/>
            <a:r>
              <a:rPr lang="ru-RU" dirty="0" err="1">
                <a:solidFill>
                  <a:schemeClr val="accent1">
                    <a:lumMod val="75000"/>
                  </a:schemeClr>
                </a:solidFill>
                <a:latin typeface="Calibri" panose="020F0502020204030204" pitchFamily="34" charset="0"/>
                <a:cs typeface="Calibri" panose="020F0502020204030204" pitchFamily="34" charset="0"/>
              </a:rPr>
              <a:t>Финансовото</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обезпечаване</a:t>
            </a:r>
            <a:r>
              <a:rPr lang="ru-RU" dirty="0">
                <a:solidFill>
                  <a:schemeClr val="accent1">
                    <a:lumMod val="75000"/>
                  </a:schemeClr>
                </a:solidFill>
                <a:latin typeface="Calibri" panose="020F0502020204030204" pitchFamily="34" charset="0"/>
                <a:cs typeface="Calibri" panose="020F0502020204030204" pitchFamily="34" charset="0"/>
              </a:rPr>
              <a:t> на </a:t>
            </a:r>
            <a:r>
              <a:rPr lang="ru-RU" dirty="0" err="1">
                <a:solidFill>
                  <a:schemeClr val="accent1">
                    <a:lumMod val="75000"/>
                  </a:schemeClr>
                </a:solidFill>
                <a:latin typeface="Calibri" panose="020F0502020204030204" pitchFamily="34" charset="0"/>
                <a:cs typeface="Calibri" panose="020F0502020204030204" pitchFamily="34" charset="0"/>
              </a:rPr>
              <a:t>общинската</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социална</a:t>
            </a:r>
            <a:r>
              <a:rPr lang="ru-RU" dirty="0">
                <a:solidFill>
                  <a:schemeClr val="accent1">
                    <a:lumMod val="75000"/>
                  </a:schemeClr>
                </a:solidFill>
                <a:latin typeface="Calibri" panose="020F0502020204030204" pitchFamily="34" charset="0"/>
                <a:cs typeface="Calibri" panose="020F0502020204030204" pitchFamily="34" charset="0"/>
              </a:rPr>
              <a:t> политика, в </a:t>
            </a:r>
            <a:r>
              <a:rPr lang="ru-RU" dirty="0" err="1">
                <a:solidFill>
                  <a:schemeClr val="accent1">
                    <a:lumMod val="75000"/>
                  </a:schemeClr>
                </a:solidFill>
                <a:latin typeface="Calibri" panose="020F0502020204030204" pitchFamily="34" charset="0"/>
                <a:cs typeface="Calibri" panose="020F0502020204030204" pitchFamily="34" charset="0"/>
              </a:rPr>
              <a:t>частност</a:t>
            </a:r>
            <a:r>
              <a:rPr lang="ru-RU" dirty="0">
                <a:solidFill>
                  <a:schemeClr val="accent1">
                    <a:lumMod val="75000"/>
                  </a:schemeClr>
                </a:solidFill>
                <a:latin typeface="Calibri" panose="020F0502020204030204" pitchFamily="34" charset="0"/>
                <a:cs typeface="Calibri" panose="020F0502020204030204" pitchFamily="34" charset="0"/>
              </a:rPr>
              <a:t> услуги се </a:t>
            </a:r>
            <a:r>
              <a:rPr lang="ru-RU" dirty="0" err="1">
                <a:solidFill>
                  <a:schemeClr val="accent1">
                    <a:lumMod val="75000"/>
                  </a:schemeClr>
                </a:solidFill>
                <a:latin typeface="Calibri" panose="020F0502020204030204" pitchFamily="34" charset="0"/>
                <a:cs typeface="Calibri" panose="020F0502020204030204" pitchFamily="34" charset="0"/>
              </a:rPr>
              <a:t>осигурява</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със</a:t>
            </a:r>
            <a:r>
              <a:rPr lang="ru-RU" dirty="0">
                <a:solidFill>
                  <a:schemeClr val="accent1">
                    <a:lumMod val="75000"/>
                  </a:schemeClr>
                </a:solidFill>
                <a:latin typeface="Calibri" panose="020F0502020204030204" pitchFamily="34" charset="0"/>
                <a:cs typeface="Calibri" panose="020F0502020204030204" pitchFamily="34" charset="0"/>
              </a:rPr>
              <a:t> средства от: </a:t>
            </a:r>
            <a:r>
              <a:rPr lang="ru-RU" dirty="0" err="1">
                <a:solidFill>
                  <a:schemeClr val="accent1">
                    <a:lumMod val="75000"/>
                  </a:schemeClr>
                </a:solidFill>
                <a:latin typeface="Calibri" panose="020F0502020204030204" pitchFamily="34" charset="0"/>
                <a:cs typeface="Calibri" panose="020F0502020204030204" pitchFamily="34" charset="0"/>
              </a:rPr>
              <a:t>държавния</a:t>
            </a:r>
            <a:r>
              <a:rPr lang="ru-RU" dirty="0">
                <a:solidFill>
                  <a:schemeClr val="accent1">
                    <a:lumMod val="75000"/>
                  </a:schemeClr>
                </a:solidFill>
                <a:latin typeface="Calibri" panose="020F0502020204030204" pitchFamily="34" charset="0"/>
                <a:cs typeface="Calibri" panose="020F0502020204030204" pitchFamily="34" charset="0"/>
              </a:rPr>
              <a:t> бюджет; </a:t>
            </a:r>
            <a:r>
              <a:rPr lang="ru-RU" dirty="0" err="1">
                <a:solidFill>
                  <a:schemeClr val="accent1">
                    <a:lumMod val="75000"/>
                  </a:schemeClr>
                </a:solidFill>
                <a:latin typeface="Calibri" panose="020F0502020204030204" pitchFamily="34" charset="0"/>
                <a:cs typeface="Calibri" panose="020F0502020204030204" pitchFamily="34" charset="0"/>
              </a:rPr>
              <a:t>общинските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бюджети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частни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доставчици</a:t>
            </a:r>
            <a:r>
              <a:rPr lang="ru-RU" dirty="0">
                <a:solidFill>
                  <a:schemeClr val="accent1">
                    <a:lumMod val="75000"/>
                  </a:schemeClr>
                </a:solidFill>
                <a:latin typeface="Calibri" panose="020F0502020204030204" pitchFamily="34" charset="0"/>
                <a:cs typeface="Calibri" panose="020F0502020204030204" pitchFamily="34" charset="0"/>
              </a:rPr>
              <a:t> на </a:t>
            </a:r>
            <a:r>
              <a:rPr lang="ru-RU" dirty="0" err="1">
                <a:solidFill>
                  <a:schemeClr val="accent1">
                    <a:lumMod val="75000"/>
                  </a:schemeClr>
                </a:solidFill>
                <a:latin typeface="Calibri" panose="020F0502020204030204" pitchFamily="34" charset="0"/>
                <a:cs typeface="Calibri" panose="020F0502020204030204" pitchFamily="34" charset="0"/>
              </a:rPr>
              <a:t>социални</a:t>
            </a:r>
            <a:r>
              <a:rPr lang="ru-RU" dirty="0">
                <a:solidFill>
                  <a:schemeClr val="accent1">
                    <a:lumMod val="75000"/>
                  </a:schemeClr>
                </a:solidFill>
                <a:latin typeface="Calibri" panose="020F0502020204030204" pitchFamily="34" charset="0"/>
                <a:cs typeface="Calibri" panose="020F0502020204030204" pitchFamily="34" charset="0"/>
              </a:rPr>
              <a:t> услуги. </a:t>
            </a:r>
          </a:p>
          <a:p>
            <a:pPr algn="just"/>
            <a:r>
              <a:rPr lang="ru-RU" dirty="0" err="1">
                <a:solidFill>
                  <a:schemeClr val="accent1">
                    <a:lumMod val="75000"/>
                  </a:schemeClr>
                </a:solidFill>
                <a:latin typeface="Calibri" panose="020F0502020204030204" pitchFamily="34" charset="0"/>
                <a:cs typeface="Calibri" panose="020F0502020204030204" pitchFamily="34" charset="0"/>
              </a:rPr>
              <a:t>Други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източници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могат</a:t>
            </a:r>
            <a:r>
              <a:rPr lang="ru-RU" dirty="0">
                <a:solidFill>
                  <a:schemeClr val="accent1">
                    <a:lumMod val="75000"/>
                  </a:schemeClr>
                </a:solidFill>
                <a:latin typeface="Calibri" panose="020F0502020204030204" pitchFamily="34" charset="0"/>
                <a:cs typeface="Calibri" panose="020F0502020204030204" pitchFamily="34" charset="0"/>
              </a:rPr>
              <a:t> да </a:t>
            </a:r>
            <a:r>
              <a:rPr lang="ru-RU" dirty="0" err="1">
                <a:solidFill>
                  <a:schemeClr val="accent1">
                    <a:lumMod val="75000"/>
                  </a:schemeClr>
                </a:solidFill>
                <a:latin typeface="Calibri" panose="020F0502020204030204" pitchFamily="34" charset="0"/>
                <a:cs typeface="Calibri" panose="020F0502020204030204" pitchFamily="34" charset="0"/>
              </a:rPr>
              <a:t>бъдат</a:t>
            </a:r>
            <a:r>
              <a:rPr lang="ru-RU" dirty="0">
                <a:solidFill>
                  <a:schemeClr val="accent1">
                    <a:lumMod val="75000"/>
                  </a:schemeClr>
                </a:solidFill>
                <a:latin typeface="Calibri" panose="020F0502020204030204" pitchFamily="34" charset="0"/>
                <a:cs typeface="Calibri" panose="020F0502020204030204" pitchFamily="34" charset="0"/>
              </a:rPr>
              <a:t> и: </a:t>
            </a:r>
            <a:r>
              <a:rPr lang="ru-RU" dirty="0" err="1">
                <a:solidFill>
                  <a:schemeClr val="accent1">
                    <a:lumMod val="75000"/>
                  </a:schemeClr>
                </a:solidFill>
                <a:latin typeface="Calibri" panose="020F0502020204030204" pitchFamily="34" charset="0"/>
                <a:cs typeface="Calibri" panose="020F0502020204030204" pitchFamily="34" charset="0"/>
              </a:rPr>
              <a:t>европейските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структурни</a:t>
            </a:r>
            <a:r>
              <a:rPr lang="ru-RU" dirty="0">
                <a:solidFill>
                  <a:schemeClr val="accent1">
                    <a:lumMod val="75000"/>
                  </a:schemeClr>
                </a:solidFill>
                <a:latin typeface="Calibri" panose="020F0502020204030204" pitchFamily="34" charset="0"/>
                <a:cs typeface="Calibri" panose="020F0502020204030204" pitchFamily="34" charset="0"/>
              </a:rPr>
              <a:t> и </a:t>
            </a:r>
            <a:r>
              <a:rPr lang="ru-RU" dirty="0" err="1">
                <a:solidFill>
                  <a:schemeClr val="accent1">
                    <a:lumMod val="75000"/>
                  </a:schemeClr>
                </a:solidFill>
                <a:latin typeface="Calibri" panose="020F0502020204030204" pitchFamily="34" charset="0"/>
                <a:cs typeface="Calibri" panose="020F0502020204030204" pitchFamily="34" charset="0"/>
              </a:rPr>
              <a:t>инвестиционни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фондове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европейските</a:t>
            </a:r>
            <a:r>
              <a:rPr lang="ru-RU" dirty="0">
                <a:solidFill>
                  <a:schemeClr val="accent1">
                    <a:lumMod val="75000"/>
                  </a:schemeClr>
                </a:solidFill>
                <a:latin typeface="Calibri" panose="020F0502020204030204" pitchFamily="34" charset="0"/>
                <a:cs typeface="Calibri" panose="020F0502020204030204" pitchFamily="34" charset="0"/>
              </a:rPr>
              <a:t> и </a:t>
            </a:r>
            <a:r>
              <a:rPr lang="ru-RU" dirty="0" err="1">
                <a:solidFill>
                  <a:schemeClr val="accent1">
                    <a:lumMod val="75000"/>
                  </a:schemeClr>
                </a:solidFill>
                <a:latin typeface="Calibri" panose="020F0502020204030204" pitchFamily="34" charset="0"/>
                <a:cs typeface="Calibri" panose="020F0502020204030204" pitchFamily="34" charset="0"/>
              </a:rPr>
              <a:t>международни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програми</a:t>
            </a:r>
            <a:r>
              <a:rPr lang="ru-RU" dirty="0">
                <a:solidFill>
                  <a:schemeClr val="accent1">
                    <a:lumMod val="75000"/>
                  </a:schemeClr>
                </a:solidFill>
                <a:latin typeface="Calibri" panose="020F0502020204030204" pitchFamily="34" charset="0"/>
                <a:cs typeface="Calibri" panose="020F0502020204030204" pitchFamily="34" charset="0"/>
              </a:rPr>
              <a:t> и </a:t>
            </a:r>
            <a:r>
              <a:rPr lang="ru-RU" dirty="0" err="1">
                <a:solidFill>
                  <a:schemeClr val="accent1">
                    <a:lumMod val="75000"/>
                  </a:schemeClr>
                </a:solidFill>
                <a:latin typeface="Calibri" panose="020F0502020204030204" pitchFamily="34" charset="0"/>
                <a:cs typeface="Calibri" panose="020F0502020204030204" pitchFamily="34" charset="0"/>
              </a:rPr>
              <a:t>проекти</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международните</a:t>
            </a:r>
            <a:r>
              <a:rPr lang="ru-RU" dirty="0">
                <a:solidFill>
                  <a:schemeClr val="accent1">
                    <a:lumMod val="75000"/>
                  </a:schemeClr>
                </a:solidFill>
                <a:latin typeface="Calibri" panose="020F0502020204030204" pitchFamily="34" charset="0"/>
                <a:cs typeface="Calibri" panose="020F0502020204030204" pitchFamily="34" charset="0"/>
              </a:rPr>
              <a:t> </a:t>
            </a:r>
            <a:r>
              <a:rPr lang="ru-RU" dirty="0" err="1">
                <a:solidFill>
                  <a:schemeClr val="accent1">
                    <a:lumMod val="75000"/>
                  </a:schemeClr>
                </a:solidFill>
                <a:latin typeface="Calibri" panose="020F0502020204030204" pitchFamily="34" charset="0"/>
                <a:cs typeface="Calibri" panose="020F0502020204030204" pitchFamily="34" charset="0"/>
              </a:rPr>
              <a:t>финансови</a:t>
            </a:r>
            <a:r>
              <a:rPr lang="ru-RU" dirty="0">
                <a:solidFill>
                  <a:schemeClr val="accent1">
                    <a:lumMod val="75000"/>
                  </a:schemeClr>
                </a:solidFill>
                <a:latin typeface="Calibri" panose="020F0502020204030204" pitchFamily="34" charset="0"/>
                <a:cs typeface="Calibri" panose="020F0502020204030204" pitchFamily="34" charset="0"/>
              </a:rPr>
              <a:t> институции; физически и юридически лица и </a:t>
            </a:r>
            <a:r>
              <a:rPr lang="ru-RU" dirty="0" err="1">
                <a:solidFill>
                  <a:schemeClr val="accent1">
                    <a:lumMod val="75000"/>
                  </a:schemeClr>
                </a:solidFill>
                <a:latin typeface="Calibri" panose="020F0502020204030204" pitchFamily="34" charset="0"/>
                <a:cs typeface="Calibri" panose="020F0502020204030204" pitchFamily="34" charset="0"/>
              </a:rPr>
              <a:t>други</a:t>
            </a:r>
            <a:r>
              <a:rPr lang="ru-RU" dirty="0">
                <a:solidFill>
                  <a:schemeClr val="accent1">
                    <a:lumMod val="75000"/>
                  </a:schemeClr>
                </a:solidFill>
                <a:latin typeface="Calibri" panose="020F0502020204030204" pitchFamily="34" charset="0"/>
                <a:cs typeface="Calibri" panose="020F0502020204030204" pitchFamily="34" charset="0"/>
              </a:rPr>
              <a:t>.</a:t>
            </a:r>
            <a:endParaRPr lang="en-US" dirty="0">
              <a:solidFill>
                <a:schemeClr val="accent1">
                  <a:lumMod val="75000"/>
                </a:schemeClr>
              </a:solidFill>
              <a:latin typeface="Calibri" panose="020F0502020204030204" pitchFamily="34" charset="0"/>
              <a:cs typeface="Calibri" panose="020F0502020204030204" pitchFamily="34" charset="0"/>
            </a:endParaRPr>
          </a:p>
          <a:p>
            <a:endParaRPr lang="bg-BG" dirty="0"/>
          </a:p>
        </p:txBody>
      </p:sp>
    </p:spTree>
    <p:extLst>
      <p:ext uri="{BB962C8B-B14F-4D97-AF65-F5344CB8AC3E}">
        <p14:creationId xmlns:p14="http://schemas.microsoft.com/office/powerpoint/2010/main" val="4261132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лавие 6"/>
          <p:cNvSpPr>
            <a:spLocks noGrp="1"/>
          </p:cNvSpPr>
          <p:nvPr>
            <p:ph type="title"/>
          </p:nvPr>
        </p:nvSpPr>
        <p:spPr/>
        <p:txBody>
          <a:bodyPr>
            <a:normAutofit/>
          </a:bodyPr>
          <a:lstStyle/>
          <a:p>
            <a:pPr algn="ctr"/>
            <a:r>
              <a:rPr lang="ru-RU" sz="3200" b="1" dirty="0"/>
              <a:t>Начин на организация и </a:t>
            </a:r>
            <a:r>
              <a:rPr lang="ru-RU" sz="3200" b="1" dirty="0" err="1"/>
              <a:t>предоставяне</a:t>
            </a:r>
            <a:r>
              <a:rPr lang="ru-RU" sz="3200" b="1" dirty="0"/>
              <a:t> на </a:t>
            </a:r>
            <a:r>
              <a:rPr lang="ru-RU" sz="3200" b="1" dirty="0" err="1"/>
              <a:t>съществуващите</a:t>
            </a:r>
            <a:r>
              <a:rPr lang="ru-RU" sz="3200" b="1" dirty="0"/>
              <a:t> услуги </a:t>
            </a:r>
            <a:endParaRPr lang="bg-BG" sz="3200" b="1" dirty="0"/>
          </a:p>
        </p:txBody>
      </p:sp>
      <p:graphicFrame>
        <p:nvGraphicFramePr>
          <p:cNvPr id="9" name="Контейнер за съдържание 8"/>
          <p:cNvGraphicFramePr>
            <a:graphicFrameLocks noGrp="1"/>
          </p:cNvGraphicFramePr>
          <p:nvPr>
            <p:ph idx="1"/>
            <p:extLst>
              <p:ext uri="{D42A27DB-BD31-4B8C-83A1-F6EECF244321}">
                <p14:modId xmlns:p14="http://schemas.microsoft.com/office/powerpoint/2010/main" val="2249009529"/>
              </p:ext>
            </p:extLst>
          </p:nvPr>
        </p:nvGraphicFramePr>
        <p:xfrm>
          <a:off x="1143000" y="2057399"/>
          <a:ext cx="9872663" cy="4361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9851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bg-BG" sz="3200" b="1" dirty="0"/>
              <a:t>Укрепване на системата от услуги</a:t>
            </a:r>
          </a:p>
        </p:txBody>
      </p:sp>
      <p:sp>
        <p:nvSpPr>
          <p:cNvPr id="3" name="Контейнер за съдържание 2"/>
          <p:cNvSpPr>
            <a:spLocks noGrp="1"/>
          </p:cNvSpPr>
          <p:nvPr>
            <p:ph idx="1"/>
          </p:nvPr>
        </p:nvSpPr>
        <p:spPr/>
        <p:txBody>
          <a:bodyPr>
            <a:normAutofit lnSpcReduction="10000"/>
          </a:bodyPr>
          <a:lstStyle/>
          <a:p>
            <a:pPr algn="just"/>
            <a:r>
              <a:rPr lang="ru-RU" dirty="0">
                <a:solidFill>
                  <a:schemeClr val="tx1"/>
                </a:solidFill>
              </a:rPr>
              <a:t>Функциите по </a:t>
            </a:r>
            <a:r>
              <a:rPr lang="ru-RU" dirty="0" err="1">
                <a:solidFill>
                  <a:schemeClr val="tx1"/>
                </a:solidFill>
              </a:rPr>
              <a:t>предоставяне</a:t>
            </a:r>
            <a:r>
              <a:rPr lang="ru-RU" dirty="0">
                <a:solidFill>
                  <a:schemeClr val="tx1"/>
                </a:solidFill>
              </a:rPr>
              <a:t> на </a:t>
            </a:r>
            <a:r>
              <a:rPr lang="ru-RU" dirty="0" err="1">
                <a:solidFill>
                  <a:schemeClr val="tx1"/>
                </a:solidFill>
              </a:rPr>
              <a:t>социалните</a:t>
            </a:r>
            <a:r>
              <a:rPr lang="ru-RU" dirty="0">
                <a:solidFill>
                  <a:schemeClr val="tx1"/>
                </a:solidFill>
              </a:rPr>
              <a:t> услуги от </a:t>
            </a:r>
            <a:r>
              <a:rPr lang="ru-RU" dirty="0" err="1">
                <a:solidFill>
                  <a:schemeClr val="tx1"/>
                </a:solidFill>
              </a:rPr>
              <a:t>общините</a:t>
            </a:r>
            <a:r>
              <a:rPr lang="ru-RU" dirty="0">
                <a:solidFill>
                  <a:schemeClr val="tx1"/>
                </a:solidFill>
              </a:rPr>
              <a:t> </a:t>
            </a:r>
            <a:r>
              <a:rPr lang="ru-RU" dirty="0" err="1">
                <a:solidFill>
                  <a:schemeClr val="tx1"/>
                </a:solidFill>
              </a:rPr>
              <a:t>са</a:t>
            </a:r>
            <a:r>
              <a:rPr lang="ru-RU" dirty="0">
                <a:solidFill>
                  <a:schemeClr val="tx1"/>
                </a:solidFill>
              </a:rPr>
              <a:t> </a:t>
            </a:r>
            <a:r>
              <a:rPr lang="ru-RU" dirty="0" err="1">
                <a:solidFill>
                  <a:schemeClr val="tx1"/>
                </a:solidFill>
              </a:rPr>
              <a:t>отделени</a:t>
            </a:r>
            <a:r>
              <a:rPr lang="ru-RU" dirty="0">
                <a:solidFill>
                  <a:schemeClr val="tx1"/>
                </a:solidFill>
              </a:rPr>
              <a:t> от </a:t>
            </a:r>
            <a:r>
              <a:rPr lang="ru-RU" dirty="0" err="1">
                <a:solidFill>
                  <a:schemeClr val="tx1"/>
                </a:solidFill>
              </a:rPr>
              <a:t>останалите</a:t>
            </a:r>
            <a:r>
              <a:rPr lang="ru-RU" dirty="0">
                <a:solidFill>
                  <a:schemeClr val="tx1"/>
                </a:solidFill>
              </a:rPr>
              <a:t> им </a:t>
            </a:r>
            <a:r>
              <a:rPr lang="ru-RU" dirty="0" err="1">
                <a:solidFill>
                  <a:schemeClr val="tx1"/>
                </a:solidFill>
              </a:rPr>
              <a:t>задължения</a:t>
            </a:r>
            <a:r>
              <a:rPr lang="ru-RU" dirty="0">
                <a:solidFill>
                  <a:schemeClr val="tx1"/>
                </a:solidFill>
              </a:rPr>
              <a:t>. </a:t>
            </a:r>
            <a:r>
              <a:rPr lang="ru-RU" dirty="0" err="1">
                <a:solidFill>
                  <a:schemeClr val="tx1"/>
                </a:solidFill>
              </a:rPr>
              <a:t>Услугите</a:t>
            </a:r>
            <a:r>
              <a:rPr lang="ru-RU" dirty="0">
                <a:solidFill>
                  <a:schemeClr val="tx1"/>
                </a:solidFill>
              </a:rPr>
              <a:t> </a:t>
            </a:r>
            <a:r>
              <a:rPr lang="ru-RU" dirty="0" err="1">
                <a:solidFill>
                  <a:schemeClr val="tx1"/>
                </a:solidFill>
              </a:rPr>
              <a:t>могат</a:t>
            </a:r>
            <a:r>
              <a:rPr lang="ru-RU" dirty="0">
                <a:solidFill>
                  <a:schemeClr val="tx1"/>
                </a:solidFill>
              </a:rPr>
              <a:t> да се </a:t>
            </a:r>
            <a:r>
              <a:rPr lang="ru-RU" dirty="0" err="1">
                <a:solidFill>
                  <a:schemeClr val="tx1"/>
                </a:solidFill>
              </a:rPr>
              <a:t>организират</a:t>
            </a:r>
            <a:r>
              <a:rPr lang="ru-RU" dirty="0">
                <a:solidFill>
                  <a:schemeClr val="tx1"/>
                </a:solidFill>
              </a:rPr>
              <a:t> </a:t>
            </a:r>
            <a:r>
              <a:rPr lang="ru-RU" b="1" dirty="0" err="1">
                <a:solidFill>
                  <a:schemeClr val="tx1"/>
                </a:solidFill>
              </a:rPr>
              <a:t>самостоятелно</a:t>
            </a:r>
            <a:r>
              <a:rPr lang="ru-RU" b="1" dirty="0">
                <a:solidFill>
                  <a:schemeClr val="tx1"/>
                </a:solidFill>
              </a:rPr>
              <a:t>, </a:t>
            </a:r>
            <a:r>
              <a:rPr lang="ru-RU" dirty="0">
                <a:solidFill>
                  <a:schemeClr val="tx1"/>
                </a:solidFill>
              </a:rPr>
              <a:t>от </a:t>
            </a:r>
            <a:r>
              <a:rPr lang="ru-RU" b="1" dirty="0" err="1">
                <a:solidFill>
                  <a:schemeClr val="tx1"/>
                </a:solidFill>
              </a:rPr>
              <a:t>специално</a:t>
            </a:r>
            <a:r>
              <a:rPr lang="ru-RU" b="1" dirty="0">
                <a:solidFill>
                  <a:schemeClr val="tx1"/>
                </a:solidFill>
              </a:rPr>
              <a:t> </a:t>
            </a:r>
            <a:r>
              <a:rPr lang="ru-RU" b="1" dirty="0" err="1">
                <a:solidFill>
                  <a:schemeClr val="tx1"/>
                </a:solidFill>
              </a:rPr>
              <a:t>създадени</a:t>
            </a:r>
            <a:r>
              <a:rPr lang="ru-RU" b="1" dirty="0">
                <a:solidFill>
                  <a:schemeClr val="tx1"/>
                </a:solidFill>
              </a:rPr>
              <a:t> юридически лица </a:t>
            </a:r>
            <a:r>
              <a:rPr lang="ru-RU" dirty="0">
                <a:solidFill>
                  <a:schemeClr val="tx1"/>
                </a:solidFill>
              </a:rPr>
              <a:t>(</a:t>
            </a:r>
            <a:r>
              <a:rPr lang="ru-RU" dirty="0" err="1">
                <a:solidFill>
                  <a:schemeClr val="tx1"/>
                </a:solidFill>
              </a:rPr>
              <a:t>бюджетните</a:t>
            </a:r>
            <a:r>
              <a:rPr lang="ru-RU" dirty="0">
                <a:solidFill>
                  <a:schemeClr val="tx1"/>
                </a:solidFill>
              </a:rPr>
              <a:t> </a:t>
            </a:r>
            <a:r>
              <a:rPr lang="ru-RU" dirty="0" err="1">
                <a:solidFill>
                  <a:schemeClr val="tx1"/>
                </a:solidFill>
              </a:rPr>
              <a:t>дейности</a:t>
            </a:r>
            <a:r>
              <a:rPr lang="ru-RU" dirty="0">
                <a:solidFill>
                  <a:schemeClr val="tx1"/>
                </a:solidFill>
              </a:rPr>
              <a:t> не </a:t>
            </a:r>
            <a:r>
              <a:rPr lang="ru-RU" dirty="0" err="1">
                <a:solidFill>
                  <a:schemeClr val="tx1"/>
                </a:solidFill>
              </a:rPr>
              <a:t>са</a:t>
            </a:r>
            <a:r>
              <a:rPr lang="ru-RU" dirty="0">
                <a:solidFill>
                  <a:schemeClr val="tx1"/>
                </a:solidFill>
              </a:rPr>
              <a:t> ЮЛ) и чрез </a:t>
            </a:r>
            <a:r>
              <a:rPr lang="ru-RU" b="1" dirty="0" err="1">
                <a:solidFill>
                  <a:schemeClr val="tx1"/>
                </a:solidFill>
              </a:rPr>
              <a:t>възлагане</a:t>
            </a:r>
            <a:r>
              <a:rPr lang="ru-RU" b="1" dirty="0">
                <a:solidFill>
                  <a:schemeClr val="tx1"/>
                </a:solidFill>
              </a:rPr>
              <a:t> на </a:t>
            </a:r>
            <a:r>
              <a:rPr lang="ru-RU" b="1" dirty="0" err="1">
                <a:solidFill>
                  <a:schemeClr val="tx1"/>
                </a:solidFill>
              </a:rPr>
              <a:t>частни</a:t>
            </a:r>
            <a:r>
              <a:rPr lang="ru-RU" b="1" dirty="0">
                <a:solidFill>
                  <a:schemeClr val="tx1"/>
                </a:solidFill>
              </a:rPr>
              <a:t> </a:t>
            </a:r>
            <a:r>
              <a:rPr lang="ru-RU" b="1" dirty="0" err="1">
                <a:solidFill>
                  <a:schemeClr val="tx1"/>
                </a:solidFill>
              </a:rPr>
              <a:t>доставчици</a:t>
            </a:r>
            <a:r>
              <a:rPr lang="ru-RU" b="1" dirty="0">
                <a:solidFill>
                  <a:schemeClr val="tx1"/>
                </a:solidFill>
              </a:rPr>
              <a:t>. </a:t>
            </a:r>
          </a:p>
          <a:p>
            <a:pPr algn="just"/>
            <a:r>
              <a:rPr lang="bg-BG" dirty="0">
                <a:solidFill>
                  <a:schemeClr val="tx1"/>
                </a:solidFill>
              </a:rPr>
              <a:t>Променят се някои срокове за ползване на услугите, като се въвеждат и нови – </a:t>
            </a:r>
            <a:r>
              <a:rPr lang="bg-BG" b="1" dirty="0">
                <a:solidFill>
                  <a:schemeClr val="tx1"/>
                </a:solidFill>
              </a:rPr>
              <a:t>напр. за „заместваща грижа“ до 30 календарни дни годишно. </a:t>
            </a:r>
            <a:endParaRPr lang="en-US" b="1" dirty="0">
              <a:solidFill>
                <a:schemeClr val="tx1"/>
              </a:solidFill>
            </a:endParaRPr>
          </a:p>
          <a:p>
            <a:pPr algn="just"/>
            <a:r>
              <a:rPr lang="bg-BG" dirty="0">
                <a:solidFill>
                  <a:schemeClr val="tx1"/>
                </a:solidFill>
              </a:rPr>
              <a:t>Урежда се статутът на служителите, осъществяващи дейности по насочване за ползване и предоставяне на социални услуги</a:t>
            </a:r>
            <a:r>
              <a:rPr lang="en-US" dirty="0">
                <a:solidFill>
                  <a:schemeClr val="tx1"/>
                </a:solidFill>
              </a:rPr>
              <a:t> – </a:t>
            </a:r>
            <a:r>
              <a:rPr lang="en-US" dirty="0" err="1">
                <a:solidFill>
                  <a:schemeClr val="tx1"/>
                </a:solidFill>
              </a:rPr>
              <a:t>приета</a:t>
            </a:r>
            <a:r>
              <a:rPr lang="en-US" dirty="0">
                <a:solidFill>
                  <a:schemeClr val="tx1"/>
                </a:solidFill>
              </a:rPr>
              <a:t> е </a:t>
            </a:r>
            <a:r>
              <a:rPr lang="bg-BG" dirty="0">
                <a:solidFill>
                  <a:schemeClr val="tx1"/>
                </a:solidFill>
              </a:rPr>
              <a:t>Наредба за стандартите за заплащане на труда на служителите, осъществяващи дейности по предоставяне на социални услуги, финансирани от държавния бюджет</a:t>
            </a:r>
            <a:r>
              <a:rPr lang="en-US" dirty="0">
                <a:solidFill>
                  <a:schemeClr val="tx1"/>
                </a:solidFill>
              </a:rPr>
              <a:t>, </a:t>
            </a:r>
            <a:r>
              <a:rPr lang="en-US" dirty="0" err="1">
                <a:solidFill>
                  <a:schemeClr val="tx1"/>
                </a:solidFill>
              </a:rPr>
              <a:t>утвър</a:t>
            </a:r>
            <a:r>
              <a:rPr lang="bg-BG" dirty="0">
                <a:solidFill>
                  <a:schemeClr val="tx1"/>
                </a:solidFill>
              </a:rPr>
              <a:t>ден е</a:t>
            </a:r>
            <a:r>
              <a:rPr lang="en-US" dirty="0">
                <a:solidFill>
                  <a:schemeClr val="tx1"/>
                </a:solidFill>
              </a:rPr>
              <a:t> </a:t>
            </a:r>
            <a:r>
              <a:rPr lang="bg-BG" dirty="0">
                <a:solidFill>
                  <a:schemeClr val="tx1"/>
                </a:solidFill>
              </a:rPr>
              <a:t>Етичен кодекс</a:t>
            </a:r>
            <a:r>
              <a:rPr lang="en-US" dirty="0">
                <a:solidFill>
                  <a:schemeClr val="tx1"/>
                </a:solidFill>
              </a:rPr>
              <a:t> </a:t>
            </a:r>
            <a:r>
              <a:rPr lang="ru-RU" dirty="0">
                <a:solidFill>
                  <a:schemeClr val="tx1"/>
                </a:solidFill>
              </a:rPr>
              <a:t>на </a:t>
            </a:r>
            <a:r>
              <a:rPr lang="ru-RU" dirty="0" err="1">
                <a:solidFill>
                  <a:schemeClr val="tx1"/>
                </a:solidFill>
              </a:rPr>
              <a:t>служителите</a:t>
            </a:r>
            <a:r>
              <a:rPr lang="ru-RU" dirty="0">
                <a:solidFill>
                  <a:schemeClr val="tx1"/>
                </a:solidFill>
              </a:rPr>
              <a:t>, </a:t>
            </a:r>
            <a:r>
              <a:rPr lang="ru-RU" dirty="0" err="1">
                <a:solidFill>
                  <a:schemeClr val="tx1"/>
                </a:solidFill>
              </a:rPr>
              <a:t>осъществяващи</a:t>
            </a:r>
            <a:r>
              <a:rPr lang="ru-RU" dirty="0">
                <a:solidFill>
                  <a:schemeClr val="tx1"/>
                </a:solidFill>
              </a:rPr>
              <a:t> </a:t>
            </a:r>
            <a:r>
              <a:rPr lang="ru-RU" dirty="0" err="1">
                <a:solidFill>
                  <a:schemeClr val="tx1"/>
                </a:solidFill>
              </a:rPr>
              <a:t>дейности</a:t>
            </a:r>
            <a:r>
              <a:rPr lang="ru-RU" dirty="0">
                <a:solidFill>
                  <a:schemeClr val="tx1"/>
                </a:solidFill>
              </a:rPr>
              <a:t> по </a:t>
            </a:r>
            <a:r>
              <a:rPr lang="ru-RU" dirty="0" err="1">
                <a:solidFill>
                  <a:schemeClr val="tx1"/>
                </a:solidFill>
              </a:rPr>
              <a:t>предоставяне</a:t>
            </a:r>
            <a:r>
              <a:rPr lang="ru-RU" dirty="0">
                <a:solidFill>
                  <a:schemeClr val="tx1"/>
                </a:solidFill>
              </a:rPr>
              <a:t> на </a:t>
            </a:r>
            <a:r>
              <a:rPr lang="ru-RU" dirty="0" err="1">
                <a:solidFill>
                  <a:schemeClr val="tx1"/>
                </a:solidFill>
              </a:rPr>
              <a:t>социални</a:t>
            </a:r>
            <a:r>
              <a:rPr lang="ru-RU" dirty="0">
                <a:solidFill>
                  <a:schemeClr val="tx1"/>
                </a:solidFill>
              </a:rPr>
              <a:t> услуги</a:t>
            </a:r>
            <a:r>
              <a:rPr lang="bg-BG" dirty="0">
                <a:solidFill>
                  <a:schemeClr val="tx1"/>
                </a:solidFill>
              </a:rPr>
              <a:t> и предстои утвърждаване на стандарти за работно натоварване. </a:t>
            </a:r>
            <a:endParaRPr lang="en-US" dirty="0">
              <a:solidFill>
                <a:schemeClr val="tx1"/>
              </a:solidFill>
            </a:endParaRPr>
          </a:p>
          <a:p>
            <a:pPr algn="just"/>
            <a:endParaRPr lang="bg-BG" dirty="0"/>
          </a:p>
        </p:txBody>
      </p:sp>
    </p:spTree>
    <p:extLst>
      <p:ext uri="{BB962C8B-B14F-4D97-AF65-F5344CB8AC3E}">
        <p14:creationId xmlns:p14="http://schemas.microsoft.com/office/powerpoint/2010/main" val="821644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408374"/>
            <a:ext cx="9875520" cy="639192"/>
          </a:xfrm>
        </p:spPr>
        <p:txBody>
          <a:bodyPr>
            <a:normAutofit/>
          </a:bodyPr>
          <a:lstStyle/>
          <a:p>
            <a:pPr algn="ctr"/>
            <a:r>
              <a:rPr lang="bg-BG" sz="3200" b="1" dirty="0"/>
              <a:t>Териториално разпределение на социалните услуги</a:t>
            </a:r>
          </a:p>
        </p:txBody>
      </p:sp>
      <p:graphicFrame>
        <p:nvGraphicFramePr>
          <p:cNvPr id="7" name="Контейнер за съдържание 6"/>
          <p:cNvGraphicFramePr>
            <a:graphicFrameLocks noGrp="1"/>
          </p:cNvGraphicFramePr>
          <p:nvPr>
            <p:ph idx="1"/>
            <p:extLst>
              <p:ext uri="{D42A27DB-BD31-4B8C-83A1-F6EECF244321}">
                <p14:modId xmlns:p14="http://schemas.microsoft.com/office/powerpoint/2010/main" val="1201566350"/>
              </p:ext>
            </p:extLst>
          </p:nvPr>
        </p:nvGraphicFramePr>
        <p:xfrm>
          <a:off x="995219" y="1251751"/>
          <a:ext cx="10261666" cy="51028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9345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58240" y="124858"/>
            <a:ext cx="9875520" cy="1356360"/>
          </a:xfrm>
        </p:spPr>
        <p:txBody>
          <a:bodyPr>
            <a:normAutofit/>
          </a:bodyPr>
          <a:lstStyle/>
          <a:p>
            <a:pPr algn="ctr"/>
            <a:r>
              <a:rPr lang="bg-BG" sz="3200" b="1" dirty="0"/>
              <a:t>Други условия, определени в ЗСУ</a:t>
            </a:r>
          </a:p>
        </p:txBody>
      </p:sp>
      <p:sp>
        <p:nvSpPr>
          <p:cNvPr id="3" name="Контейнер за съдържание 2"/>
          <p:cNvSpPr>
            <a:spLocks noGrp="1"/>
          </p:cNvSpPr>
          <p:nvPr>
            <p:ph idx="1"/>
          </p:nvPr>
        </p:nvSpPr>
        <p:spPr>
          <a:xfrm>
            <a:off x="238699" y="1024569"/>
            <a:ext cx="11714602" cy="5708573"/>
          </a:xfrm>
        </p:spPr>
        <p:txBody>
          <a:bodyPr>
            <a:noAutofit/>
          </a:bodyPr>
          <a:lstStyle/>
          <a:p>
            <a:pPr algn="just">
              <a:spcBef>
                <a:spcPts val="300"/>
              </a:spcBef>
              <a:spcAft>
                <a:spcPts val="300"/>
              </a:spcAft>
            </a:pPr>
            <a:r>
              <a:rPr lang="ru-RU" sz="1800" dirty="0">
                <a:solidFill>
                  <a:schemeClr val="tx1"/>
                </a:solidFill>
                <a:latin typeface="Calibri" panose="020F0502020204030204" pitchFamily="34" charset="0"/>
                <a:cs typeface="Calibri" panose="020F0502020204030204" pitchFamily="34" charset="0"/>
              </a:rPr>
              <a:t>Частично </a:t>
            </a:r>
            <a:r>
              <a:rPr lang="ru-RU" sz="1800" dirty="0" err="1">
                <a:solidFill>
                  <a:schemeClr val="tx1"/>
                </a:solidFill>
                <a:latin typeface="Calibri" panose="020F0502020204030204" pitchFamily="34" charset="0"/>
                <a:cs typeface="Calibri" panose="020F0502020204030204" pitchFamily="34" charset="0"/>
              </a:rPr>
              <a:t>запазване</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досегашните</a:t>
            </a:r>
            <a:r>
              <a:rPr lang="ru-RU" sz="1800" dirty="0">
                <a:solidFill>
                  <a:schemeClr val="tx1"/>
                </a:solidFill>
                <a:latin typeface="Calibri" panose="020F0502020204030204" pitchFamily="34" charset="0"/>
                <a:cs typeface="Calibri" panose="020F0502020204030204" pitchFamily="34" charset="0"/>
              </a:rPr>
              <a:t> </a:t>
            </a:r>
            <a:r>
              <a:rPr lang="ru-RU" sz="1800" b="1" u="sng" dirty="0" err="1">
                <a:solidFill>
                  <a:schemeClr val="tx1"/>
                </a:solidFill>
                <a:latin typeface="Calibri" panose="020F0502020204030204" pitchFamily="34" charset="0"/>
                <a:cs typeface="Calibri" panose="020F0502020204030204" pitchFamily="34" charset="0"/>
              </a:rPr>
              <a:t>форми</a:t>
            </a:r>
            <a:r>
              <a:rPr lang="ru-RU" sz="1800" b="1" u="sng" dirty="0">
                <a:solidFill>
                  <a:schemeClr val="tx1"/>
                </a:solidFill>
                <a:latin typeface="Calibri" panose="020F0502020204030204" pitchFamily="34" charset="0"/>
                <a:cs typeface="Calibri" panose="020F0502020204030204" pitchFamily="34" charset="0"/>
              </a:rPr>
              <a:t> на </a:t>
            </a:r>
            <a:r>
              <a:rPr lang="ru-RU" sz="1800" b="1" u="sng" dirty="0" err="1">
                <a:solidFill>
                  <a:schemeClr val="tx1"/>
                </a:solidFill>
                <a:latin typeface="Calibri" panose="020F0502020204030204" pitchFamily="34" charset="0"/>
                <a:cs typeface="Calibri" panose="020F0502020204030204" pitchFamily="34" charset="0"/>
              </a:rPr>
              <a:t>гражданско</a:t>
            </a:r>
            <a:r>
              <a:rPr lang="ru-RU" sz="1800" b="1" u="sng" dirty="0">
                <a:solidFill>
                  <a:schemeClr val="tx1"/>
                </a:solidFill>
                <a:latin typeface="Calibri" panose="020F0502020204030204" pitchFamily="34" charset="0"/>
                <a:cs typeface="Calibri" panose="020F0502020204030204" pitchFamily="34" charset="0"/>
              </a:rPr>
              <a:t> участие и </a:t>
            </a:r>
            <a:r>
              <a:rPr lang="ru-RU" sz="1800" b="1" u="sng" dirty="0" err="1">
                <a:solidFill>
                  <a:schemeClr val="tx1"/>
                </a:solidFill>
                <a:latin typeface="Calibri" panose="020F0502020204030204" pitchFamily="34" charset="0"/>
                <a:cs typeface="Calibri" panose="020F0502020204030204" pitchFamily="34" charset="0"/>
              </a:rPr>
              <a:t>консултиране</a:t>
            </a:r>
            <a:r>
              <a:rPr lang="ru-RU" sz="1800" b="1" u="sng" dirty="0">
                <a:solidFill>
                  <a:schemeClr val="tx1"/>
                </a:solidFill>
                <a:latin typeface="Calibri" panose="020F0502020204030204" pitchFamily="34" charset="0"/>
                <a:cs typeface="Calibri" panose="020F0502020204030204" pitchFamily="34" charset="0"/>
              </a:rPr>
              <a:t> </a:t>
            </a:r>
            <a:r>
              <a:rPr lang="ru-RU" sz="1800" dirty="0">
                <a:solidFill>
                  <a:schemeClr val="tx1"/>
                </a:solidFill>
                <a:latin typeface="Calibri" panose="020F0502020204030204" pitchFamily="34" charset="0"/>
                <a:cs typeface="Calibri" panose="020F0502020204030204" pitchFamily="34" charset="0"/>
              </a:rPr>
              <a:t>на </a:t>
            </a:r>
            <a:r>
              <a:rPr lang="ru-RU" sz="1800" dirty="0" err="1">
                <a:solidFill>
                  <a:schemeClr val="tx1"/>
                </a:solidFill>
                <a:latin typeface="Calibri" panose="020F0502020204030204" pitchFamily="34" charset="0"/>
                <a:cs typeface="Calibri" panose="020F0502020204030204" pitchFamily="34" charset="0"/>
              </a:rPr>
              <a:t>общинската</a:t>
            </a:r>
            <a:r>
              <a:rPr lang="ru-RU" sz="1800" dirty="0">
                <a:solidFill>
                  <a:schemeClr val="tx1"/>
                </a:solidFill>
                <a:latin typeface="Calibri" panose="020F0502020204030204" pitchFamily="34" charset="0"/>
                <a:cs typeface="Calibri" panose="020F0502020204030204" pitchFamily="34" charset="0"/>
              </a:rPr>
              <a:t> политика в </a:t>
            </a:r>
            <a:r>
              <a:rPr lang="ru-RU" sz="1800" dirty="0" err="1">
                <a:solidFill>
                  <a:schemeClr val="tx1"/>
                </a:solidFill>
                <a:latin typeface="Calibri" panose="020F0502020204030204" pitchFamily="34" charset="0"/>
                <a:cs typeface="Calibri" panose="020F0502020204030204" pitchFamily="34" charset="0"/>
              </a:rPr>
              <a:t>областта</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социалните</a:t>
            </a:r>
            <a:r>
              <a:rPr lang="ru-RU" sz="1800" dirty="0">
                <a:solidFill>
                  <a:schemeClr val="tx1"/>
                </a:solidFill>
                <a:latin typeface="Calibri" panose="020F0502020204030204" pitchFamily="34" charset="0"/>
                <a:cs typeface="Calibri" panose="020F0502020204030204" pitchFamily="34" charset="0"/>
              </a:rPr>
              <a:t> услуги </a:t>
            </a:r>
          </a:p>
          <a:p>
            <a:pPr lvl="1" algn="just">
              <a:spcBef>
                <a:spcPts val="300"/>
              </a:spcBef>
              <a:spcAft>
                <a:spcPts val="300"/>
              </a:spcAft>
              <a:buFont typeface="Wingdings" panose="05000000000000000000" pitchFamily="2" charset="2"/>
              <a:buChar char="v"/>
            </a:pPr>
            <a:r>
              <a:rPr lang="ru-RU" sz="1800" b="1" dirty="0" err="1">
                <a:solidFill>
                  <a:schemeClr val="tx1"/>
                </a:solidFill>
                <a:latin typeface="Calibri" panose="020F0502020204030204" pitchFamily="34" charset="0"/>
                <a:cs typeface="Calibri" panose="020F0502020204030204" pitchFamily="34" charset="0"/>
              </a:rPr>
              <a:t>Съвет</a:t>
            </a:r>
            <a:r>
              <a:rPr lang="ru-RU" sz="1800" b="1" dirty="0">
                <a:solidFill>
                  <a:schemeClr val="tx1"/>
                </a:solidFill>
                <a:latin typeface="Calibri" panose="020F0502020204030204" pitchFamily="34" charset="0"/>
                <a:cs typeface="Calibri" panose="020F0502020204030204" pitchFamily="34" charset="0"/>
              </a:rPr>
              <a:t> по </a:t>
            </a:r>
            <a:r>
              <a:rPr lang="ru-RU" sz="1800" b="1" dirty="0" err="1">
                <a:solidFill>
                  <a:schemeClr val="tx1"/>
                </a:solidFill>
                <a:latin typeface="Calibri" panose="020F0502020204030204" pitchFamily="34" charset="0"/>
                <a:cs typeface="Calibri" panose="020F0502020204030204" pitchFamily="34" charset="0"/>
              </a:rPr>
              <a:t>въпросите</a:t>
            </a:r>
            <a:r>
              <a:rPr lang="ru-RU" sz="1800" b="1" dirty="0">
                <a:solidFill>
                  <a:schemeClr val="tx1"/>
                </a:solidFill>
                <a:latin typeface="Calibri" panose="020F0502020204030204" pitchFamily="34" charset="0"/>
                <a:cs typeface="Calibri" panose="020F0502020204030204" pitchFamily="34" charset="0"/>
              </a:rPr>
              <a:t> на </a:t>
            </a:r>
            <a:r>
              <a:rPr lang="ru-RU" sz="1800" b="1" dirty="0" err="1">
                <a:solidFill>
                  <a:schemeClr val="tx1"/>
                </a:solidFill>
                <a:latin typeface="Calibri" panose="020F0502020204030204" pitchFamily="34" charset="0"/>
                <a:cs typeface="Calibri" panose="020F0502020204030204" pitchFamily="34" charset="0"/>
              </a:rPr>
              <a:t>социалните</a:t>
            </a:r>
            <a:r>
              <a:rPr lang="ru-RU" sz="1800" b="1" dirty="0">
                <a:solidFill>
                  <a:schemeClr val="tx1"/>
                </a:solidFill>
                <a:latin typeface="Calibri" panose="020F0502020204030204" pitchFamily="34" charset="0"/>
                <a:cs typeface="Calibri" panose="020F0502020204030204" pitchFamily="34" charset="0"/>
              </a:rPr>
              <a:t> услуги </a:t>
            </a:r>
            <a:r>
              <a:rPr lang="ru-RU" sz="1800" dirty="0">
                <a:solidFill>
                  <a:schemeClr val="tx1"/>
                </a:solidFill>
                <a:latin typeface="Calibri" panose="020F0502020204030204" pitchFamily="34" charset="0"/>
                <a:cs typeface="Calibri" panose="020F0502020204030204" pitchFamily="34" charset="0"/>
              </a:rPr>
              <a:t>- поема част от </a:t>
            </a:r>
            <a:r>
              <a:rPr lang="ru-RU" sz="1800" dirty="0" err="1">
                <a:solidFill>
                  <a:schemeClr val="tx1"/>
                </a:solidFill>
                <a:latin typeface="Calibri" panose="020F0502020204030204" pitchFamily="34" charset="0"/>
                <a:cs typeface="Calibri" panose="020F0502020204030204" pitchFamily="34" charset="0"/>
              </a:rPr>
              <a:t>функциите</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досегашните</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съвети</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потребителите</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социални</a:t>
            </a:r>
            <a:r>
              <a:rPr lang="ru-RU" sz="1800" dirty="0">
                <a:solidFill>
                  <a:schemeClr val="tx1"/>
                </a:solidFill>
                <a:latin typeface="Calibri" panose="020F0502020204030204" pitchFamily="34" charset="0"/>
                <a:cs typeface="Calibri" panose="020F0502020204030204" pitchFamily="34" charset="0"/>
              </a:rPr>
              <a:t> услуги, на </a:t>
            </a:r>
            <a:r>
              <a:rPr lang="ru-RU" sz="1800" dirty="0" err="1">
                <a:solidFill>
                  <a:schemeClr val="tx1"/>
                </a:solidFill>
                <a:latin typeface="Calibri" panose="020F0502020204030204" pitchFamily="34" charset="0"/>
                <a:cs typeface="Calibri" panose="020F0502020204030204" pitchFamily="34" charset="0"/>
              </a:rPr>
              <a:t>техните</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настойници</a:t>
            </a:r>
            <a:r>
              <a:rPr lang="ru-RU" sz="1800" dirty="0">
                <a:solidFill>
                  <a:schemeClr val="tx1"/>
                </a:solidFill>
                <a:latin typeface="Calibri" panose="020F0502020204030204" pitchFamily="34" charset="0"/>
                <a:cs typeface="Calibri" panose="020F0502020204030204" pitchFamily="34" charset="0"/>
              </a:rPr>
              <a:t> или попечители“, </a:t>
            </a:r>
            <a:r>
              <a:rPr lang="ru-RU" sz="1800" dirty="0" err="1">
                <a:solidFill>
                  <a:schemeClr val="tx1"/>
                </a:solidFill>
                <a:latin typeface="Calibri" panose="020F0502020204030204" pitchFamily="34" charset="0"/>
                <a:cs typeface="Calibri" panose="020F0502020204030204" pitchFamily="34" charset="0"/>
              </a:rPr>
              <a:t>създадени</a:t>
            </a:r>
            <a:r>
              <a:rPr lang="ru-RU" sz="1800" dirty="0">
                <a:solidFill>
                  <a:schemeClr val="tx1"/>
                </a:solidFill>
                <a:latin typeface="Calibri" panose="020F0502020204030204" pitchFamily="34" charset="0"/>
                <a:cs typeface="Calibri" panose="020F0502020204030204" pitchFamily="34" charset="0"/>
              </a:rPr>
              <a:t> по </a:t>
            </a:r>
            <a:r>
              <a:rPr lang="ru-RU" sz="1800" dirty="0" err="1">
                <a:solidFill>
                  <a:schemeClr val="tx1"/>
                </a:solidFill>
                <a:latin typeface="Calibri" panose="020F0502020204030204" pitchFamily="34" charset="0"/>
                <a:cs typeface="Calibri" panose="020F0502020204030204" pitchFamily="34" charset="0"/>
              </a:rPr>
              <a:t>отм</a:t>
            </a:r>
            <a:r>
              <a:rPr lang="ru-RU" sz="1800" dirty="0">
                <a:solidFill>
                  <a:schemeClr val="tx1"/>
                </a:solidFill>
                <a:latin typeface="Calibri" panose="020F0502020204030204" pitchFamily="34" charset="0"/>
                <a:cs typeface="Calibri" panose="020F0502020204030204" pitchFamily="34" charset="0"/>
              </a:rPr>
              <a:t>. чл. 54 от ППЗСП. </a:t>
            </a:r>
            <a:r>
              <a:rPr lang="ru-RU" sz="1800" b="1" dirty="0" err="1">
                <a:solidFill>
                  <a:schemeClr val="tx1"/>
                </a:solidFill>
                <a:latin typeface="Calibri" panose="020F0502020204030204" pitchFamily="34" charset="0"/>
                <a:cs typeface="Calibri" panose="020F0502020204030204" pitchFamily="34" charset="0"/>
              </a:rPr>
              <a:t>Обществени</a:t>
            </a:r>
            <a:r>
              <a:rPr lang="ru-RU" sz="1800" b="1" dirty="0">
                <a:solidFill>
                  <a:schemeClr val="tx1"/>
                </a:solidFill>
                <a:latin typeface="Calibri" panose="020F0502020204030204" pitchFamily="34" charset="0"/>
                <a:cs typeface="Calibri" panose="020F0502020204030204" pitchFamily="34" charset="0"/>
              </a:rPr>
              <a:t> </a:t>
            </a:r>
            <a:r>
              <a:rPr lang="ru-RU" sz="1800" b="1" dirty="0" err="1">
                <a:solidFill>
                  <a:schemeClr val="tx1"/>
                </a:solidFill>
                <a:latin typeface="Calibri" panose="020F0502020204030204" pitchFamily="34" charset="0"/>
                <a:cs typeface="Calibri" panose="020F0502020204030204" pitchFamily="34" charset="0"/>
              </a:rPr>
              <a:t>съвети</a:t>
            </a:r>
            <a:r>
              <a:rPr lang="ru-RU" sz="1800" b="1" dirty="0">
                <a:solidFill>
                  <a:schemeClr val="tx1"/>
                </a:solidFill>
                <a:latin typeface="Calibri" panose="020F0502020204030204" pitchFamily="34" charset="0"/>
                <a:cs typeface="Calibri" panose="020F0502020204030204" pitchFamily="34" charset="0"/>
              </a:rPr>
              <a:t> по чл. 35 от ЗСП</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които</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оказват</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съдействие</a:t>
            </a:r>
            <a:r>
              <a:rPr lang="ru-RU" sz="1800" dirty="0">
                <a:solidFill>
                  <a:schemeClr val="tx1"/>
                </a:solidFill>
                <a:latin typeface="Calibri" panose="020F0502020204030204" pitchFamily="34" charset="0"/>
                <a:cs typeface="Calibri" panose="020F0502020204030204" pitchFamily="34" charset="0"/>
              </a:rPr>
              <a:t> и </a:t>
            </a:r>
            <a:r>
              <a:rPr lang="ru-RU" sz="1800" dirty="0" err="1">
                <a:solidFill>
                  <a:schemeClr val="tx1"/>
                </a:solidFill>
                <a:latin typeface="Calibri" panose="020F0502020204030204" pitchFamily="34" charset="0"/>
                <a:cs typeface="Calibri" panose="020F0502020204030204" pitchFamily="34" charset="0"/>
              </a:rPr>
              <a:t>помощ</a:t>
            </a:r>
            <a:r>
              <a:rPr lang="ru-RU" sz="1800" dirty="0">
                <a:solidFill>
                  <a:schemeClr val="tx1"/>
                </a:solidFill>
                <a:latin typeface="Calibri" panose="020F0502020204030204" pitchFamily="34" charset="0"/>
                <a:cs typeface="Calibri" panose="020F0502020204030204" pitchFamily="34" charset="0"/>
              </a:rPr>
              <a:t> при </a:t>
            </a:r>
            <a:r>
              <a:rPr lang="ru-RU" sz="1800" dirty="0" err="1">
                <a:solidFill>
                  <a:schemeClr val="tx1"/>
                </a:solidFill>
                <a:latin typeface="Calibri" panose="020F0502020204030204" pitchFamily="34" charset="0"/>
                <a:cs typeface="Calibri" panose="020F0502020204030204" pitchFamily="34" charset="0"/>
              </a:rPr>
              <a:t>извършване</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дейностите</a:t>
            </a:r>
            <a:r>
              <a:rPr lang="ru-RU" sz="1800" dirty="0">
                <a:solidFill>
                  <a:schemeClr val="tx1"/>
                </a:solidFill>
                <a:latin typeface="Calibri" panose="020F0502020204030204" pitchFamily="34" charset="0"/>
                <a:cs typeface="Calibri" panose="020F0502020204030204" pitchFamily="34" charset="0"/>
              </a:rPr>
              <a:t> по </a:t>
            </a:r>
            <a:r>
              <a:rPr lang="ru-RU" sz="1800" dirty="0" err="1">
                <a:solidFill>
                  <a:schemeClr val="tx1"/>
                </a:solidFill>
                <a:latin typeface="Calibri" panose="020F0502020204030204" pitchFamily="34" charset="0"/>
                <a:cs typeface="Calibri" panose="020F0502020204030204" pitchFamily="34" charset="0"/>
              </a:rPr>
              <a:t>социално</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подпомагане</a:t>
            </a:r>
            <a:r>
              <a:rPr lang="ru-RU" sz="1800" dirty="0">
                <a:solidFill>
                  <a:schemeClr val="tx1"/>
                </a:solidFill>
                <a:latin typeface="Calibri" panose="020F0502020204030204" pitchFamily="34" charset="0"/>
                <a:cs typeface="Calibri" panose="020F0502020204030204" pitchFamily="34" charset="0"/>
              </a:rPr>
              <a:t> и </a:t>
            </a:r>
            <a:r>
              <a:rPr lang="ru-RU" sz="1800" dirty="0" err="1">
                <a:solidFill>
                  <a:schemeClr val="tx1"/>
                </a:solidFill>
                <a:latin typeface="Calibri" panose="020F0502020204030204" pitchFamily="34" charset="0"/>
                <a:cs typeface="Calibri" panose="020F0502020204030204" pitchFamily="34" charset="0"/>
              </a:rPr>
              <a:t>упражняват</a:t>
            </a:r>
            <a:r>
              <a:rPr lang="ru-RU" sz="1800" dirty="0">
                <a:solidFill>
                  <a:schemeClr val="tx1"/>
                </a:solidFill>
                <a:latin typeface="Calibri" panose="020F0502020204030204" pitchFamily="34" charset="0"/>
                <a:cs typeface="Calibri" panose="020F0502020204030204" pitchFamily="34" charset="0"/>
              </a:rPr>
              <a:t> обществен </a:t>
            </a:r>
            <a:r>
              <a:rPr lang="ru-RU" sz="1800" dirty="0" err="1">
                <a:solidFill>
                  <a:schemeClr val="tx1"/>
                </a:solidFill>
                <a:latin typeface="Calibri" panose="020F0502020204030204" pitchFamily="34" charset="0"/>
                <a:cs typeface="Calibri" panose="020F0502020204030204" pitchFamily="34" charset="0"/>
              </a:rPr>
              <a:t>контрол</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върху</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тяхното</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осъществяване</a:t>
            </a:r>
            <a:r>
              <a:rPr lang="ru-RU" sz="1800" dirty="0">
                <a:solidFill>
                  <a:schemeClr val="tx1"/>
                </a:solidFill>
                <a:latin typeface="Calibri" panose="020F0502020204030204" pitchFamily="34" charset="0"/>
                <a:cs typeface="Calibri" panose="020F0502020204030204" pitchFamily="34" charset="0"/>
              </a:rPr>
              <a:t> </a:t>
            </a:r>
            <a:r>
              <a:rPr lang="ru-RU" sz="1800" b="1" dirty="0">
                <a:solidFill>
                  <a:schemeClr val="tx1"/>
                </a:solidFill>
                <a:latin typeface="Calibri" panose="020F0502020204030204" pitchFamily="34" charset="0"/>
                <a:cs typeface="Calibri" panose="020F0502020204030204" pitchFamily="34" charset="0"/>
              </a:rPr>
              <a:t>се </a:t>
            </a:r>
            <a:r>
              <a:rPr lang="ru-RU" sz="1800" b="1" dirty="0" err="1">
                <a:solidFill>
                  <a:schemeClr val="tx1"/>
                </a:solidFill>
                <a:latin typeface="Calibri" panose="020F0502020204030204" pitchFamily="34" charset="0"/>
                <a:cs typeface="Calibri" panose="020F0502020204030204" pitchFamily="34" charset="0"/>
              </a:rPr>
              <a:t>запазват</a:t>
            </a:r>
            <a:r>
              <a:rPr lang="ru-RU" sz="1800" dirty="0">
                <a:solidFill>
                  <a:schemeClr val="tx1"/>
                </a:solidFill>
                <a:latin typeface="Calibri" panose="020F0502020204030204" pitchFamily="34" charset="0"/>
                <a:cs typeface="Calibri" panose="020F0502020204030204" pitchFamily="34" charset="0"/>
              </a:rPr>
              <a:t>. </a:t>
            </a:r>
          </a:p>
          <a:p>
            <a:pPr lvl="1" algn="just">
              <a:spcBef>
                <a:spcPts val="300"/>
              </a:spcBef>
              <a:spcAft>
                <a:spcPts val="300"/>
              </a:spcAft>
              <a:buFont typeface="Wingdings" panose="05000000000000000000" pitchFamily="2" charset="2"/>
              <a:buChar char="v"/>
            </a:pPr>
            <a:r>
              <a:rPr lang="ru-RU" sz="1800" dirty="0" err="1">
                <a:solidFill>
                  <a:schemeClr val="tx1"/>
                </a:solidFill>
                <a:latin typeface="Calibri" panose="020F0502020204030204" pitchFamily="34" charset="0"/>
                <a:cs typeface="Calibri" panose="020F0502020204030204" pitchFamily="34" charset="0"/>
              </a:rPr>
              <a:t>функциите</a:t>
            </a:r>
            <a:r>
              <a:rPr lang="ru-RU" sz="1800" dirty="0">
                <a:solidFill>
                  <a:schemeClr val="tx1"/>
                </a:solidFill>
                <a:latin typeface="Calibri" panose="020F0502020204030204" pitchFamily="34" charset="0"/>
                <a:cs typeface="Calibri" panose="020F0502020204030204" pitchFamily="34" charset="0"/>
              </a:rPr>
              <a:t> и целите на </a:t>
            </a:r>
            <a:r>
              <a:rPr lang="ru-RU" sz="1800" dirty="0" err="1">
                <a:solidFill>
                  <a:schemeClr val="tx1"/>
                </a:solidFill>
                <a:latin typeface="Calibri" panose="020F0502020204030204" pitchFamily="34" charset="0"/>
                <a:cs typeface="Calibri" panose="020F0502020204030204" pitchFamily="34" charset="0"/>
              </a:rPr>
              <a:t>Съвета</a:t>
            </a:r>
            <a:r>
              <a:rPr lang="ru-RU" sz="1800" dirty="0">
                <a:solidFill>
                  <a:schemeClr val="tx1"/>
                </a:solidFill>
                <a:latin typeface="Calibri" panose="020F0502020204030204" pitchFamily="34" charset="0"/>
                <a:cs typeface="Calibri" panose="020F0502020204030204" pitchFamily="34" charset="0"/>
              </a:rPr>
              <a:t> се определят с решение на </a:t>
            </a:r>
            <a:r>
              <a:rPr lang="ru-RU" sz="1800" dirty="0" err="1">
                <a:solidFill>
                  <a:schemeClr val="tx1"/>
                </a:solidFill>
                <a:latin typeface="Calibri" panose="020F0502020204030204" pitchFamily="34" charset="0"/>
                <a:cs typeface="Calibri" panose="020F0502020204030204" pitchFamily="34" charset="0"/>
              </a:rPr>
              <a:t>ОбС</a:t>
            </a:r>
            <a:r>
              <a:rPr lang="ru-RU" sz="1800" dirty="0">
                <a:solidFill>
                  <a:schemeClr val="tx1"/>
                </a:solidFill>
                <a:latin typeface="Calibri" panose="020F0502020204030204" pitchFamily="34" charset="0"/>
                <a:cs typeface="Calibri" panose="020F0502020204030204" pitchFamily="34" charset="0"/>
              </a:rPr>
              <a:t> и </a:t>
            </a:r>
            <a:r>
              <a:rPr lang="ru-RU" sz="1800" dirty="0" err="1">
                <a:solidFill>
                  <a:schemeClr val="tx1"/>
                </a:solidFill>
                <a:latin typeface="Calibri" panose="020F0502020204030204" pitchFamily="34" charset="0"/>
                <a:cs typeface="Calibri" panose="020F0502020204030204" pitchFamily="34" charset="0"/>
              </a:rPr>
              <a:t>включват</a:t>
            </a:r>
            <a:r>
              <a:rPr lang="ru-RU" sz="1800" dirty="0">
                <a:solidFill>
                  <a:schemeClr val="tx1"/>
                </a:solidFill>
                <a:latin typeface="Calibri" panose="020F0502020204030204" pitchFamily="34" charset="0"/>
                <a:cs typeface="Calibri" panose="020F0502020204030204" pitchFamily="34" charset="0"/>
              </a:rPr>
              <a:t>:</a:t>
            </a:r>
          </a:p>
          <a:p>
            <a:pPr lvl="2" algn="just">
              <a:spcBef>
                <a:spcPts val="300"/>
              </a:spcBef>
              <a:spcAft>
                <a:spcPts val="300"/>
              </a:spcAft>
              <a:buFont typeface="Wingdings" panose="05000000000000000000" pitchFamily="2" charset="2"/>
              <a:buChar char="v"/>
            </a:pPr>
            <a:r>
              <a:rPr lang="ru-RU" sz="1600" dirty="0" err="1">
                <a:solidFill>
                  <a:schemeClr val="tx1"/>
                </a:solidFill>
                <a:latin typeface="Calibri" panose="020F0502020204030204" pitchFamily="34" charset="0"/>
                <a:cs typeface="Calibri" panose="020F0502020204030204" pitchFamily="34" charset="0"/>
              </a:rPr>
              <a:t>подпомагане</a:t>
            </a:r>
            <a:r>
              <a:rPr lang="ru-RU" sz="1600" dirty="0">
                <a:solidFill>
                  <a:schemeClr val="tx1"/>
                </a:solidFill>
                <a:latin typeface="Calibri" panose="020F0502020204030204" pitchFamily="34" charset="0"/>
                <a:cs typeface="Calibri" panose="020F0502020204030204" pitchFamily="34" charset="0"/>
              </a:rPr>
              <a:t> </a:t>
            </a:r>
            <a:r>
              <a:rPr lang="ru-RU" sz="1600" dirty="0" err="1">
                <a:solidFill>
                  <a:schemeClr val="tx1"/>
                </a:solidFill>
                <a:latin typeface="Calibri" panose="020F0502020204030204" pitchFamily="34" charset="0"/>
                <a:cs typeface="Calibri" panose="020F0502020204030204" pitchFamily="34" charset="0"/>
              </a:rPr>
              <a:t>извършването</a:t>
            </a:r>
            <a:r>
              <a:rPr lang="ru-RU" sz="1600" dirty="0">
                <a:solidFill>
                  <a:schemeClr val="tx1"/>
                </a:solidFill>
                <a:latin typeface="Calibri" panose="020F0502020204030204" pitchFamily="34" charset="0"/>
                <a:cs typeface="Calibri" panose="020F0502020204030204" pitchFamily="34" charset="0"/>
              </a:rPr>
              <a:t> на анализ на </a:t>
            </a:r>
            <a:r>
              <a:rPr lang="ru-RU" sz="1600" dirty="0" err="1">
                <a:solidFill>
                  <a:schemeClr val="tx1"/>
                </a:solidFill>
                <a:latin typeface="Calibri" panose="020F0502020204030204" pitchFamily="34" charset="0"/>
                <a:cs typeface="Calibri" panose="020F0502020204030204" pitchFamily="34" charset="0"/>
              </a:rPr>
              <a:t>потребностите</a:t>
            </a:r>
            <a:r>
              <a:rPr lang="ru-RU" sz="1600" dirty="0">
                <a:solidFill>
                  <a:schemeClr val="tx1"/>
                </a:solidFill>
                <a:latin typeface="Calibri" panose="020F0502020204030204" pitchFamily="34" charset="0"/>
                <a:cs typeface="Calibri" panose="020F0502020204030204" pitchFamily="34" charset="0"/>
              </a:rPr>
              <a:t> от </a:t>
            </a:r>
            <a:r>
              <a:rPr lang="ru-RU" sz="1600" dirty="0" err="1">
                <a:solidFill>
                  <a:schemeClr val="tx1"/>
                </a:solidFill>
                <a:latin typeface="Calibri" panose="020F0502020204030204" pitchFamily="34" charset="0"/>
                <a:cs typeface="Calibri" panose="020F0502020204030204" pitchFamily="34" charset="0"/>
              </a:rPr>
              <a:t>социални</a:t>
            </a:r>
            <a:r>
              <a:rPr lang="ru-RU" sz="1600" dirty="0">
                <a:solidFill>
                  <a:schemeClr val="tx1"/>
                </a:solidFill>
                <a:latin typeface="Calibri" panose="020F0502020204030204" pitchFamily="34" charset="0"/>
                <a:cs typeface="Calibri" panose="020F0502020204030204" pitchFamily="34" charset="0"/>
              </a:rPr>
              <a:t> услуги на </a:t>
            </a:r>
            <a:r>
              <a:rPr lang="ru-RU" sz="1600" dirty="0" err="1">
                <a:solidFill>
                  <a:schemeClr val="tx1"/>
                </a:solidFill>
                <a:latin typeface="Calibri" panose="020F0502020204030204" pitchFamily="34" charset="0"/>
                <a:cs typeface="Calibri" panose="020F0502020204030204" pitchFamily="34" charset="0"/>
              </a:rPr>
              <a:t>общинско</a:t>
            </a:r>
            <a:r>
              <a:rPr lang="ru-RU" sz="1600" dirty="0">
                <a:solidFill>
                  <a:schemeClr val="tx1"/>
                </a:solidFill>
                <a:latin typeface="Calibri" panose="020F0502020204030204" pitchFamily="34" charset="0"/>
                <a:cs typeface="Calibri" panose="020F0502020204030204" pitchFamily="34" charset="0"/>
              </a:rPr>
              <a:t> </a:t>
            </a:r>
            <a:r>
              <a:rPr lang="ru-RU" sz="1600" dirty="0" err="1">
                <a:solidFill>
                  <a:schemeClr val="tx1"/>
                </a:solidFill>
                <a:latin typeface="Calibri" panose="020F0502020204030204" pitchFamily="34" charset="0"/>
                <a:cs typeface="Calibri" panose="020F0502020204030204" pitchFamily="34" charset="0"/>
              </a:rPr>
              <a:t>ниво</a:t>
            </a:r>
            <a:r>
              <a:rPr lang="ru-RU" sz="1600" dirty="0">
                <a:solidFill>
                  <a:schemeClr val="tx1"/>
                </a:solidFill>
                <a:latin typeface="Calibri" panose="020F0502020204030204" pitchFamily="34" charset="0"/>
                <a:cs typeface="Calibri" panose="020F0502020204030204" pitchFamily="34" charset="0"/>
              </a:rPr>
              <a:t> и анализ на </a:t>
            </a:r>
            <a:r>
              <a:rPr lang="ru-RU" sz="1600" dirty="0" err="1">
                <a:solidFill>
                  <a:schemeClr val="tx1"/>
                </a:solidFill>
                <a:latin typeface="Calibri" panose="020F0502020204030204" pitchFamily="34" charset="0"/>
                <a:cs typeface="Calibri" panose="020F0502020204030204" pitchFamily="34" charset="0"/>
              </a:rPr>
              <a:t>състоянието</a:t>
            </a:r>
            <a:r>
              <a:rPr lang="ru-RU" sz="1600" dirty="0">
                <a:solidFill>
                  <a:schemeClr val="tx1"/>
                </a:solidFill>
                <a:latin typeface="Calibri" panose="020F0502020204030204" pitchFamily="34" charset="0"/>
                <a:cs typeface="Calibri" panose="020F0502020204030204" pitchFamily="34" charset="0"/>
              </a:rPr>
              <a:t> и </a:t>
            </a:r>
            <a:r>
              <a:rPr lang="ru-RU" sz="1600" dirty="0" err="1">
                <a:solidFill>
                  <a:schemeClr val="tx1"/>
                </a:solidFill>
                <a:latin typeface="Calibri" panose="020F0502020204030204" pitchFamily="34" charset="0"/>
                <a:cs typeface="Calibri" panose="020F0502020204030204" pitchFamily="34" charset="0"/>
              </a:rPr>
              <a:t>ефективността</a:t>
            </a:r>
            <a:r>
              <a:rPr lang="ru-RU" sz="1600" dirty="0">
                <a:solidFill>
                  <a:schemeClr val="tx1"/>
                </a:solidFill>
                <a:latin typeface="Calibri" panose="020F0502020204030204" pitchFamily="34" charset="0"/>
                <a:cs typeface="Calibri" panose="020F0502020204030204" pitchFamily="34" charset="0"/>
              </a:rPr>
              <a:t> на </a:t>
            </a:r>
            <a:r>
              <a:rPr lang="ru-RU" sz="1600" dirty="0" err="1">
                <a:solidFill>
                  <a:schemeClr val="tx1"/>
                </a:solidFill>
                <a:latin typeface="Calibri" panose="020F0502020204030204" pitchFamily="34" charset="0"/>
                <a:cs typeface="Calibri" panose="020F0502020204030204" pitchFamily="34" charset="0"/>
              </a:rPr>
              <a:t>социалните</a:t>
            </a:r>
            <a:r>
              <a:rPr lang="ru-RU" sz="1600" dirty="0">
                <a:solidFill>
                  <a:schemeClr val="tx1"/>
                </a:solidFill>
                <a:latin typeface="Calibri" panose="020F0502020204030204" pitchFamily="34" charset="0"/>
                <a:cs typeface="Calibri" panose="020F0502020204030204" pitchFamily="34" charset="0"/>
              </a:rPr>
              <a:t> услуги, </a:t>
            </a:r>
            <a:r>
              <a:rPr lang="ru-RU" sz="1600" dirty="0" err="1">
                <a:solidFill>
                  <a:schemeClr val="tx1"/>
                </a:solidFill>
                <a:latin typeface="Calibri" panose="020F0502020204030204" pitchFamily="34" charset="0"/>
                <a:cs typeface="Calibri" panose="020F0502020204030204" pitchFamily="34" charset="0"/>
              </a:rPr>
              <a:t>които</a:t>
            </a:r>
            <a:r>
              <a:rPr lang="ru-RU" sz="1600" dirty="0">
                <a:solidFill>
                  <a:schemeClr val="tx1"/>
                </a:solidFill>
                <a:latin typeface="Calibri" panose="020F0502020204030204" pitchFamily="34" charset="0"/>
                <a:cs typeface="Calibri" panose="020F0502020204030204" pitchFamily="34" charset="0"/>
              </a:rPr>
              <a:t> се предоставят на </a:t>
            </a:r>
            <a:r>
              <a:rPr lang="ru-RU" sz="1600" dirty="0" err="1">
                <a:solidFill>
                  <a:schemeClr val="tx1"/>
                </a:solidFill>
                <a:latin typeface="Calibri" panose="020F0502020204030204" pitchFamily="34" charset="0"/>
                <a:cs typeface="Calibri" panose="020F0502020204030204" pitchFamily="34" charset="0"/>
              </a:rPr>
              <a:t>територията</a:t>
            </a:r>
            <a:r>
              <a:rPr lang="ru-RU" sz="1600" dirty="0">
                <a:solidFill>
                  <a:schemeClr val="tx1"/>
                </a:solidFill>
                <a:latin typeface="Calibri" panose="020F0502020204030204" pitchFamily="34" charset="0"/>
                <a:cs typeface="Calibri" panose="020F0502020204030204" pitchFamily="34" charset="0"/>
              </a:rPr>
              <a:t> на </a:t>
            </a:r>
            <a:r>
              <a:rPr lang="ru-RU" sz="1600" dirty="0" err="1">
                <a:solidFill>
                  <a:schemeClr val="tx1"/>
                </a:solidFill>
                <a:latin typeface="Calibri" panose="020F0502020204030204" pitchFamily="34" charset="0"/>
                <a:cs typeface="Calibri" panose="020F0502020204030204" pitchFamily="34" charset="0"/>
              </a:rPr>
              <a:t>общината</a:t>
            </a:r>
            <a:r>
              <a:rPr lang="ru-RU" sz="1600" dirty="0">
                <a:solidFill>
                  <a:schemeClr val="tx1"/>
                </a:solidFill>
                <a:latin typeface="Calibri" panose="020F0502020204030204" pitchFamily="34" charset="0"/>
                <a:cs typeface="Calibri" panose="020F0502020204030204" pitchFamily="34" charset="0"/>
              </a:rPr>
              <a:t>;</a:t>
            </a:r>
          </a:p>
          <a:p>
            <a:pPr lvl="2" algn="just">
              <a:spcBef>
                <a:spcPts val="300"/>
              </a:spcBef>
              <a:spcAft>
                <a:spcPts val="300"/>
              </a:spcAft>
              <a:buFont typeface="Wingdings" panose="05000000000000000000" pitchFamily="2" charset="2"/>
              <a:buChar char="v"/>
            </a:pPr>
            <a:r>
              <a:rPr lang="ru-RU" sz="1600" dirty="0" err="1">
                <a:solidFill>
                  <a:schemeClr val="tx1"/>
                </a:solidFill>
                <a:latin typeface="Calibri" panose="020F0502020204030204" pitchFamily="34" charset="0"/>
                <a:cs typeface="Calibri" panose="020F0502020204030204" pitchFamily="34" charset="0"/>
              </a:rPr>
              <a:t>разработване</a:t>
            </a:r>
            <a:r>
              <a:rPr lang="ru-RU" sz="1600" dirty="0">
                <a:solidFill>
                  <a:schemeClr val="tx1"/>
                </a:solidFill>
                <a:latin typeface="Calibri" panose="020F0502020204030204" pitchFamily="34" charset="0"/>
                <a:cs typeface="Calibri" panose="020F0502020204030204" pitchFamily="34" charset="0"/>
              </a:rPr>
              <a:t> на предложения за </a:t>
            </a:r>
            <a:r>
              <a:rPr lang="ru-RU" sz="1600" dirty="0" err="1">
                <a:solidFill>
                  <a:schemeClr val="tx1"/>
                </a:solidFill>
                <a:latin typeface="Calibri" panose="020F0502020204030204" pitchFamily="34" charset="0"/>
                <a:cs typeface="Calibri" panose="020F0502020204030204" pitchFamily="34" charset="0"/>
              </a:rPr>
              <a:t>подобряване</a:t>
            </a:r>
            <a:r>
              <a:rPr lang="ru-RU" sz="1600" dirty="0">
                <a:solidFill>
                  <a:schemeClr val="tx1"/>
                </a:solidFill>
                <a:latin typeface="Calibri" panose="020F0502020204030204" pitchFamily="34" charset="0"/>
                <a:cs typeface="Calibri" panose="020F0502020204030204" pitchFamily="34" charset="0"/>
              </a:rPr>
              <a:t> на </a:t>
            </a:r>
            <a:r>
              <a:rPr lang="ru-RU" sz="1600" dirty="0" err="1">
                <a:solidFill>
                  <a:schemeClr val="tx1"/>
                </a:solidFill>
                <a:latin typeface="Calibri" panose="020F0502020204030204" pitchFamily="34" charset="0"/>
                <a:cs typeface="Calibri" panose="020F0502020204030204" pitchFamily="34" charset="0"/>
              </a:rPr>
              <a:t>качеството</a:t>
            </a:r>
            <a:r>
              <a:rPr lang="ru-RU" sz="1600" dirty="0">
                <a:solidFill>
                  <a:schemeClr val="tx1"/>
                </a:solidFill>
                <a:latin typeface="Calibri" panose="020F0502020204030204" pitchFamily="34" charset="0"/>
                <a:cs typeface="Calibri" panose="020F0502020204030204" pitchFamily="34" charset="0"/>
              </a:rPr>
              <a:t> и </a:t>
            </a:r>
            <a:r>
              <a:rPr lang="ru-RU" sz="1600" dirty="0" err="1">
                <a:solidFill>
                  <a:schemeClr val="tx1"/>
                </a:solidFill>
                <a:latin typeface="Calibri" panose="020F0502020204030204" pitchFamily="34" charset="0"/>
                <a:cs typeface="Calibri" panose="020F0502020204030204" pitchFamily="34" charset="0"/>
              </a:rPr>
              <a:t>ефективността</a:t>
            </a:r>
            <a:r>
              <a:rPr lang="ru-RU" sz="1600" dirty="0">
                <a:solidFill>
                  <a:schemeClr val="tx1"/>
                </a:solidFill>
                <a:latin typeface="Calibri" panose="020F0502020204030204" pitchFamily="34" charset="0"/>
                <a:cs typeface="Calibri" panose="020F0502020204030204" pitchFamily="34" charset="0"/>
              </a:rPr>
              <a:t> на </a:t>
            </a:r>
            <a:r>
              <a:rPr lang="ru-RU" sz="1600" dirty="0" err="1">
                <a:solidFill>
                  <a:schemeClr val="tx1"/>
                </a:solidFill>
                <a:latin typeface="Calibri" panose="020F0502020204030204" pitchFamily="34" charset="0"/>
                <a:cs typeface="Calibri" panose="020F0502020204030204" pitchFamily="34" charset="0"/>
              </a:rPr>
              <a:t>социалните</a:t>
            </a:r>
            <a:r>
              <a:rPr lang="ru-RU" sz="1600" dirty="0">
                <a:solidFill>
                  <a:schemeClr val="tx1"/>
                </a:solidFill>
                <a:latin typeface="Calibri" panose="020F0502020204030204" pitchFamily="34" charset="0"/>
                <a:cs typeface="Calibri" panose="020F0502020204030204" pitchFamily="34" charset="0"/>
              </a:rPr>
              <a:t> услуги, </a:t>
            </a:r>
            <a:r>
              <a:rPr lang="ru-RU" sz="1600" dirty="0" err="1">
                <a:solidFill>
                  <a:schemeClr val="tx1"/>
                </a:solidFill>
                <a:latin typeface="Calibri" panose="020F0502020204030204" pitchFamily="34" charset="0"/>
                <a:cs typeface="Calibri" panose="020F0502020204030204" pitchFamily="34" charset="0"/>
              </a:rPr>
              <a:t>които</a:t>
            </a:r>
            <a:r>
              <a:rPr lang="ru-RU" sz="1600" dirty="0">
                <a:solidFill>
                  <a:schemeClr val="tx1"/>
                </a:solidFill>
                <a:latin typeface="Calibri" panose="020F0502020204030204" pitchFamily="34" charset="0"/>
                <a:cs typeface="Calibri" panose="020F0502020204030204" pitchFamily="34" charset="0"/>
              </a:rPr>
              <a:t> се предоставят на </a:t>
            </a:r>
            <a:r>
              <a:rPr lang="ru-RU" sz="1600" dirty="0" err="1">
                <a:solidFill>
                  <a:schemeClr val="tx1"/>
                </a:solidFill>
                <a:latin typeface="Calibri" panose="020F0502020204030204" pitchFamily="34" charset="0"/>
                <a:cs typeface="Calibri" panose="020F0502020204030204" pitchFamily="34" charset="0"/>
              </a:rPr>
              <a:t>територията</a:t>
            </a:r>
            <a:r>
              <a:rPr lang="ru-RU" sz="1600" dirty="0">
                <a:solidFill>
                  <a:schemeClr val="tx1"/>
                </a:solidFill>
                <a:latin typeface="Calibri" panose="020F0502020204030204" pitchFamily="34" charset="0"/>
                <a:cs typeface="Calibri" panose="020F0502020204030204" pitchFamily="34" charset="0"/>
              </a:rPr>
              <a:t> на </a:t>
            </a:r>
            <a:r>
              <a:rPr lang="ru-RU" sz="1600" dirty="0" err="1">
                <a:solidFill>
                  <a:schemeClr val="tx1"/>
                </a:solidFill>
                <a:latin typeface="Calibri" panose="020F0502020204030204" pitchFamily="34" charset="0"/>
                <a:cs typeface="Calibri" panose="020F0502020204030204" pitchFamily="34" charset="0"/>
              </a:rPr>
              <a:t>общината</a:t>
            </a:r>
            <a:r>
              <a:rPr lang="ru-RU" sz="1600" dirty="0">
                <a:solidFill>
                  <a:schemeClr val="tx1"/>
                </a:solidFill>
                <a:latin typeface="Calibri" panose="020F0502020204030204" pitchFamily="34" charset="0"/>
                <a:cs typeface="Calibri" panose="020F0502020204030204" pitchFamily="34" charset="0"/>
              </a:rPr>
              <a:t>;</a:t>
            </a:r>
          </a:p>
          <a:p>
            <a:pPr lvl="2" algn="just">
              <a:spcBef>
                <a:spcPts val="300"/>
              </a:spcBef>
              <a:spcAft>
                <a:spcPts val="300"/>
              </a:spcAft>
              <a:buFont typeface="Wingdings" panose="05000000000000000000" pitchFamily="2" charset="2"/>
              <a:buChar char="v"/>
            </a:pPr>
            <a:r>
              <a:rPr lang="ru-RU" sz="1600" dirty="0" err="1">
                <a:solidFill>
                  <a:schemeClr val="tx1"/>
                </a:solidFill>
                <a:latin typeface="Calibri" panose="020F0502020204030204" pitchFamily="34" charset="0"/>
                <a:cs typeface="Calibri" panose="020F0502020204030204" pitchFamily="34" charset="0"/>
              </a:rPr>
              <a:t>изпълнение</a:t>
            </a:r>
            <a:r>
              <a:rPr lang="ru-RU" sz="1600" dirty="0">
                <a:solidFill>
                  <a:schemeClr val="tx1"/>
                </a:solidFill>
                <a:latin typeface="Calibri" panose="020F0502020204030204" pitchFamily="34" charset="0"/>
                <a:cs typeface="Calibri" panose="020F0502020204030204" pitchFamily="34" charset="0"/>
              </a:rPr>
              <a:t> и на </a:t>
            </a:r>
            <a:r>
              <a:rPr lang="ru-RU" sz="1600" dirty="0" err="1">
                <a:solidFill>
                  <a:schemeClr val="tx1"/>
                </a:solidFill>
                <a:latin typeface="Calibri" panose="020F0502020204030204" pitchFamily="34" charset="0"/>
                <a:cs typeface="Calibri" panose="020F0502020204030204" pitchFamily="34" charset="0"/>
              </a:rPr>
              <a:t>други</a:t>
            </a:r>
            <a:r>
              <a:rPr lang="ru-RU" sz="1600" dirty="0">
                <a:solidFill>
                  <a:schemeClr val="tx1"/>
                </a:solidFill>
                <a:latin typeface="Calibri" panose="020F0502020204030204" pitchFamily="34" charset="0"/>
                <a:cs typeface="Calibri" panose="020F0502020204030204" pitchFamily="34" charset="0"/>
              </a:rPr>
              <a:t> функции, </a:t>
            </a:r>
            <a:r>
              <a:rPr lang="ru-RU" sz="1600" dirty="0" err="1">
                <a:solidFill>
                  <a:schemeClr val="tx1"/>
                </a:solidFill>
                <a:latin typeface="Calibri" panose="020F0502020204030204" pitchFamily="34" charset="0"/>
                <a:cs typeface="Calibri" panose="020F0502020204030204" pitchFamily="34" charset="0"/>
              </a:rPr>
              <a:t>възложени</a:t>
            </a:r>
            <a:r>
              <a:rPr lang="ru-RU" sz="1600" dirty="0">
                <a:solidFill>
                  <a:schemeClr val="tx1"/>
                </a:solidFill>
                <a:latin typeface="Calibri" panose="020F0502020204030204" pitchFamily="34" charset="0"/>
                <a:cs typeface="Calibri" panose="020F0502020204030204" pitchFamily="34" charset="0"/>
              </a:rPr>
              <a:t> от </a:t>
            </a:r>
            <a:r>
              <a:rPr lang="ru-RU" sz="1600" dirty="0" err="1">
                <a:solidFill>
                  <a:schemeClr val="tx1"/>
                </a:solidFill>
                <a:latin typeface="Calibri" panose="020F0502020204030204" pitchFamily="34" charset="0"/>
                <a:cs typeface="Calibri" panose="020F0502020204030204" pitchFamily="34" charset="0"/>
              </a:rPr>
              <a:t>общинския</a:t>
            </a:r>
            <a:r>
              <a:rPr lang="ru-RU" sz="1600" dirty="0">
                <a:solidFill>
                  <a:schemeClr val="tx1"/>
                </a:solidFill>
                <a:latin typeface="Calibri" panose="020F0502020204030204" pitchFamily="34" charset="0"/>
                <a:cs typeface="Calibri" panose="020F0502020204030204" pitchFamily="34" charset="0"/>
              </a:rPr>
              <a:t> </a:t>
            </a:r>
            <a:r>
              <a:rPr lang="ru-RU" sz="1600" dirty="0" err="1">
                <a:solidFill>
                  <a:schemeClr val="tx1"/>
                </a:solidFill>
                <a:latin typeface="Calibri" panose="020F0502020204030204" pitchFamily="34" charset="0"/>
                <a:cs typeface="Calibri" panose="020F0502020204030204" pitchFamily="34" charset="0"/>
              </a:rPr>
              <a:t>съвет</a:t>
            </a:r>
            <a:endParaRPr lang="ru-RU" sz="1600" dirty="0">
              <a:solidFill>
                <a:schemeClr val="tx1"/>
              </a:solidFill>
              <a:latin typeface="Calibri" panose="020F0502020204030204" pitchFamily="34" charset="0"/>
              <a:cs typeface="Calibri" panose="020F0502020204030204" pitchFamily="34" charset="0"/>
            </a:endParaRPr>
          </a:p>
          <a:p>
            <a:pPr algn="just">
              <a:spcBef>
                <a:spcPts val="300"/>
              </a:spcBef>
              <a:spcAft>
                <a:spcPts val="300"/>
              </a:spcAft>
            </a:pPr>
            <a:r>
              <a:rPr lang="ru-RU" sz="1800" dirty="0" err="1">
                <a:solidFill>
                  <a:schemeClr val="tx1"/>
                </a:solidFill>
                <a:latin typeface="Calibri" panose="020F0502020204030204" pitchFamily="34" charset="0"/>
                <a:cs typeface="Calibri" panose="020F0502020204030204" pitchFamily="34" charset="0"/>
              </a:rPr>
              <a:t>Задължително</a:t>
            </a:r>
            <a:r>
              <a:rPr lang="ru-RU" sz="1800" dirty="0">
                <a:solidFill>
                  <a:schemeClr val="tx1"/>
                </a:solidFill>
                <a:latin typeface="Calibri" panose="020F0502020204030204" pitchFamily="34" charset="0"/>
                <a:cs typeface="Calibri" panose="020F0502020204030204" pitchFamily="34" charset="0"/>
              </a:rPr>
              <a:t> е </a:t>
            </a:r>
            <a:r>
              <a:rPr lang="ru-RU" sz="1800" dirty="0" err="1">
                <a:solidFill>
                  <a:schemeClr val="tx1"/>
                </a:solidFill>
                <a:latin typeface="Calibri" panose="020F0502020204030204" pitchFamily="34" charset="0"/>
                <a:cs typeface="Calibri" panose="020F0502020204030204" pitchFamily="34" charset="0"/>
              </a:rPr>
              <a:t>приемането</a:t>
            </a:r>
            <a:r>
              <a:rPr lang="ru-RU" sz="1800" dirty="0">
                <a:solidFill>
                  <a:schemeClr val="tx1"/>
                </a:solidFill>
                <a:latin typeface="Calibri" panose="020F0502020204030204" pitchFamily="34" charset="0"/>
                <a:cs typeface="Calibri" panose="020F0502020204030204" pitchFamily="34" charset="0"/>
              </a:rPr>
              <a:t> на </a:t>
            </a:r>
            <a:r>
              <a:rPr lang="ru-RU" sz="1800" b="1" dirty="0" err="1">
                <a:solidFill>
                  <a:schemeClr val="tx1"/>
                </a:solidFill>
                <a:latin typeface="Calibri" panose="020F0502020204030204" pitchFamily="34" charset="0"/>
                <a:cs typeface="Calibri" panose="020F0502020204030204" pitchFamily="34" charset="0"/>
              </a:rPr>
              <a:t>планове</a:t>
            </a:r>
            <a:r>
              <a:rPr lang="ru-RU" sz="1800" b="1" dirty="0">
                <a:solidFill>
                  <a:schemeClr val="tx1"/>
                </a:solidFill>
                <a:latin typeface="Calibri" panose="020F0502020204030204" pitchFamily="34" charset="0"/>
                <a:cs typeface="Calibri" panose="020F0502020204030204" pitchFamily="34" charset="0"/>
              </a:rPr>
              <a:t> за </a:t>
            </a:r>
            <a:r>
              <a:rPr lang="ru-RU" sz="1800" b="1" dirty="0" err="1">
                <a:solidFill>
                  <a:schemeClr val="tx1"/>
                </a:solidFill>
                <a:latin typeface="Calibri" panose="020F0502020204030204" pitchFamily="34" charset="0"/>
                <a:cs typeface="Calibri" panose="020F0502020204030204" pitchFamily="34" charset="0"/>
              </a:rPr>
              <a:t>преструктуриране</a:t>
            </a:r>
            <a:r>
              <a:rPr lang="ru-RU" sz="1800" b="1" dirty="0">
                <a:solidFill>
                  <a:schemeClr val="tx1"/>
                </a:solidFill>
                <a:latin typeface="Calibri" panose="020F0502020204030204" pitchFamily="34" charset="0"/>
                <a:cs typeface="Calibri" panose="020F0502020204030204" pitchFamily="34" charset="0"/>
              </a:rPr>
              <a:t> и </a:t>
            </a:r>
            <a:r>
              <a:rPr lang="ru-RU" sz="1800" b="1" dirty="0" err="1">
                <a:solidFill>
                  <a:schemeClr val="tx1"/>
                </a:solidFill>
                <a:latin typeface="Calibri" panose="020F0502020204030204" pitchFamily="34" charset="0"/>
                <a:cs typeface="Calibri" panose="020F0502020204030204" pitchFamily="34" charset="0"/>
              </a:rPr>
              <a:t>реформиране</a:t>
            </a:r>
            <a:r>
              <a:rPr lang="ru-RU" sz="1800" b="1" dirty="0">
                <a:solidFill>
                  <a:schemeClr val="tx1"/>
                </a:solidFill>
                <a:latin typeface="Calibri" panose="020F0502020204030204" pitchFamily="34" charset="0"/>
                <a:cs typeface="Calibri" panose="020F0502020204030204" pitchFamily="34" charset="0"/>
              </a:rPr>
              <a:t> </a:t>
            </a:r>
            <a:r>
              <a:rPr lang="ru-RU" sz="1800" dirty="0">
                <a:solidFill>
                  <a:schemeClr val="tx1"/>
                </a:solidFill>
                <a:latin typeface="Calibri" panose="020F0502020204030204" pitchFamily="34" charset="0"/>
                <a:cs typeface="Calibri" panose="020F0502020204030204" pitchFamily="34" charset="0"/>
              </a:rPr>
              <a:t>на </a:t>
            </a:r>
            <a:r>
              <a:rPr lang="ru-RU" sz="1800" dirty="0" err="1">
                <a:solidFill>
                  <a:schemeClr val="tx1"/>
                </a:solidFill>
                <a:latin typeface="Calibri" panose="020F0502020204030204" pitchFamily="34" charset="0"/>
                <a:cs typeface="Calibri" panose="020F0502020204030204" pitchFamily="34" charset="0"/>
              </a:rPr>
              <a:t>Домовете</a:t>
            </a:r>
            <a:r>
              <a:rPr lang="ru-RU" sz="1800" dirty="0">
                <a:solidFill>
                  <a:schemeClr val="tx1"/>
                </a:solidFill>
                <a:latin typeface="Calibri" panose="020F0502020204030204" pitchFamily="34" charset="0"/>
                <a:cs typeface="Calibri" panose="020F0502020204030204" pitchFamily="34" charset="0"/>
              </a:rPr>
              <a:t> за стари хора и за </a:t>
            </a:r>
            <a:r>
              <a:rPr lang="ru-RU" sz="1800" dirty="0" err="1">
                <a:solidFill>
                  <a:schemeClr val="tx1"/>
                </a:solidFill>
                <a:latin typeface="Calibri" panose="020F0502020204030204" pitchFamily="34" charset="0"/>
                <a:cs typeface="Calibri" panose="020F0502020204030204" pitchFamily="34" charset="0"/>
              </a:rPr>
              <a:t>закриване</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Домовете</a:t>
            </a:r>
            <a:r>
              <a:rPr lang="ru-RU" sz="1800" dirty="0">
                <a:solidFill>
                  <a:schemeClr val="tx1"/>
                </a:solidFill>
                <a:latin typeface="Calibri" panose="020F0502020204030204" pitchFamily="34" charset="0"/>
                <a:cs typeface="Calibri" panose="020F0502020204030204" pitchFamily="34" charset="0"/>
              </a:rPr>
              <a:t> за </a:t>
            </a:r>
            <a:r>
              <a:rPr lang="ru-RU" sz="1800" dirty="0" err="1">
                <a:solidFill>
                  <a:schemeClr val="tx1"/>
                </a:solidFill>
                <a:latin typeface="Calibri" panose="020F0502020204030204" pitchFamily="34" charset="0"/>
                <a:cs typeface="Calibri" panose="020F0502020204030204" pitchFamily="34" charset="0"/>
              </a:rPr>
              <a:t>деца</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лишени</a:t>
            </a:r>
            <a:r>
              <a:rPr lang="ru-RU" sz="1800" dirty="0">
                <a:solidFill>
                  <a:schemeClr val="tx1"/>
                </a:solidFill>
                <a:latin typeface="Calibri" panose="020F0502020204030204" pitchFamily="34" charset="0"/>
                <a:cs typeface="Calibri" panose="020F0502020204030204" pitchFamily="34" charset="0"/>
              </a:rPr>
              <a:t> от </a:t>
            </a:r>
            <a:r>
              <a:rPr lang="ru-RU" sz="1800" dirty="0" err="1">
                <a:solidFill>
                  <a:schemeClr val="tx1"/>
                </a:solidFill>
                <a:latin typeface="Calibri" panose="020F0502020204030204" pitchFamily="34" charset="0"/>
                <a:cs typeface="Calibri" panose="020F0502020204030204" pitchFamily="34" charset="0"/>
              </a:rPr>
              <a:t>родителска</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грижа</a:t>
            </a:r>
            <a:r>
              <a:rPr lang="ru-RU" sz="1800" dirty="0">
                <a:solidFill>
                  <a:schemeClr val="tx1"/>
                </a:solidFill>
                <a:latin typeface="Calibri" panose="020F0502020204030204" pitchFamily="34" charset="0"/>
                <a:cs typeface="Calibri" panose="020F0502020204030204" pitchFamily="34" charset="0"/>
              </a:rPr>
              <a:t> и </a:t>
            </a:r>
            <a:r>
              <a:rPr lang="ru-RU" sz="1800" dirty="0" err="1">
                <a:solidFill>
                  <a:schemeClr val="tx1"/>
                </a:solidFill>
                <a:latin typeface="Calibri" panose="020F0502020204030204" pitchFamily="34" charset="0"/>
                <a:cs typeface="Calibri" panose="020F0502020204030204" pitchFamily="34" charset="0"/>
              </a:rPr>
              <a:t>Домовете</a:t>
            </a:r>
            <a:r>
              <a:rPr lang="ru-RU" sz="1800" dirty="0">
                <a:solidFill>
                  <a:schemeClr val="tx1"/>
                </a:solidFill>
                <a:latin typeface="Calibri" panose="020F0502020204030204" pitchFamily="34" charset="0"/>
                <a:cs typeface="Calibri" panose="020F0502020204030204" pitchFamily="34" charset="0"/>
              </a:rPr>
              <a:t> за медико-</a:t>
            </a:r>
            <a:r>
              <a:rPr lang="ru-RU" sz="1800" dirty="0" err="1">
                <a:solidFill>
                  <a:schemeClr val="tx1"/>
                </a:solidFill>
                <a:latin typeface="Calibri" panose="020F0502020204030204" pitchFamily="34" charset="0"/>
                <a:cs typeface="Calibri" panose="020F0502020204030204" pitchFamily="34" charset="0"/>
              </a:rPr>
              <a:t>социални</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грижи</a:t>
            </a:r>
            <a:r>
              <a:rPr lang="ru-RU" sz="1800" dirty="0">
                <a:solidFill>
                  <a:schemeClr val="tx1"/>
                </a:solidFill>
                <a:latin typeface="Calibri" panose="020F0502020204030204" pitchFamily="34" charset="0"/>
                <a:cs typeface="Calibri" panose="020F0502020204030204" pitchFamily="34" charset="0"/>
              </a:rPr>
              <a:t> – в </a:t>
            </a:r>
            <a:r>
              <a:rPr lang="ru-RU" sz="1800" dirty="0" err="1">
                <a:solidFill>
                  <a:schemeClr val="tx1"/>
                </a:solidFill>
                <a:latin typeface="Calibri" panose="020F0502020204030204" pitchFamily="34" charset="0"/>
                <a:cs typeface="Calibri" panose="020F0502020204030204" pitchFamily="34" charset="0"/>
              </a:rPr>
              <a:t>двугодишен</a:t>
            </a:r>
            <a:r>
              <a:rPr lang="ru-RU" sz="1800" dirty="0">
                <a:solidFill>
                  <a:schemeClr val="tx1"/>
                </a:solidFill>
                <a:latin typeface="Calibri" panose="020F0502020204030204" pitchFamily="34" charset="0"/>
                <a:cs typeface="Calibri" panose="020F0502020204030204" pitchFamily="34" charset="0"/>
              </a:rPr>
              <a:t> срок от </a:t>
            </a:r>
            <a:r>
              <a:rPr lang="ru-RU" sz="1800" dirty="0" err="1">
                <a:solidFill>
                  <a:schemeClr val="tx1"/>
                </a:solidFill>
                <a:latin typeface="Calibri" panose="020F0502020204030204" pitchFamily="34" charset="0"/>
                <a:cs typeface="Calibri" panose="020F0502020204030204" pitchFamily="34" charset="0"/>
              </a:rPr>
              <a:t>датата</a:t>
            </a:r>
            <a:r>
              <a:rPr lang="ru-RU" sz="1800" dirty="0">
                <a:solidFill>
                  <a:schemeClr val="tx1"/>
                </a:solidFill>
                <a:latin typeface="Calibri" panose="020F0502020204030204" pitchFamily="34" charset="0"/>
                <a:cs typeface="Calibri" panose="020F0502020204030204" pitchFamily="34" charset="0"/>
              </a:rPr>
              <a:t> на </a:t>
            </a:r>
            <a:r>
              <a:rPr lang="ru-RU" sz="1800" dirty="0" err="1">
                <a:solidFill>
                  <a:schemeClr val="tx1"/>
                </a:solidFill>
                <a:latin typeface="Calibri" panose="020F0502020204030204" pitchFamily="34" charset="0"/>
                <a:cs typeface="Calibri" panose="020F0502020204030204" pitchFamily="34" charset="0"/>
              </a:rPr>
              <a:t>обнародване</a:t>
            </a:r>
            <a:r>
              <a:rPr lang="ru-RU" sz="1800" dirty="0">
                <a:solidFill>
                  <a:schemeClr val="tx1"/>
                </a:solidFill>
                <a:latin typeface="Calibri" panose="020F0502020204030204" pitchFamily="34" charset="0"/>
                <a:cs typeface="Calibri" panose="020F0502020204030204" pitchFamily="34" charset="0"/>
              </a:rPr>
              <a:t>. /ДДЛРГ и ДМСГД </a:t>
            </a:r>
            <a:r>
              <a:rPr lang="ru-RU" sz="1800" dirty="0" err="1">
                <a:solidFill>
                  <a:schemeClr val="tx1"/>
                </a:solidFill>
                <a:latin typeface="Calibri" panose="020F0502020204030204" pitchFamily="34" charset="0"/>
                <a:cs typeface="Calibri" panose="020F0502020204030204" pitchFamily="34" charset="0"/>
              </a:rPr>
              <a:t>закрити</a:t>
            </a:r>
            <a:r>
              <a:rPr lang="ru-RU" sz="1800" dirty="0">
                <a:solidFill>
                  <a:schemeClr val="tx1"/>
                </a:solidFill>
                <a:latin typeface="Calibri" panose="020F0502020204030204" pitchFamily="34" charset="0"/>
                <a:cs typeface="Calibri" panose="020F0502020204030204" pitchFamily="34" charset="0"/>
              </a:rPr>
              <a:t> в </a:t>
            </a:r>
            <a:r>
              <a:rPr lang="ru-RU" sz="1800" dirty="0" err="1">
                <a:solidFill>
                  <a:schemeClr val="tx1"/>
                </a:solidFill>
                <a:latin typeface="Calibri" panose="020F0502020204030204" pitchFamily="34" charset="0"/>
                <a:cs typeface="Calibri" panose="020F0502020204030204" pitchFamily="34" charset="0"/>
              </a:rPr>
              <a:t>страната</a:t>
            </a:r>
            <a:r>
              <a:rPr lang="ru-RU" sz="1800" dirty="0">
                <a:solidFill>
                  <a:schemeClr val="tx1"/>
                </a:solidFill>
                <a:latin typeface="Calibri" panose="020F0502020204030204" pitchFamily="34" charset="0"/>
                <a:cs typeface="Calibri" panose="020F0502020204030204" pitchFamily="34" charset="0"/>
              </a:rPr>
              <a:t>, считано от 01.01.2021 г./</a:t>
            </a:r>
          </a:p>
          <a:p>
            <a:pPr algn="just">
              <a:spcBef>
                <a:spcPts val="300"/>
              </a:spcBef>
              <a:spcAft>
                <a:spcPts val="300"/>
              </a:spcAft>
            </a:pPr>
            <a:r>
              <a:rPr lang="ru-RU" sz="1800" i="1" dirty="0" err="1">
                <a:solidFill>
                  <a:schemeClr val="tx1"/>
                </a:solidFill>
                <a:latin typeface="Calibri" panose="020F0502020204030204" pitchFamily="34" charset="0"/>
                <a:cs typeface="Calibri" panose="020F0502020204030204" pitchFamily="34" charset="0"/>
              </a:rPr>
              <a:t>Реформирането</a:t>
            </a:r>
            <a:r>
              <a:rPr lang="ru-RU" sz="1800" i="1" dirty="0">
                <a:solidFill>
                  <a:schemeClr val="tx1"/>
                </a:solidFill>
                <a:latin typeface="Calibri" panose="020F0502020204030204" pitchFamily="34" charset="0"/>
                <a:cs typeface="Calibri" panose="020F0502020204030204" pitchFamily="34" charset="0"/>
              </a:rPr>
              <a:t> на </a:t>
            </a:r>
            <a:r>
              <a:rPr lang="ru-RU" sz="1800" i="1" dirty="0" err="1">
                <a:solidFill>
                  <a:schemeClr val="tx1"/>
                </a:solidFill>
                <a:latin typeface="Calibri" panose="020F0502020204030204" pitchFamily="34" charset="0"/>
                <a:cs typeface="Calibri" panose="020F0502020204030204" pitchFamily="34" charset="0"/>
              </a:rPr>
              <a:t>домовете</a:t>
            </a:r>
            <a:r>
              <a:rPr lang="ru-RU" sz="1800" i="1" dirty="0">
                <a:solidFill>
                  <a:schemeClr val="tx1"/>
                </a:solidFill>
                <a:latin typeface="Calibri" panose="020F0502020204030204" pitchFamily="34" charset="0"/>
                <a:cs typeface="Calibri" panose="020F0502020204030204" pitchFamily="34" charset="0"/>
              </a:rPr>
              <a:t> за стари хора е предвидено да приключи до 2025 г., а </a:t>
            </a:r>
            <a:r>
              <a:rPr lang="ru-RU" sz="1800" i="1" dirty="0" err="1">
                <a:solidFill>
                  <a:schemeClr val="tx1"/>
                </a:solidFill>
                <a:latin typeface="Calibri" panose="020F0502020204030204" pitchFamily="34" charset="0"/>
                <a:cs typeface="Calibri" panose="020F0502020204030204" pitchFamily="34" charset="0"/>
              </a:rPr>
              <a:t>закриването</a:t>
            </a:r>
            <a:r>
              <a:rPr lang="ru-RU" sz="1800" i="1" dirty="0">
                <a:solidFill>
                  <a:schemeClr val="tx1"/>
                </a:solidFill>
                <a:latin typeface="Calibri" panose="020F0502020204030204" pitchFamily="34" charset="0"/>
                <a:cs typeface="Calibri" panose="020F0502020204030204" pitchFamily="34" charset="0"/>
              </a:rPr>
              <a:t> на </a:t>
            </a:r>
            <a:r>
              <a:rPr lang="ru-RU" sz="1800" i="1" dirty="0" err="1">
                <a:solidFill>
                  <a:schemeClr val="tx1"/>
                </a:solidFill>
                <a:latin typeface="Calibri" panose="020F0502020204030204" pitchFamily="34" charset="0"/>
                <a:cs typeface="Calibri" panose="020F0502020204030204" pitchFamily="34" charset="0"/>
              </a:rPr>
              <a:t>детските</a:t>
            </a:r>
            <a:r>
              <a:rPr lang="ru-RU" sz="1800" i="1" dirty="0">
                <a:solidFill>
                  <a:schemeClr val="tx1"/>
                </a:solidFill>
                <a:latin typeface="Calibri" panose="020F0502020204030204" pitchFamily="34" charset="0"/>
                <a:cs typeface="Calibri" panose="020F0502020204030204" pitchFamily="34" charset="0"/>
              </a:rPr>
              <a:t> услуги, институционален тип – до 1 </a:t>
            </a:r>
            <a:r>
              <a:rPr lang="ru-RU" sz="1800" i="1" dirty="0" err="1">
                <a:solidFill>
                  <a:schemeClr val="tx1"/>
                </a:solidFill>
                <a:latin typeface="Calibri" panose="020F0502020204030204" pitchFamily="34" charset="0"/>
                <a:cs typeface="Calibri" panose="020F0502020204030204" pitchFamily="34" charset="0"/>
              </a:rPr>
              <a:t>януари</a:t>
            </a:r>
            <a:r>
              <a:rPr lang="ru-RU" sz="1800" i="1" dirty="0">
                <a:solidFill>
                  <a:schemeClr val="tx1"/>
                </a:solidFill>
                <a:latin typeface="Calibri" panose="020F0502020204030204" pitchFamily="34" charset="0"/>
                <a:cs typeface="Calibri" panose="020F0502020204030204" pitchFamily="34" charset="0"/>
              </a:rPr>
              <a:t> 2021 г. </a:t>
            </a:r>
          </a:p>
          <a:p>
            <a:pPr algn="just">
              <a:spcBef>
                <a:spcPts val="300"/>
              </a:spcBef>
              <a:spcAft>
                <a:spcPts val="300"/>
              </a:spcAft>
            </a:pPr>
            <a:r>
              <a:rPr lang="ru-RU" sz="1800" b="1" dirty="0" err="1">
                <a:solidFill>
                  <a:schemeClr val="tx1"/>
                </a:solidFill>
                <a:latin typeface="Calibri" panose="020F0502020204030204" pitchFamily="34" charset="0"/>
                <a:cs typeface="Calibri" panose="020F0502020204030204" pitchFamily="34" charset="0"/>
              </a:rPr>
              <a:t>Закриването</a:t>
            </a:r>
            <a:r>
              <a:rPr lang="ru-RU" sz="1800" b="1" dirty="0">
                <a:solidFill>
                  <a:schemeClr val="tx1"/>
                </a:solidFill>
                <a:latin typeface="Calibri" panose="020F0502020204030204" pitchFamily="34" charset="0"/>
                <a:cs typeface="Calibri" panose="020F0502020204030204" pitchFamily="34" charset="0"/>
              </a:rPr>
              <a:t> на </a:t>
            </a:r>
            <a:r>
              <a:rPr lang="ru-RU" sz="1800" b="1" dirty="0" err="1">
                <a:solidFill>
                  <a:schemeClr val="tx1"/>
                </a:solidFill>
                <a:latin typeface="Calibri" panose="020F0502020204030204" pitchFamily="34" charset="0"/>
                <a:cs typeface="Calibri" panose="020F0502020204030204" pitchFamily="34" charset="0"/>
              </a:rPr>
              <a:t>домовете</a:t>
            </a:r>
            <a:r>
              <a:rPr lang="ru-RU" sz="1800" b="1" dirty="0">
                <a:solidFill>
                  <a:schemeClr val="tx1"/>
                </a:solidFill>
                <a:latin typeface="Calibri" panose="020F0502020204030204" pitchFamily="34" charset="0"/>
                <a:cs typeface="Calibri" panose="020F0502020204030204" pitchFamily="34" charset="0"/>
              </a:rPr>
              <a:t> за </a:t>
            </a:r>
            <a:r>
              <a:rPr lang="ru-RU" sz="1800" b="1" dirty="0" err="1">
                <a:solidFill>
                  <a:schemeClr val="tx1"/>
                </a:solidFill>
                <a:latin typeface="Calibri" panose="020F0502020204030204" pitchFamily="34" charset="0"/>
                <a:cs typeface="Calibri" panose="020F0502020204030204" pitchFamily="34" charset="0"/>
              </a:rPr>
              <a:t>пълнолетни</a:t>
            </a:r>
            <a:r>
              <a:rPr lang="ru-RU" sz="1800" b="1" dirty="0">
                <a:solidFill>
                  <a:schemeClr val="tx1"/>
                </a:solidFill>
                <a:latin typeface="Calibri" panose="020F0502020204030204" pitchFamily="34" charset="0"/>
                <a:cs typeface="Calibri" panose="020F0502020204030204" pitchFamily="34" charset="0"/>
              </a:rPr>
              <a:t> лица </a:t>
            </a:r>
            <a:r>
              <a:rPr lang="ru-RU" sz="1800" dirty="0">
                <a:solidFill>
                  <a:schemeClr val="tx1"/>
                </a:solidFill>
                <a:latin typeface="Calibri" panose="020F0502020204030204" pitchFamily="34" charset="0"/>
                <a:cs typeface="Calibri" panose="020F0502020204030204" pitchFamily="34" charset="0"/>
              </a:rPr>
              <a:t>с </a:t>
            </a:r>
            <a:r>
              <a:rPr lang="ru-RU" sz="1800" dirty="0" err="1">
                <a:solidFill>
                  <a:schemeClr val="tx1"/>
                </a:solidFill>
                <a:latin typeface="Calibri" panose="020F0502020204030204" pitchFamily="34" charset="0"/>
                <a:cs typeface="Calibri" panose="020F0502020204030204" pitchFamily="34" charset="0"/>
              </a:rPr>
              <a:t>умствена</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изостаналост</a:t>
            </a:r>
            <a:r>
              <a:rPr lang="ru-RU" sz="1800" dirty="0">
                <a:solidFill>
                  <a:schemeClr val="tx1"/>
                </a:solidFill>
                <a:latin typeface="Calibri" panose="020F0502020204030204" pitchFamily="34" charset="0"/>
                <a:cs typeface="Calibri" panose="020F0502020204030204" pitchFamily="34" charset="0"/>
              </a:rPr>
              <a:t>, за </a:t>
            </a:r>
            <a:r>
              <a:rPr lang="ru-RU" sz="1800" dirty="0" err="1">
                <a:solidFill>
                  <a:schemeClr val="tx1"/>
                </a:solidFill>
                <a:latin typeface="Calibri" panose="020F0502020204030204" pitchFamily="34" charset="0"/>
                <a:cs typeface="Calibri" panose="020F0502020204030204" pitchFamily="34" charset="0"/>
              </a:rPr>
              <a:t>пълнолетни</a:t>
            </a:r>
            <a:r>
              <a:rPr lang="ru-RU" sz="1800" dirty="0">
                <a:solidFill>
                  <a:schemeClr val="tx1"/>
                </a:solidFill>
                <a:latin typeface="Calibri" panose="020F0502020204030204" pitchFamily="34" charset="0"/>
                <a:cs typeface="Calibri" panose="020F0502020204030204" pitchFamily="34" charset="0"/>
              </a:rPr>
              <a:t> лица с </a:t>
            </a:r>
            <a:r>
              <a:rPr lang="ru-RU" sz="1800" dirty="0" err="1">
                <a:solidFill>
                  <a:schemeClr val="tx1"/>
                </a:solidFill>
                <a:latin typeface="Calibri" panose="020F0502020204030204" pitchFamily="34" charset="0"/>
                <a:cs typeface="Calibri" panose="020F0502020204030204" pitchFamily="34" charset="0"/>
              </a:rPr>
              <a:t>психични</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разстройства</a:t>
            </a:r>
            <a:r>
              <a:rPr lang="ru-RU" sz="1800" dirty="0">
                <a:solidFill>
                  <a:schemeClr val="tx1"/>
                </a:solidFill>
                <a:latin typeface="Calibri" panose="020F0502020204030204" pitchFamily="34" charset="0"/>
                <a:cs typeface="Calibri" panose="020F0502020204030204" pitchFamily="34" charset="0"/>
              </a:rPr>
              <a:t>, за </a:t>
            </a:r>
            <a:r>
              <a:rPr lang="ru-RU" sz="1800" dirty="0" err="1">
                <a:solidFill>
                  <a:schemeClr val="tx1"/>
                </a:solidFill>
                <a:latin typeface="Calibri" panose="020F0502020204030204" pitchFamily="34" charset="0"/>
                <a:cs typeface="Calibri" panose="020F0502020204030204" pitchFamily="34" charset="0"/>
              </a:rPr>
              <a:t>пълнолетни</a:t>
            </a:r>
            <a:r>
              <a:rPr lang="ru-RU" sz="1800" dirty="0">
                <a:solidFill>
                  <a:schemeClr val="tx1"/>
                </a:solidFill>
                <a:latin typeface="Calibri" panose="020F0502020204030204" pitchFamily="34" charset="0"/>
                <a:cs typeface="Calibri" panose="020F0502020204030204" pitchFamily="34" charset="0"/>
              </a:rPr>
              <a:t> лица с физически </a:t>
            </a:r>
            <a:r>
              <a:rPr lang="ru-RU" sz="1800" dirty="0" err="1">
                <a:solidFill>
                  <a:schemeClr val="tx1"/>
                </a:solidFill>
                <a:latin typeface="Calibri" panose="020F0502020204030204" pitchFamily="34" charset="0"/>
                <a:cs typeface="Calibri" panose="020F0502020204030204" pitchFamily="34" charset="0"/>
              </a:rPr>
              <a:t>увреждания</a:t>
            </a:r>
            <a:r>
              <a:rPr lang="ru-RU" sz="1800" dirty="0">
                <a:solidFill>
                  <a:schemeClr val="tx1"/>
                </a:solidFill>
                <a:latin typeface="Calibri" panose="020F0502020204030204" pitchFamily="34" charset="0"/>
                <a:cs typeface="Calibri" panose="020F0502020204030204" pitchFamily="34" charset="0"/>
              </a:rPr>
              <a:t>, за </a:t>
            </a:r>
            <a:r>
              <a:rPr lang="ru-RU" sz="1800" dirty="0" err="1">
                <a:solidFill>
                  <a:schemeClr val="tx1"/>
                </a:solidFill>
                <a:latin typeface="Calibri" panose="020F0502020204030204" pitchFamily="34" charset="0"/>
                <a:cs typeface="Calibri" panose="020F0502020204030204" pitchFamily="34" charset="0"/>
              </a:rPr>
              <a:t>пълнолетни</a:t>
            </a:r>
            <a:r>
              <a:rPr lang="ru-RU" sz="1800" dirty="0">
                <a:solidFill>
                  <a:schemeClr val="tx1"/>
                </a:solidFill>
                <a:latin typeface="Calibri" panose="020F0502020204030204" pitchFamily="34" charset="0"/>
                <a:cs typeface="Calibri" panose="020F0502020204030204" pitchFamily="34" charset="0"/>
              </a:rPr>
              <a:t> лица </a:t>
            </a:r>
            <a:r>
              <a:rPr lang="ru-RU" sz="1800" dirty="0" err="1">
                <a:solidFill>
                  <a:schemeClr val="tx1"/>
                </a:solidFill>
                <a:latin typeface="Calibri" panose="020F0502020204030204" pitchFamily="34" charset="0"/>
                <a:cs typeface="Calibri" panose="020F0502020204030204" pitchFamily="34" charset="0"/>
              </a:rPr>
              <a:t>със</a:t>
            </a:r>
            <a:r>
              <a:rPr lang="ru-RU" sz="1800" dirty="0">
                <a:solidFill>
                  <a:schemeClr val="tx1"/>
                </a:solidFill>
                <a:latin typeface="Calibri" panose="020F0502020204030204" pitchFamily="34" charset="0"/>
                <a:cs typeface="Calibri" panose="020F0502020204030204" pitchFamily="34" charset="0"/>
              </a:rPr>
              <a:t> </a:t>
            </a:r>
            <a:r>
              <a:rPr lang="ru-RU" sz="1800" dirty="0" err="1">
                <a:solidFill>
                  <a:schemeClr val="tx1"/>
                </a:solidFill>
                <a:latin typeface="Calibri" panose="020F0502020204030204" pitchFamily="34" charset="0"/>
                <a:cs typeface="Calibri" panose="020F0502020204030204" pitchFamily="34" charset="0"/>
              </a:rPr>
              <a:t>сетивни</a:t>
            </a:r>
            <a:r>
              <a:rPr lang="ru-RU" sz="1800" dirty="0">
                <a:solidFill>
                  <a:schemeClr val="tx1"/>
                </a:solidFill>
                <a:latin typeface="Calibri" panose="020F0502020204030204" pitchFamily="34" charset="0"/>
                <a:cs typeface="Calibri" panose="020F0502020204030204" pitchFamily="34" charset="0"/>
              </a:rPr>
              <a:t> нарушения и за </a:t>
            </a:r>
            <a:r>
              <a:rPr lang="ru-RU" sz="1800" dirty="0" err="1">
                <a:solidFill>
                  <a:schemeClr val="tx1"/>
                </a:solidFill>
                <a:latin typeface="Calibri" panose="020F0502020204030204" pitchFamily="34" charset="0"/>
                <a:cs typeface="Calibri" panose="020F0502020204030204" pitchFamily="34" charset="0"/>
              </a:rPr>
              <a:t>пълнолетни</a:t>
            </a:r>
            <a:r>
              <a:rPr lang="ru-RU" sz="1800" dirty="0">
                <a:solidFill>
                  <a:schemeClr val="tx1"/>
                </a:solidFill>
                <a:latin typeface="Calibri" panose="020F0502020204030204" pitchFamily="34" charset="0"/>
                <a:cs typeface="Calibri" panose="020F0502020204030204" pitchFamily="34" charset="0"/>
              </a:rPr>
              <a:t> лица с деменция се </a:t>
            </a:r>
            <a:r>
              <a:rPr lang="ru-RU" sz="1800" dirty="0" err="1">
                <a:solidFill>
                  <a:schemeClr val="tx1"/>
                </a:solidFill>
                <a:latin typeface="Calibri" panose="020F0502020204030204" pitchFamily="34" charset="0"/>
                <a:cs typeface="Calibri" panose="020F0502020204030204" pitchFamily="34" charset="0"/>
              </a:rPr>
              <a:t>извършва</a:t>
            </a:r>
            <a:r>
              <a:rPr lang="ru-RU" sz="1800" dirty="0">
                <a:solidFill>
                  <a:schemeClr val="tx1"/>
                </a:solidFill>
                <a:latin typeface="Calibri" panose="020F0502020204030204" pitchFamily="34" charset="0"/>
                <a:cs typeface="Calibri" panose="020F0502020204030204" pitchFamily="34" charset="0"/>
              </a:rPr>
              <a:t> </a:t>
            </a:r>
            <a:r>
              <a:rPr lang="ru-RU" sz="1800" b="1" dirty="0">
                <a:solidFill>
                  <a:schemeClr val="tx1"/>
                </a:solidFill>
                <a:latin typeface="Calibri" panose="020F0502020204030204" pitchFamily="34" charset="0"/>
                <a:cs typeface="Calibri" panose="020F0502020204030204" pitchFamily="34" charset="0"/>
              </a:rPr>
              <a:t>до 1 </a:t>
            </a:r>
            <a:r>
              <a:rPr lang="ru-RU" sz="1800" b="1" dirty="0" err="1">
                <a:solidFill>
                  <a:schemeClr val="tx1"/>
                </a:solidFill>
                <a:latin typeface="Calibri" panose="020F0502020204030204" pitchFamily="34" charset="0"/>
                <a:cs typeface="Calibri" panose="020F0502020204030204" pitchFamily="34" charset="0"/>
              </a:rPr>
              <a:t>януари</a:t>
            </a:r>
            <a:r>
              <a:rPr lang="ru-RU" sz="1800" b="1" dirty="0">
                <a:solidFill>
                  <a:schemeClr val="tx1"/>
                </a:solidFill>
                <a:latin typeface="Calibri" panose="020F0502020204030204" pitchFamily="34" charset="0"/>
                <a:cs typeface="Calibri" panose="020F0502020204030204" pitchFamily="34" charset="0"/>
              </a:rPr>
              <a:t> 2035 </a:t>
            </a:r>
            <a:r>
              <a:rPr lang="ru-RU" sz="1600" b="1" dirty="0">
                <a:solidFill>
                  <a:schemeClr val="tx1"/>
                </a:solidFill>
                <a:latin typeface="Calibri" panose="020F0502020204030204" pitchFamily="34" charset="0"/>
                <a:cs typeface="Calibri" panose="020F0502020204030204" pitchFamily="34" charset="0"/>
              </a:rPr>
              <a:t>г.</a:t>
            </a:r>
          </a:p>
        </p:txBody>
      </p:sp>
    </p:spTree>
    <p:extLst>
      <p:ext uri="{BB962C8B-B14F-4D97-AF65-F5344CB8AC3E}">
        <p14:creationId xmlns:p14="http://schemas.microsoft.com/office/powerpoint/2010/main" val="3949880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705394" y="287383"/>
            <a:ext cx="10959737" cy="1201783"/>
          </a:xfrm>
        </p:spPr>
        <p:txBody>
          <a:bodyPr>
            <a:noAutofit/>
          </a:bodyPr>
          <a:lstStyle/>
          <a:p>
            <a:pPr algn="ctr"/>
            <a:r>
              <a:rPr lang="bg-BG" sz="2800" b="1" dirty="0">
                <a:solidFill>
                  <a:srgbClr val="549E39"/>
                </a:solidFill>
              </a:rPr>
              <a:t>Наредба за стандартите за заплащане на труда на служителите осъществяващи дейности по предоставяне на социални услуги, които се финансират от държавния бюджет (в сила от 01.01.2022 г.)</a:t>
            </a:r>
            <a:endParaRPr lang="bg-BG" sz="2800" b="1" dirty="0"/>
          </a:p>
        </p:txBody>
      </p:sp>
      <p:sp>
        <p:nvSpPr>
          <p:cNvPr id="3" name="Контейнер за съдържание 2"/>
          <p:cNvSpPr>
            <a:spLocks noGrp="1"/>
          </p:cNvSpPr>
          <p:nvPr>
            <p:ph idx="1"/>
          </p:nvPr>
        </p:nvSpPr>
        <p:spPr>
          <a:xfrm>
            <a:off x="613954" y="1698171"/>
            <a:ext cx="11246613" cy="4807132"/>
          </a:xfrm>
        </p:spPr>
        <p:txBody>
          <a:bodyPr>
            <a:normAutofit/>
          </a:bodyPr>
          <a:lstStyle/>
          <a:p>
            <a:pPr algn="just"/>
            <a:r>
              <a:rPr lang="ru-RU" sz="2000" dirty="0">
                <a:solidFill>
                  <a:schemeClr val="accent1">
                    <a:lumMod val="75000"/>
                  </a:schemeClr>
                </a:solidFill>
                <a:latin typeface="Calibri" panose="020F0502020204030204" pitchFamily="34" charset="0"/>
                <a:cs typeface="Calibri" panose="020F0502020204030204" pitchFamily="34" charset="0"/>
              </a:rPr>
              <a:t>С </a:t>
            </a:r>
            <a:r>
              <a:rPr lang="ru-RU" sz="2000" dirty="0" err="1">
                <a:solidFill>
                  <a:schemeClr val="accent1">
                    <a:lumMod val="75000"/>
                  </a:schemeClr>
                </a:solidFill>
                <a:latin typeface="Calibri" panose="020F0502020204030204" pitchFamily="34" charset="0"/>
                <a:cs typeface="Calibri" panose="020F0502020204030204" pitchFamily="34" charset="0"/>
              </a:rPr>
              <a:t>наредбата</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са</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създадени</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по-добри</a:t>
            </a:r>
            <a:r>
              <a:rPr lang="ru-RU" sz="2000" dirty="0">
                <a:solidFill>
                  <a:schemeClr val="accent1">
                    <a:lumMod val="75000"/>
                  </a:schemeClr>
                </a:solidFill>
                <a:latin typeface="Calibri" panose="020F0502020204030204" pitchFamily="34" charset="0"/>
                <a:cs typeface="Calibri" panose="020F0502020204030204" pitchFamily="34" charset="0"/>
              </a:rPr>
              <a:t> условия за </a:t>
            </a:r>
            <a:r>
              <a:rPr lang="ru-RU" sz="2000" dirty="0" err="1">
                <a:solidFill>
                  <a:schemeClr val="accent1">
                    <a:lumMod val="75000"/>
                  </a:schemeClr>
                </a:solidFill>
                <a:latin typeface="Calibri" panose="020F0502020204030204" pitchFamily="34" charset="0"/>
                <a:cs typeface="Calibri" panose="020F0502020204030204" pitchFamily="34" charset="0"/>
              </a:rPr>
              <a:t>заплащане</a:t>
            </a:r>
            <a:r>
              <a:rPr lang="ru-RU" sz="2000" dirty="0">
                <a:solidFill>
                  <a:schemeClr val="accent1">
                    <a:lumMod val="75000"/>
                  </a:schemeClr>
                </a:solidFill>
                <a:latin typeface="Calibri" panose="020F0502020204030204" pitchFamily="34" charset="0"/>
                <a:cs typeface="Calibri" panose="020F0502020204030204" pitchFamily="34" charset="0"/>
              </a:rPr>
              <a:t> на труда на </a:t>
            </a:r>
            <a:r>
              <a:rPr lang="ru-RU" sz="20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ангажирани</a:t>
            </a:r>
            <a:r>
              <a:rPr lang="ru-RU" sz="2000" dirty="0">
                <a:solidFill>
                  <a:schemeClr val="accent1">
                    <a:lumMod val="75000"/>
                  </a:schemeClr>
                </a:solidFill>
                <a:latin typeface="Calibri" panose="020F0502020204030204" pitchFamily="34" charset="0"/>
                <a:cs typeface="Calibri" panose="020F0502020204030204" pitchFamily="34" charset="0"/>
              </a:rPr>
              <a:t> в </a:t>
            </a:r>
            <a:r>
              <a:rPr lang="ru-RU" sz="2000" dirty="0" err="1">
                <a:solidFill>
                  <a:schemeClr val="accent1">
                    <a:lumMod val="75000"/>
                  </a:schemeClr>
                </a:solidFill>
                <a:latin typeface="Calibri" panose="020F0502020204030204" pitchFamily="34" charset="0"/>
                <a:cs typeface="Calibri" panose="020F0502020204030204" pitchFamily="34" charset="0"/>
              </a:rPr>
              <a:t>предоставянето</a:t>
            </a:r>
            <a:r>
              <a:rPr lang="ru-RU" sz="2000" dirty="0">
                <a:solidFill>
                  <a:schemeClr val="accent1">
                    <a:lumMod val="75000"/>
                  </a:schemeClr>
                </a:solidFill>
                <a:latin typeface="Calibri" panose="020F0502020204030204" pitchFamily="34" charset="0"/>
                <a:cs typeface="Calibri" panose="020F0502020204030204" pitchFamily="34" charset="0"/>
              </a:rPr>
              <a:t> на </a:t>
            </a:r>
            <a:r>
              <a:rPr lang="ru-RU" sz="20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000" dirty="0">
                <a:solidFill>
                  <a:schemeClr val="accent1">
                    <a:lumMod val="75000"/>
                  </a:schemeClr>
                </a:solidFill>
                <a:latin typeface="Calibri" panose="020F0502020204030204" pitchFamily="34" charset="0"/>
                <a:cs typeface="Calibri" panose="020F0502020204030204" pitchFamily="34" charset="0"/>
              </a:rPr>
              <a:t> услуги, </a:t>
            </a:r>
            <a:r>
              <a:rPr lang="ru-RU" sz="2000" dirty="0" err="1">
                <a:solidFill>
                  <a:schemeClr val="accent1">
                    <a:lumMod val="75000"/>
                  </a:schemeClr>
                </a:solidFill>
                <a:latin typeface="Calibri" panose="020F0502020204030204" pitchFamily="34" charset="0"/>
                <a:cs typeface="Calibri" panose="020F0502020204030204" pitchFamily="34" charset="0"/>
              </a:rPr>
              <a:t>което</a:t>
            </a:r>
            <a:r>
              <a:rPr lang="ru-RU" sz="2000" dirty="0">
                <a:solidFill>
                  <a:schemeClr val="accent1">
                    <a:lumMod val="75000"/>
                  </a:schemeClr>
                </a:solidFill>
                <a:latin typeface="Calibri" panose="020F0502020204030204" pitchFamily="34" charset="0"/>
                <a:cs typeface="Calibri" panose="020F0502020204030204" pitchFamily="34" charset="0"/>
              </a:rPr>
              <a:t> е </a:t>
            </a:r>
            <a:r>
              <a:rPr lang="ru-RU" sz="2000" dirty="0" err="1">
                <a:solidFill>
                  <a:schemeClr val="accent1">
                    <a:lumMod val="75000"/>
                  </a:schemeClr>
                </a:solidFill>
                <a:latin typeface="Calibri" panose="020F0502020204030204" pitchFamily="34" charset="0"/>
                <a:cs typeface="Calibri" panose="020F0502020204030204" pitchFamily="34" charset="0"/>
              </a:rPr>
              <a:t>предпоставка</a:t>
            </a:r>
            <a:r>
              <a:rPr lang="ru-RU" sz="2000" dirty="0">
                <a:solidFill>
                  <a:schemeClr val="accent1">
                    <a:lumMod val="75000"/>
                  </a:schemeClr>
                </a:solidFill>
                <a:latin typeface="Calibri" panose="020F0502020204030204" pitchFamily="34" charset="0"/>
                <a:cs typeface="Calibri" panose="020F0502020204030204" pitchFamily="34" charset="0"/>
              </a:rPr>
              <a:t> за </a:t>
            </a:r>
            <a:r>
              <a:rPr lang="ru-RU" sz="2000" dirty="0" err="1">
                <a:solidFill>
                  <a:schemeClr val="accent1">
                    <a:lumMod val="75000"/>
                  </a:schemeClr>
                </a:solidFill>
                <a:latin typeface="Calibri" panose="020F0502020204030204" pitchFamily="34" charset="0"/>
                <a:cs typeface="Calibri" panose="020F0502020204030204" pitchFamily="34" charset="0"/>
              </a:rPr>
              <a:t>постигане</a:t>
            </a:r>
            <a:r>
              <a:rPr lang="ru-RU" sz="2000" dirty="0">
                <a:solidFill>
                  <a:schemeClr val="accent1">
                    <a:lumMod val="75000"/>
                  </a:schemeClr>
                </a:solidFill>
                <a:latin typeface="Calibri" panose="020F0502020204030204" pitchFamily="34" charset="0"/>
                <a:cs typeface="Calibri" panose="020F0502020204030204" pitchFamily="34" charset="0"/>
              </a:rPr>
              <a:t> на </a:t>
            </a:r>
            <a:r>
              <a:rPr lang="ru-RU" sz="2000" dirty="0" err="1">
                <a:solidFill>
                  <a:schemeClr val="accent1">
                    <a:lumMod val="75000"/>
                  </a:schemeClr>
                </a:solidFill>
                <a:latin typeface="Calibri" panose="020F0502020204030204" pitchFamily="34" charset="0"/>
                <a:cs typeface="Calibri" panose="020F0502020204030204" pitchFamily="34" charset="0"/>
              </a:rPr>
              <a:t>една</a:t>
            </a:r>
            <a:r>
              <a:rPr lang="ru-RU" sz="2000" dirty="0">
                <a:solidFill>
                  <a:schemeClr val="accent1">
                    <a:lumMod val="75000"/>
                  </a:schemeClr>
                </a:solidFill>
                <a:latin typeface="Calibri" panose="020F0502020204030204" pitchFamily="34" charset="0"/>
                <a:cs typeface="Calibri" panose="020F0502020204030204" pitchFamily="34" charset="0"/>
              </a:rPr>
              <a:t> от </a:t>
            </a:r>
            <a:r>
              <a:rPr lang="ru-RU" sz="2000" dirty="0" err="1">
                <a:solidFill>
                  <a:schemeClr val="accent1">
                    <a:lumMod val="75000"/>
                  </a:schemeClr>
                </a:solidFill>
                <a:latin typeface="Calibri" panose="020F0502020204030204" pitchFamily="34" charset="0"/>
                <a:cs typeface="Calibri" panose="020F0502020204030204" pitchFamily="34" charset="0"/>
              </a:rPr>
              <a:t>основните</a:t>
            </a:r>
            <a:r>
              <a:rPr lang="ru-RU" sz="2000" dirty="0">
                <a:solidFill>
                  <a:schemeClr val="accent1">
                    <a:lumMod val="75000"/>
                  </a:schemeClr>
                </a:solidFill>
                <a:latin typeface="Calibri" panose="020F0502020204030204" pitchFamily="34" charset="0"/>
                <a:cs typeface="Calibri" panose="020F0502020204030204" pitchFamily="34" charset="0"/>
              </a:rPr>
              <a:t> цели на Закона за </a:t>
            </a:r>
            <a:r>
              <a:rPr lang="ru-RU" sz="20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000" dirty="0">
                <a:solidFill>
                  <a:schemeClr val="accent1">
                    <a:lumMod val="75000"/>
                  </a:schemeClr>
                </a:solidFill>
                <a:latin typeface="Calibri" panose="020F0502020204030204" pitchFamily="34" charset="0"/>
                <a:cs typeface="Calibri" panose="020F0502020204030204" pitchFamily="34" charset="0"/>
              </a:rPr>
              <a:t> услуги – </a:t>
            </a:r>
            <a:r>
              <a:rPr lang="ru-RU" sz="2000" dirty="0" err="1">
                <a:solidFill>
                  <a:schemeClr val="accent1">
                    <a:lumMod val="75000"/>
                  </a:schemeClr>
                </a:solidFill>
                <a:latin typeface="Calibri" panose="020F0502020204030204" pitchFamily="34" charset="0"/>
                <a:cs typeface="Calibri" panose="020F0502020204030204" pitchFamily="34" charset="0"/>
              </a:rPr>
              <a:t>гарантиране</a:t>
            </a:r>
            <a:r>
              <a:rPr lang="ru-RU" sz="2000" dirty="0">
                <a:solidFill>
                  <a:schemeClr val="accent1">
                    <a:lumMod val="75000"/>
                  </a:schemeClr>
                </a:solidFill>
                <a:latin typeface="Calibri" panose="020F0502020204030204" pitchFamily="34" charset="0"/>
                <a:cs typeface="Calibri" panose="020F0502020204030204" pitchFamily="34" charset="0"/>
              </a:rPr>
              <a:t> на качество и </a:t>
            </a:r>
            <a:r>
              <a:rPr lang="ru-RU" sz="2000" dirty="0" err="1">
                <a:solidFill>
                  <a:schemeClr val="accent1">
                    <a:lumMod val="75000"/>
                  </a:schemeClr>
                </a:solidFill>
                <a:latin typeface="Calibri" panose="020F0502020204030204" pitchFamily="34" charset="0"/>
                <a:cs typeface="Calibri" panose="020F0502020204030204" pitchFamily="34" charset="0"/>
              </a:rPr>
              <a:t>ефективност</a:t>
            </a:r>
            <a:r>
              <a:rPr lang="ru-RU" sz="2000" dirty="0">
                <a:solidFill>
                  <a:schemeClr val="accent1">
                    <a:lumMod val="75000"/>
                  </a:schemeClr>
                </a:solidFill>
                <a:latin typeface="Calibri" panose="020F0502020204030204" pitchFamily="34" charset="0"/>
                <a:cs typeface="Calibri" panose="020F0502020204030204" pitchFamily="34" charset="0"/>
              </a:rPr>
              <a:t> на </a:t>
            </a:r>
            <a:r>
              <a:rPr lang="ru-RU" sz="20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000" dirty="0">
                <a:solidFill>
                  <a:schemeClr val="accent1">
                    <a:lumMod val="75000"/>
                  </a:schemeClr>
                </a:solidFill>
                <a:latin typeface="Calibri" panose="020F0502020204030204" pitchFamily="34" charset="0"/>
                <a:cs typeface="Calibri" panose="020F0502020204030204" pitchFamily="34" charset="0"/>
              </a:rPr>
              <a:t> услуги.</a:t>
            </a:r>
          </a:p>
          <a:p>
            <a:pPr algn="just"/>
            <a:r>
              <a:rPr lang="ru-RU" sz="2000" dirty="0" err="1">
                <a:solidFill>
                  <a:schemeClr val="accent1">
                    <a:lumMod val="75000"/>
                  </a:schemeClr>
                </a:solidFill>
                <a:latin typeface="Calibri" panose="020F0502020204030204" pitchFamily="34" charset="0"/>
                <a:cs typeface="Calibri" panose="020F0502020204030204" pitchFamily="34" charset="0"/>
              </a:rPr>
              <a:t>Стандартите</a:t>
            </a:r>
            <a:r>
              <a:rPr lang="ru-RU" sz="2000" dirty="0">
                <a:solidFill>
                  <a:schemeClr val="accent1">
                    <a:lumMod val="75000"/>
                  </a:schemeClr>
                </a:solidFill>
                <a:latin typeface="Calibri" panose="020F0502020204030204" pitchFamily="34" charset="0"/>
                <a:cs typeface="Calibri" panose="020F0502020204030204" pitchFamily="34" charset="0"/>
              </a:rPr>
              <a:t> за </a:t>
            </a:r>
            <a:r>
              <a:rPr lang="ru-RU" sz="2000" dirty="0" err="1">
                <a:solidFill>
                  <a:schemeClr val="accent1">
                    <a:lumMod val="75000"/>
                  </a:schemeClr>
                </a:solidFill>
                <a:latin typeface="Calibri" panose="020F0502020204030204" pitchFamily="34" charset="0"/>
                <a:cs typeface="Calibri" panose="020F0502020204030204" pitchFamily="34" charset="0"/>
              </a:rPr>
              <a:t>заплащане</a:t>
            </a:r>
            <a:r>
              <a:rPr lang="ru-RU" sz="2000" dirty="0">
                <a:solidFill>
                  <a:schemeClr val="accent1">
                    <a:lumMod val="75000"/>
                  </a:schemeClr>
                </a:solidFill>
                <a:latin typeface="Calibri" panose="020F0502020204030204" pitchFamily="34" charset="0"/>
                <a:cs typeface="Calibri" panose="020F0502020204030204" pitchFamily="34" charset="0"/>
              </a:rPr>
              <a:t> на труда на </a:t>
            </a:r>
            <a:r>
              <a:rPr lang="ru-RU" sz="20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дейности</a:t>
            </a:r>
            <a:r>
              <a:rPr lang="ru-RU" sz="2000" dirty="0">
                <a:solidFill>
                  <a:schemeClr val="accent1">
                    <a:lumMod val="75000"/>
                  </a:schemeClr>
                </a:solidFill>
                <a:latin typeface="Calibri" panose="020F0502020204030204" pitchFamily="34" charset="0"/>
                <a:cs typeface="Calibri" panose="020F0502020204030204" pitchFamily="34" charset="0"/>
              </a:rPr>
              <a:t> по </a:t>
            </a:r>
            <a:r>
              <a:rPr lang="ru-RU" sz="20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2000" dirty="0">
                <a:solidFill>
                  <a:schemeClr val="accent1">
                    <a:lumMod val="75000"/>
                  </a:schemeClr>
                </a:solidFill>
                <a:latin typeface="Calibri" panose="020F0502020204030204" pitchFamily="34" charset="0"/>
                <a:cs typeface="Calibri" panose="020F0502020204030204" pitchFamily="34" charset="0"/>
              </a:rPr>
              <a:t> на </a:t>
            </a:r>
            <a:r>
              <a:rPr lang="ru-RU" sz="2000" dirty="0" err="1">
                <a:solidFill>
                  <a:schemeClr val="accent1">
                    <a:lumMod val="75000"/>
                  </a:schemeClr>
                </a:solidFill>
                <a:latin typeface="Calibri" panose="020F0502020204030204" pitchFamily="34" charset="0"/>
                <a:cs typeface="Calibri" panose="020F0502020204030204" pitchFamily="34" charset="0"/>
              </a:rPr>
              <a:t>социални</a:t>
            </a:r>
            <a:r>
              <a:rPr lang="ru-RU" sz="2000" dirty="0">
                <a:solidFill>
                  <a:schemeClr val="accent1">
                    <a:lumMod val="75000"/>
                  </a:schemeClr>
                </a:solidFill>
                <a:latin typeface="Calibri" panose="020F0502020204030204" pitchFamily="34" charset="0"/>
                <a:cs typeface="Calibri" panose="020F0502020204030204" pitchFamily="34" charset="0"/>
              </a:rPr>
              <a:t> услуги, </a:t>
            </a:r>
            <a:r>
              <a:rPr lang="ru-RU" sz="2000" dirty="0" err="1">
                <a:solidFill>
                  <a:schemeClr val="accent1">
                    <a:lumMod val="75000"/>
                  </a:schemeClr>
                </a:solidFill>
                <a:latin typeface="Calibri" panose="020F0502020204030204" pitchFamily="34" charset="0"/>
                <a:cs typeface="Calibri" panose="020F0502020204030204" pitchFamily="34" charset="0"/>
              </a:rPr>
              <a:t>които</a:t>
            </a:r>
            <a:r>
              <a:rPr lang="ru-RU" sz="2000" dirty="0">
                <a:solidFill>
                  <a:schemeClr val="accent1">
                    <a:lumMod val="75000"/>
                  </a:schemeClr>
                </a:solidFill>
                <a:latin typeface="Calibri" panose="020F0502020204030204" pitchFamily="34" charset="0"/>
                <a:cs typeface="Calibri" panose="020F0502020204030204" pitchFamily="34" charset="0"/>
              </a:rPr>
              <a:t> се </a:t>
            </a:r>
            <a:r>
              <a:rPr lang="ru-RU" sz="2000" dirty="0" err="1">
                <a:solidFill>
                  <a:schemeClr val="accent1">
                    <a:lumMod val="75000"/>
                  </a:schemeClr>
                </a:solidFill>
                <a:latin typeface="Calibri" panose="020F0502020204030204" pitchFamily="34" charset="0"/>
                <a:cs typeface="Calibri" panose="020F0502020204030204" pitchFamily="34" charset="0"/>
              </a:rPr>
              <a:t>финансират</a:t>
            </a:r>
            <a:r>
              <a:rPr lang="ru-RU" sz="2000" dirty="0">
                <a:solidFill>
                  <a:schemeClr val="accent1">
                    <a:lumMod val="75000"/>
                  </a:schemeClr>
                </a:solidFill>
                <a:latin typeface="Calibri" panose="020F0502020204030204" pitchFamily="34" charset="0"/>
                <a:cs typeface="Calibri" panose="020F0502020204030204" pitchFamily="34" charset="0"/>
              </a:rPr>
              <a:t> от </a:t>
            </a:r>
            <a:r>
              <a:rPr lang="ru-RU" sz="2000" dirty="0" err="1">
                <a:solidFill>
                  <a:schemeClr val="accent1">
                    <a:lumMod val="75000"/>
                  </a:schemeClr>
                </a:solidFill>
                <a:latin typeface="Calibri" panose="020F0502020204030204" pitchFamily="34" charset="0"/>
                <a:cs typeface="Calibri" panose="020F0502020204030204" pitchFamily="34" charset="0"/>
              </a:rPr>
              <a:t>държавния</a:t>
            </a:r>
            <a:r>
              <a:rPr lang="ru-RU" sz="2000" dirty="0">
                <a:solidFill>
                  <a:schemeClr val="accent1">
                    <a:lumMod val="75000"/>
                  </a:schemeClr>
                </a:solidFill>
                <a:latin typeface="Calibri" panose="020F0502020204030204" pitchFamily="34" charset="0"/>
                <a:cs typeface="Calibri" panose="020F0502020204030204" pitchFamily="34" charset="0"/>
              </a:rPr>
              <a:t> бюджет, </a:t>
            </a:r>
            <a:r>
              <a:rPr lang="ru-RU" sz="2000" dirty="0" err="1">
                <a:solidFill>
                  <a:schemeClr val="accent1">
                    <a:lumMod val="75000"/>
                  </a:schemeClr>
                </a:solidFill>
                <a:latin typeface="Calibri" panose="020F0502020204030204" pitchFamily="34" charset="0"/>
                <a:cs typeface="Calibri" panose="020F0502020204030204" pitchFamily="34" charset="0"/>
              </a:rPr>
              <a:t>са</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определени</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съобразно</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различните</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групи</a:t>
            </a:r>
            <a:r>
              <a:rPr lang="ru-RU" sz="2000" dirty="0">
                <a:solidFill>
                  <a:schemeClr val="accent1">
                    <a:lumMod val="75000"/>
                  </a:schemeClr>
                </a:solidFill>
                <a:latin typeface="Calibri" panose="020F0502020204030204" pitchFamily="34" charset="0"/>
                <a:cs typeface="Calibri" panose="020F0502020204030204" pitchFamily="34" charset="0"/>
              </a:rPr>
              <a:t> </a:t>
            </a:r>
            <a:r>
              <a:rPr lang="ru-RU" sz="2000" dirty="0" err="1">
                <a:solidFill>
                  <a:schemeClr val="accent1">
                    <a:lumMod val="75000"/>
                  </a:schemeClr>
                </a:solidFill>
                <a:latin typeface="Calibri" panose="020F0502020204030204" pitchFamily="34" charset="0"/>
                <a:cs typeface="Calibri" panose="020F0502020204030204" pitchFamily="34" charset="0"/>
              </a:rPr>
              <a:t>длъжности</a:t>
            </a:r>
            <a:r>
              <a:rPr lang="ru-RU" sz="2000" dirty="0">
                <a:solidFill>
                  <a:schemeClr val="accent1">
                    <a:lumMod val="75000"/>
                  </a:schemeClr>
                </a:solidFill>
                <a:latin typeface="Calibri" panose="020F0502020204030204" pitchFamily="34" charset="0"/>
                <a:cs typeface="Calibri" panose="020F0502020204030204" pitchFamily="34" charset="0"/>
              </a:rPr>
              <a:t>.</a:t>
            </a:r>
          </a:p>
          <a:p>
            <a:pPr algn="just"/>
            <a:r>
              <a:rPr lang="bg-BG" sz="2000" dirty="0">
                <a:solidFill>
                  <a:schemeClr val="accent1">
                    <a:lumMod val="75000"/>
                  </a:schemeClr>
                </a:solidFill>
                <a:latin typeface="Calibri" panose="020F0502020204030204" pitchFamily="34" charset="0"/>
                <a:cs typeface="Calibri" panose="020F0502020204030204" pitchFamily="34" charset="0"/>
              </a:rPr>
              <a:t>Минималните размери на индивидуалните основни месечни работни заплати на служителите, осъществяващи дейности по предоставяне на социални услуги, са определени за всяка от групите длъжности в процентно съотношение към минималната месечна работна заплата, установена за страната. </a:t>
            </a:r>
          </a:p>
          <a:p>
            <a:pPr algn="just"/>
            <a:r>
              <a:rPr lang="bg-BG" sz="2000" dirty="0">
                <a:solidFill>
                  <a:schemeClr val="accent1">
                    <a:lumMod val="75000"/>
                  </a:schemeClr>
                </a:solidFill>
                <a:latin typeface="Calibri" panose="020F0502020204030204" pitchFamily="34" charset="0"/>
                <a:cs typeface="Calibri" panose="020F0502020204030204" pitchFamily="34" charset="0"/>
              </a:rPr>
              <a:t>Минималните размери на индивидуалните месечни работни заплати са определени за всяка от социалните услуги съгласно Закона за социалните услуги, включително и за общодостъпните, както и за интегрираните здравно-социални услуги за </a:t>
            </a:r>
            <a:r>
              <a:rPr lang="bg-BG" sz="2000" dirty="0" err="1">
                <a:solidFill>
                  <a:schemeClr val="accent1">
                    <a:lumMod val="75000"/>
                  </a:schemeClr>
                </a:solidFill>
                <a:latin typeface="Calibri" panose="020F0502020204030204" pitchFamily="34" charset="0"/>
                <a:cs typeface="Calibri" panose="020F0502020204030204" pitchFamily="34" charset="0"/>
              </a:rPr>
              <a:t>резидентна</a:t>
            </a:r>
            <a:r>
              <a:rPr lang="bg-BG" sz="2000" dirty="0">
                <a:solidFill>
                  <a:schemeClr val="accent1">
                    <a:lumMod val="75000"/>
                  </a:schemeClr>
                </a:solidFill>
                <a:latin typeface="Calibri" panose="020F0502020204030204" pitchFamily="34" charset="0"/>
                <a:cs typeface="Calibri" panose="020F0502020204030204" pitchFamily="34" charset="0"/>
              </a:rPr>
              <a:t> грижа по чл. 143 от ЗСУ.</a:t>
            </a:r>
          </a:p>
        </p:txBody>
      </p:sp>
    </p:spTree>
    <p:extLst>
      <p:ext uri="{BB962C8B-B14F-4D97-AF65-F5344CB8AC3E}">
        <p14:creationId xmlns:p14="http://schemas.microsoft.com/office/powerpoint/2010/main" val="1501268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574766" y="577049"/>
            <a:ext cx="11143758" cy="5610687"/>
          </a:xfrm>
        </p:spPr>
        <p:txBody>
          <a:bodyPr>
            <a:normAutofit fontScale="85000" lnSpcReduction="20000"/>
          </a:bodyPr>
          <a:lstStyle/>
          <a:p>
            <a:pPr algn="just"/>
            <a:endParaRPr lang="ru-RU" sz="2000" dirty="0">
              <a:solidFill>
                <a:srgbClr val="333333"/>
              </a:solidFill>
              <a:latin typeface="Times New Roman" panose="02020603050405020304" pitchFamily="18" charset="0"/>
              <a:cs typeface="Times New Roman" panose="02020603050405020304" pitchFamily="18" charset="0"/>
            </a:endParaRPr>
          </a:p>
          <a:p>
            <a:pPr marL="45720" indent="0" algn="ctr">
              <a:buNone/>
            </a:pPr>
            <a:r>
              <a:rPr kumimoji="0" lang="bg-BG" sz="2800" b="1" i="0" u="none" strike="noStrike" kern="1200" cap="none" spc="0" normalizeH="0" baseline="0" noProof="0" dirty="0">
                <a:ln>
                  <a:noFill/>
                </a:ln>
                <a:solidFill>
                  <a:srgbClr val="549E39"/>
                </a:solidFill>
                <a:effectLst/>
                <a:uLnTx/>
                <a:uFillTx/>
                <a:latin typeface="Corbel"/>
                <a:ea typeface="+mj-ea"/>
                <a:cs typeface="+mj-cs"/>
              </a:rPr>
              <a:t>Наредба за стандартите за заплащане на труда на служителите осъществяващи дейности по предоставяне на социални услуги, които се финансират от държавния бюджет (в сила от 01.01.2022 г.)</a:t>
            </a:r>
            <a:endParaRPr lang="en-US" sz="2000" dirty="0">
              <a:solidFill>
                <a:srgbClr val="333333"/>
              </a:solidFill>
              <a:latin typeface="Times New Roman" panose="02020603050405020304" pitchFamily="18" charset="0"/>
              <a:cs typeface="Times New Roman" panose="02020603050405020304" pitchFamily="18" charset="0"/>
            </a:endParaRPr>
          </a:p>
          <a:p>
            <a:pPr algn="just"/>
            <a:endParaRPr lang="en-US" sz="2000" dirty="0">
              <a:solidFill>
                <a:srgbClr val="333333"/>
              </a:solidFill>
              <a:latin typeface="Times New Roman" panose="02020603050405020304" pitchFamily="18" charset="0"/>
              <a:cs typeface="Times New Roman" panose="02020603050405020304" pitchFamily="18" charset="0"/>
            </a:endParaRP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Минималните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размери</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индивидуалните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основни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месечни</a:t>
            </a:r>
            <a:r>
              <a:rPr lang="ru-RU" sz="2600" dirty="0">
                <a:solidFill>
                  <a:schemeClr val="accent1">
                    <a:lumMod val="75000"/>
                  </a:schemeClr>
                </a:solidFill>
                <a:latin typeface="Calibri" panose="020F0502020204030204" pitchFamily="34" charset="0"/>
                <a:cs typeface="Calibri" panose="020F0502020204030204" pitchFamily="34" charset="0"/>
              </a:rPr>
              <a:t> работни заплати на </a:t>
            </a:r>
            <a:r>
              <a:rPr lang="ru-RU" sz="26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дейности</a:t>
            </a:r>
            <a:r>
              <a:rPr lang="ru-RU" sz="2600" dirty="0">
                <a:solidFill>
                  <a:schemeClr val="accent1">
                    <a:lumMod val="75000"/>
                  </a:schemeClr>
                </a:solidFill>
                <a:latin typeface="Calibri" panose="020F0502020204030204" pitchFamily="34" charset="0"/>
                <a:cs typeface="Calibri" panose="020F0502020204030204" pitchFamily="34" charset="0"/>
              </a:rPr>
              <a:t> по </a:t>
            </a:r>
            <a:r>
              <a:rPr lang="ru-RU" sz="26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социални</a:t>
            </a:r>
            <a:r>
              <a:rPr lang="ru-RU" sz="2600" dirty="0">
                <a:solidFill>
                  <a:schemeClr val="accent1">
                    <a:lumMod val="75000"/>
                  </a:schemeClr>
                </a:solidFill>
                <a:latin typeface="Calibri" panose="020F0502020204030204" pitchFamily="34" charset="0"/>
                <a:cs typeface="Calibri" panose="020F0502020204030204" pitchFamily="34" charset="0"/>
              </a:rPr>
              <a:t> услуги, при </a:t>
            </a:r>
            <a:r>
              <a:rPr lang="ru-RU" sz="2600" dirty="0" err="1">
                <a:solidFill>
                  <a:schemeClr val="accent1">
                    <a:lumMod val="75000"/>
                  </a:schemeClr>
                </a:solidFill>
                <a:latin typeface="Calibri" panose="020F0502020204030204" pitchFamily="34" charset="0"/>
                <a:cs typeface="Calibri" panose="020F0502020204030204" pitchFamily="34" charset="0"/>
              </a:rPr>
              <a:t>намалено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работно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време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съгласно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Наредбата</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определяне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видовете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работи</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които</a:t>
            </a:r>
            <a:r>
              <a:rPr lang="ru-RU" sz="2600" dirty="0">
                <a:solidFill>
                  <a:schemeClr val="accent1">
                    <a:lumMod val="75000"/>
                  </a:schemeClr>
                </a:solidFill>
                <a:latin typeface="Calibri" panose="020F0502020204030204" pitchFamily="34" charset="0"/>
                <a:cs typeface="Calibri" panose="020F0502020204030204" pitchFamily="34" charset="0"/>
              </a:rPr>
              <a:t> се </a:t>
            </a:r>
            <a:r>
              <a:rPr lang="ru-RU" sz="2600" dirty="0" err="1">
                <a:solidFill>
                  <a:schemeClr val="accent1">
                    <a:lumMod val="75000"/>
                  </a:schemeClr>
                </a:solidFill>
                <a:latin typeface="Calibri" panose="020F0502020204030204" pitchFamily="34" charset="0"/>
                <a:cs typeface="Calibri" panose="020F0502020204030204" pitchFamily="34" charset="0"/>
              </a:rPr>
              <a:t>установява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намалено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работно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време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като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тези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които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предвидени</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които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работят</a:t>
            </a:r>
            <a:r>
              <a:rPr lang="ru-RU" sz="2600" dirty="0">
                <a:solidFill>
                  <a:schemeClr val="accent1">
                    <a:lumMod val="75000"/>
                  </a:schemeClr>
                </a:solidFill>
                <a:latin typeface="Calibri" panose="020F0502020204030204" pitchFamily="34" charset="0"/>
                <a:cs typeface="Calibri" panose="020F0502020204030204" pitchFamily="34" charset="0"/>
              </a:rPr>
              <a:t> при </a:t>
            </a:r>
            <a:r>
              <a:rPr lang="ru-RU" sz="2600" dirty="0" err="1">
                <a:solidFill>
                  <a:schemeClr val="accent1">
                    <a:lumMod val="75000"/>
                  </a:schemeClr>
                </a:solidFill>
                <a:latin typeface="Calibri" panose="020F0502020204030204" pitchFamily="34" charset="0"/>
                <a:cs typeface="Calibri" panose="020F0502020204030204" pitchFamily="34" charset="0"/>
              </a:rPr>
              <a:t>нормална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продължителност</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работното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време</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Регламентирани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стандарти</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определяне</a:t>
            </a:r>
            <a:r>
              <a:rPr lang="ru-RU" sz="2600" dirty="0">
                <a:solidFill>
                  <a:schemeClr val="accent1">
                    <a:lumMod val="75000"/>
                  </a:schemeClr>
                </a:solidFill>
                <a:latin typeface="Calibri" panose="020F0502020204030204" pitchFamily="34" charset="0"/>
                <a:cs typeface="Calibri" panose="020F0502020204030204" pitchFamily="34" charset="0"/>
              </a:rPr>
              <a:t> на размерите на </a:t>
            </a:r>
            <a:r>
              <a:rPr lang="ru-RU" sz="2600" dirty="0" err="1">
                <a:solidFill>
                  <a:schemeClr val="accent1">
                    <a:lumMod val="75000"/>
                  </a:schemeClr>
                </a:solidFill>
                <a:latin typeface="Calibri" panose="020F0502020204030204" pitchFamily="34" charset="0"/>
                <a:cs typeface="Calibri" panose="020F0502020204030204" pitchFamily="34" charset="0"/>
              </a:rPr>
              <a:t>възнагражденията</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основните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специалисти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дейности</a:t>
            </a:r>
            <a:r>
              <a:rPr lang="ru-RU" sz="2600" dirty="0">
                <a:solidFill>
                  <a:schemeClr val="accent1">
                    <a:lumMod val="75000"/>
                  </a:schemeClr>
                </a:solidFill>
                <a:latin typeface="Calibri" panose="020F0502020204030204" pitchFamily="34" charset="0"/>
                <a:cs typeface="Calibri" panose="020F0502020204030204" pitchFamily="34" charset="0"/>
              </a:rPr>
              <a:t> по </a:t>
            </a:r>
            <a:r>
              <a:rPr lang="ru-RU" sz="2600" dirty="0" err="1">
                <a:solidFill>
                  <a:schemeClr val="accent1">
                    <a:lumMod val="75000"/>
                  </a:schemeClr>
                </a:solidFill>
                <a:latin typeface="Calibri" panose="020F0502020204030204" pitchFamily="34" charset="0"/>
                <a:cs typeface="Calibri" panose="020F0502020204030204" pitchFamily="34" charset="0"/>
              </a:rPr>
              <a:t>ръководство</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социалната</a:t>
            </a:r>
            <a:r>
              <a:rPr lang="ru-RU" sz="2600" dirty="0">
                <a:solidFill>
                  <a:schemeClr val="accent1">
                    <a:lumMod val="75000"/>
                  </a:schemeClr>
                </a:solidFill>
                <a:latin typeface="Calibri" panose="020F0502020204030204" pitchFamily="34" charset="0"/>
                <a:cs typeface="Calibri" panose="020F0502020204030204" pitchFamily="34" charset="0"/>
              </a:rPr>
              <a:t> услуга, в </a:t>
            </a:r>
            <a:r>
              <a:rPr lang="ru-RU" sz="2600" dirty="0" err="1">
                <a:solidFill>
                  <a:schemeClr val="accent1">
                    <a:lumMod val="75000"/>
                  </a:schemeClr>
                </a:solidFill>
                <a:latin typeface="Calibri" panose="020F0502020204030204" pitchFamily="34" charset="0"/>
                <a:cs typeface="Calibri" panose="020F0502020204030204" pitchFamily="34" charset="0"/>
              </a:rPr>
              <a:t>случаите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ръководство</a:t>
            </a:r>
            <a:r>
              <a:rPr lang="ru-RU" sz="2600" dirty="0">
                <a:solidFill>
                  <a:schemeClr val="accent1">
                    <a:lumMod val="75000"/>
                  </a:schemeClr>
                </a:solidFill>
                <a:latin typeface="Calibri" panose="020F0502020204030204" pitchFamily="34" charset="0"/>
                <a:cs typeface="Calibri" panose="020F0502020204030204" pitchFamily="34" charset="0"/>
              </a:rPr>
              <a:t> на две или </a:t>
            </a:r>
            <a:r>
              <a:rPr lang="ru-RU" sz="2600" dirty="0" err="1">
                <a:solidFill>
                  <a:schemeClr val="accent1">
                    <a:lumMod val="75000"/>
                  </a:schemeClr>
                </a:solidFill>
                <a:latin typeface="Calibri" panose="020F0502020204030204" pitchFamily="34" charset="0"/>
                <a:cs typeface="Calibri" panose="020F0502020204030204" pitchFamily="34" charset="0"/>
              </a:rPr>
              <a:t>повече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самостоятелно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предоставяни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социални</a:t>
            </a:r>
            <a:r>
              <a:rPr lang="ru-RU" sz="2600" dirty="0">
                <a:solidFill>
                  <a:schemeClr val="accent1">
                    <a:lumMod val="75000"/>
                  </a:schemeClr>
                </a:solidFill>
                <a:latin typeface="Calibri" panose="020F0502020204030204" pitchFamily="34" charset="0"/>
                <a:cs typeface="Calibri" panose="020F0502020204030204" pitchFamily="34" charset="0"/>
              </a:rPr>
              <a:t> услуги и в </a:t>
            </a:r>
            <a:r>
              <a:rPr lang="ru-RU" sz="2600" dirty="0" err="1">
                <a:solidFill>
                  <a:schemeClr val="accent1">
                    <a:lumMod val="75000"/>
                  </a:schemeClr>
                </a:solidFill>
                <a:latin typeface="Calibri" panose="020F0502020204030204" pitchFamily="34" charset="0"/>
                <a:cs typeface="Calibri" panose="020F0502020204030204" pitchFamily="34" charset="0"/>
              </a:rPr>
              <a:t>случаите</a:t>
            </a:r>
            <a:r>
              <a:rPr lang="ru-RU" sz="2600" dirty="0">
                <a:solidFill>
                  <a:schemeClr val="accent1">
                    <a:lumMod val="75000"/>
                  </a:schemeClr>
                </a:solidFill>
                <a:latin typeface="Calibri" panose="020F0502020204030204" pitchFamily="34" charset="0"/>
                <a:cs typeface="Calibri" panose="020F0502020204030204" pitchFamily="34" charset="0"/>
              </a:rPr>
              <a:t> на комплексно </a:t>
            </a:r>
            <a:r>
              <a:rPr lang="ru-RU" sz="26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услугите</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Регламентирано</a:t>
            </a:r>
            <a:r>
              <a:rPr lang="ru-RU" sz="2600" dirty="0">
                <a:solidFill>
                  <a:schemeClr val="accent1">
                    <a:lumMod val="75000"/>
                  </a:schemeClr>
                </a:solidFill>
                <a:latin typeface="Calibri" panose="020F0502020204030204" pitchFamily="34" charset="0"/>
                <a:cs typeface="Calibri" panose="020F0502020204030204" pitchFamily="34" charset="0"/>
              </a:rPr>
              <a:t> е, че размерите на </a:t>
            </a:r>
            <a:r>
              <a:rPr lang="ru-RU" sz="2600" dirty="0" err="1">
                <a:solidFill>
                  <a:schemeClr val="accent1">
                    <a:lumMod val="75000"/>
                  </a:schemeClr>
                </a:solidFill>
                <a:latin typeface="Calibri" panose="020F0502020204030204" pitchFamily="34" charset="0"/>
                <a:cs typeface="Calibri" panose="020F0502020204030204" pitchFamily="34" charset="0"/>
              </a:rPr>
              <a:t>възнагражденията</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основните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специалисти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дейности</a:t>
            </a:r>
            <a:r>
              <a:rPr lang="ru-RU" sz="2600" dirty="0">
                <a:solidFill>
                  <a:schemeClr val="accent1">
                    <a:lumMod val="75000"/>
                  </a:schemeClr>
                </a:solidFill>
                <a:latin typeface="Calibri" panose="020F0502020204030204" pitchFamily="34" charset="0"/>
                <a:cs typeface="Calibri" panose="020F0502020204030204" pitchFamily="34" charset="0"/>
              </a:rPr>
              <a:t> по </a:t>
            </a:r>
            <a:r>
              <a:rPr lang="ru-RU" sz="2600" dirty="0" err="1">
                <a:solidFill>
                  <a:schemeClr val="accent1">
                    <a:lumMod val="75000"/>
                  </a:schemeClr>
                </a:solidFill>
                <a:latin typeface="Calibri" panose="020F0502020204030204" pitchFamily="34" charset="0"/>
                <a:cs typeface="Calibri" panose="020F0502020204030204" pitchFamily="34" charset="0"/>
              </a:rPr>
              <a:t>ръководство</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социални</a:t>
            </a:r>
            <a:r>
              <a:rPr lang="ru-RU" sz="2600" dirty="0">
                <a:solidFill>
                  <a:schemeClr val="accent1">
                    <a:lumMod val="75000"/>
                  </a:schemeClr>
                </a:solidFill>
                <a:latin typeface="Calibri" panose="020F0502020204030204" pitchFamily="34" charset="0"/>
                <a:cs typeface="Calibri" panose="020F0502020204030204" pitchFamily="34" charset="0"/>
              </a:rPr>
              <a:t> услуги, не </a:t>
            </a:r>
            <a:r>
              <a:rPr lang="ru-RU" sz="2600" dirty="0" err="1">
                <a:solidFill>
                  <a:schemeClr val="accent1">
                    <a:lumMod val="75000"/>
                  </a:schemeClr>
                </a:solidFill>
                <a:latin typeface="Calibri" panose="020F0502020204030204" pitchFamily="34" charset="0"/>
                <a:cs typeface="Calibri" panose="020F0502020204030204" pitchFamily="34" charset="0"/>
              </a:rPr>
              <a:t>могат</a:t>
            </a:r>
            <a:r>
              <a:rPr lang="ru-RU" sz="2600" dirty="0">
                <a:solidFill>
                  <a:schemeClr val="accent1">
                    <a:lumMod val="75000"/>
                  </a:schemeClr>
                </a:solidFill>
                <a:latin typeface="Calibri" panose="020F0502020204030204" pitchFamily="34" charset="0"/>
                <a:cs typeface="Calibri" panose="020F0502020204030204" pitchFamily="34" charset="0"/>
              </a:rPr>
              <a:t> да </a:t>
            </a:r>
            <a:r>
              <a:rPr lang="ru-RU" sz="2600" dirty="0" err="1">
                <a:solidFill>
                  <a:schemeClr val="accent1">
                    <a:lumMod val="75000"/>
                  </a:schemeClr>
                </a:solidFill>
                <a:latin typeface="Calibri" panose="020F0502020204030204" pitchFamily="34" charset="0"/>
                <a:cs typeface="Calibri" panose="020F0502020204030204" pitchFamily="34" charset="0"/>
              </a:rPr>
              <a:t>надвишават</a:t>
            </a:r>
            <a:r>
              <a:rPr lang="ru-RU" sz="2600" dirty="0">
                <a:solidFill>
                  <a:schemeClr val="accent1">
                    <a:lumMod val="75000"/>
                  </a:schemeClr>
                </a:solidFill>
                <a:latin typeface="Calibri" panose="020F0502020204030204" pitchFamily="34" charset="0"/>
                <a:cs typeface="Calibri" panose="020F0502020204030204" pitchFamily="34" charset="0"/>
              </a:rPr>
              <a:t> с </a:t>
            </a:r>
            <a:r>
              <a:rPr lang="ru-RU" sz="2600" dirty="0" err="1">
                <a:solidFill>
                  <a:schemeClr val="accent1">
                    <a:lumMod val="75000"/>
                  </a:schemeClr>
                </a:solidFill>
                <a:latin typeface="Calibri" panose="020F0502020204030204" pitchFamily="34" charset="0"/>
                <a:cs typeface="Calibri" panose="020F0502020204030204" pitchFamily="34" charset="0"/>
              </a:rPr>
              <a:t>повече</a:t>
            </a:r>
            <a:r>
              <a:rPr lang="ru-RU" sz="2600" dirty="0">
                <a:solidFill>
                  <a:schemeClr val="accent1">
                    <a:lumMod val="75000"/>
                  </a:schemeClr>
                </a:solidFill>
                <a:latin typeface="Calibri" panose="020F0502020204030204" pitchFamily="34" charset="0"/>
                <a:cs typeface="Calibri" panose="020F0502020204030204" pitchFamily="34" charset="0"/>
              </a:rPr>
              <a:t> от 30 на сто размерите на </a:t>
            </a:r>
            <a:r>
              <a:rPr lang="ru-RU" sz="2600" dirty="0" err="1">
                <a:solidFill>
                  <a:schemeClr val="accent1">
                    <a:lumMod val="75000"/>
                  </a:schemeClr>
                </a:solidFill>
                <a:latin typeface="Calibri" panose="020F0502020204030204" pitchFamily="34" charset="0"/>
                <a:cs typeface="Calibri" panose="020F0502020204030204" pitchFamily="34" charset="0"/>
              </a:rPr>
              <a:t>възнагражденията</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основните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специалисти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дейности</a:t>
            </a:r>
            <a:r>
              <a:rPr lang="ru-RU" sz="2600" dirty="0">
                <a:solidFill>
                  <a:schemeClr val="accent1">
                    <a:lumMod val="75000"/>
                  </a:schemeClr>
                </a:solidFill>
                <a:latin typeface="Calibri" panose="020F0502020204030204" pitchFamily="34" charset="0"/>
                <a:cs typeface="Calibri" panose="020F0502020204030204" pitchFamily="34" charset="0"/>
              </a:rPr>
              <a:t> по </a:t>
            </a:r>
            <a:r>
              <a:rPr lang="ru-RU" sz="26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социални</a:t>
            </a:r>
            <a:r>
              <a:rPr lang="ru-RU" sz="2600" dirty="0">
                <a:solidFill>
                  <a:schemeClr val="accent1">
                    <a:lumMod val="75000"/>
                  </a:schemeClr>
                </a:solidFill>
                <a:latin typeface="Calibri" panose="020F0502020204030204" pitchFamily="34" charset="0"/>
                <a:cs typeface="Calibri" panose="020F0502020204030204" pitchFamily="34" charset="0"/>
              </a:rPr>
              <a:t> услуги.</a:t>
            </a:r>
            <a:endParaRPr lang="bg-BG" sz="2600"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037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365761"/>
            <a:ext cx="9875520" cy="433230"/>
          </a:xfrm>
        </p:spPr>
        <p:txBody>
          <a:bodyPr>
            <a:normAutofit fontScale="90000"/>
          </a:bodyPr>
          <a:lstStyle/>
          <a:p>
            <a:pPr algn="ctr"/>
            <a:r>
              <a:rPr lang="bg-BG" sz="3200" b="1" dirty="0"/>
              <a:t>Приети/неприети нормативни актове</a:t>
            </a:r>
            <a:endParaRPr lang="bg-BG" sz="3200" dirty="0"/>
          </a:p>
        </p:txBody>
      </p:sp>
      <p:graphicFrame>
        <p:nvGraphicFramePr>
          <p:cNvPr id="4" name="Контейнер за съдържание 3"/>
          <p:cNvGraphicFramePr>
            <a:graphicFrameLocks noGrp="1"/>
          </p:cNvGraphicFramePr>
          <p:nvPr>
            <p:ph idx="1"/>
            <p:extLst>
              <p:ext uri="{D42A27DB-BD31-4B8C-83A1-F6EECF244321}">
                <p14:modId xmlns:p14="http://schemas.microsoft.com/office/powerpoint/2010/main" val="231876853"/>
              </p:ext>
            </p:extLst>
          </p:nvPr>
        </p:nvGraphicFramePr>
        <p:xfrm>
          <a:off x="404949" y="798991"/>
          <a:ext cx="11393474" cy="5706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0968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лавие 3"/>
          <p:cNvSpPr>
            <a:spLocks noGrp="1"/>
          </p:cNvSpPr>
          <p:nvPr>
            <p:ph type="title"/>
          </p:nvPr>
        </p:nvSpPr>
        <p:spPr/>
        <p:txBody>
          <a:bodyPr>
            <a:normAutofit/>
          </a:bodyPr>
          <a:lstStyle/>
          <a:p>
            <a:pPr algn="ctr"/>
            <a:r>
              <a:rPr lang="bg-BG" sz="3600" b="1" dirty="0"/>
              <a:t>Актове в процес на приемане или подготовка</a:t>
            </a:r>
            <a:endParaRPr lang="bg-BG" sz="3600" dirty="0"/>
          </a:p>
        </p:txBody>
      </p:sp>
      <p:sp>
        <p:nvSpPr>
          <p:cNvPr id="5" name="Текстов контейнер 4"/>
          <p:cNvSpPr>
            <a:spLocks noGrp="1"/>
          </p:cNvSpPr>
          <p:nvPr>
            <p:ph type="body" idx="1"/>
          </p:nvPr>
        </p:nvSpPr>
        <p:spPr>
          <a:xfrm>
            <a:off x="1143000" y="1708727"/>
            <a:ext cx="4754880" cy="526473"/>
          </a:xfrm>
        </p:spPr>
        <p:txBody>
          <a:bodyPr>
            <a:normAutofit/>
          </a:bodyPr>
          <a:lstStyle/>
          <a:p>
            <a:r>
              <a:rPr lang="ru-RU" sz="2000" dirty="0"/>
              <a:t>За утвърждаване от МТСП:</a:t>
            </a:r>
            <a:endParaRPr lang="bg-BG" sz="2000" dirty="0"/>
          </a:p>
        </p:txBody>
      </p:sp>
      <p:sp>
        <p:nvSpPr>
          <p:cNvPr id="6" name="Контейнер за съдържание 5"/>
          <p:cNvSpPr>
            <a:spLocks noGrp="1"/>
          </p:cNvSpPr>
          <p:nvPr>
            <p:ph sz="half" idx="2"/>
          </p:nvPr>
        </p:nvSpPr>
        <p:spPr>
          <a:xfrm>
            <a:off x="1143000" y="2235200"/>
            <a:ext cx="4754880" cy="3486331"/>
          </a:xfrm>
        </p:spPr>
        <p:txBody>
          <a:bodyPr>
            <a:normAutofit fontScale="92500" lnSpcReduction="20000"/>
          </a:bodyPr>
          <a:lstStyle/>
          <a:p>
            <a:pPr marL="45720" indent="0" algn="just">
              <a:buNone/>
            </a:pPr>
            <a:endParaRPr lang="ru-RU" dirty="0">
              <a:solidFill>
                <a:schemeClr val="tx1"/>
              </a:solidFill>
            </a:endParaRPr>
          </a:p>
          <a:p>
            <a:pPr algn="just">
              <a:buFont typeface="Wingdings" panose="05000000000000000000" pitchFamily="2" charset="2"/>
              <a:buChar char="q"/>
            </a:pPr>
            <a:r>
              <a:rPr lang="ru-RU" b="1" dirty="0">
                <a:solidFill>
                  <a:schemeClr val="tx1"/>
                </a:solidFill>
              </a:rPr>
              <a:t> </a:t>
            </a:r>
            <a:r>
              <a:rPr lang="ru-RU" b="1" dirty="0" err="1">
                <a:solidFill>
                  <a:schemeClr val="tx1"/>
                </a:solidFill>
                <a:latin typeface="Calibri" panose="020F0502020204030204" pitchFamily="34" charset="0"/>
                <a:cs typeface="Calibri" panose="020F0502020204030204" pitchFamily="34" charset="0"/>
              </a:rPr>
              <a:t>Стандарти</a:t>
            </a:r>
            <a:r>
              <a:rPr lang="ru-RU" b="1" dirty="0">
                <a:solidFill>
                  <a:schemeClr val="tx1"/>
                </a:solidFill>
                <a:latin typeface="Calibri" panose="020F0502020204030204" pitchFamily="34" charset="0"/>
                <a:cs typeface="Calibri" panose="020F0502020204030204" pitchFamily="34" charset="0"/>
              </a:rPr>
              <a:t> за </a:t>
            </a:r>
            <a:r>
              <a:rPr lang="ru-RU" b="1" dirty="0" err="1">
                <a:solidFill>
                  <a:schemeClr val="tx1"/>
                </a:solidFill>
                <a:latin typeface="Calibri" panose="020F0502020204030204" pitchFamily="34" charset="0"/>
                <a:cs typeface="Calibri" panose="020F0502020204030204" pitchFamily="34" charset="0"/>
              </a:rPr>
              <a:t>работно</a:t>
            </a:r>
            <a:r>
              <a:rPr lang="ru-RU" b="1" dirty="0">
                <a:solidFill>
                  <a:schemeClr val="tx1"/>
                </a:solidFill>
                <a:latin typeface="Calibri" panose="020F0502020204030204" pitchFamily="34" charset="0"/>
                <a:cs typeface="Calibri" panose="020F0502020204030204" pitchFamily="34" charset="0"/>
              </a:rPr>
              <a:t> </a:t>
            </a:r>
            <a:r>
              <a:rPr lang="ru-RU" b="1" dirty="0" err="1">
                <a:solidFill>
                  <a:schemeClr val="tx1"/>
                </a:solidFill>
                <a:latin typeface="Calibri" panose="020F0502020204030204" pitchFamily="34" charset="0"/>
                <a:cs typeface="Calibri" panose="020F0502020204030204" pitchFamily="34" charset="0"/>
              </a:rPr>
              <a:t>натоварване</a:t>
            </a:r>
            <a:r>
              <a:rPr lang="ru-RU" b="1" dirty="0">
                <a:solidFill>
                  <a:schemeClr val="tx1"/>
                </a:solidFill>
                <a:latin typeface="Calibri" panose="020F0502020204030204" pitchFamily="34" charset="0"/>
                <a:cs typeface="Calibri" panose="020F0502020204030204" pitchFamily="34" charset="0"/>
              </a:rPr>
              <a:t> </a:t>
            </a:r>
            <a:r>
              <a:rPr lang="ru-RU" dirty="0">
                <a:solidFill>
                  <a:schemeClr val="tx1"/>
                </a:solidFill>
                <a:latin typeface="Calibri" panose="020F0502020204030204" pitchFamily="34" charset="0"/>
                <a:cs typeface="Calibri" panose="020F0502020204030204" pitchFamily="34" charset="0"/>
              </a:rPr>
              <a:t>на </a:t>
            </a:r>
            <a:r>
              <a:rPr lang="ru-RU" dirty="0" err="1">
                <a:solidFill>
                  <a:schemeClr val="tx1"/>
                </a:solidFill>
                <a:latin typeface="Calibri" panose="020F0502020204030204" pitchFamily="34" charset="0"/>
                <a:cs typeface="Calibri" panose="020F0502020204030204" pitchFamily="34" charset="0"/>
              </a:rPr>
              <a:t>служителите</a:t>
            </a:r>
            <a:r>
              <a:rPr lang="ru-RU" dirty="0">
                <a:solidFill>
                  <a:schemeClr val="tx1"/>
                </a:solidFill>
                <a:latin typeface="Calibri" panose="020F0502020204030204" pitchFamily="34" charset="0"/>
                <a:cs typeface="Calibri" panose="020F0502020204030204" pitchFamily="34" charset="0"/>
              </a:rPr>
              <a:t> на </a:t>
            </a:r>
            <a:r>
              <a:rPr lang="ru-RU" dirty="0" err="1">
                <a:solidFill>
                  <a:schemeClr val="tx1"/>
                </a:solidFill>
                <a:latin typeface="Calibri" panose="020F0502020204030204" pitchFamily="34" charset="0"/>
                <a:cs typeface="Calibri" panose="020F0502020204030204" pitchFamily="34" charset="0"/>
              </a:rPr>
              <a:t>доставчика</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осъществяващи</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дейност</a:t>
            </a:r>
            <a:r>
              <a:rPr lang="ru-RU" dirty="0">
                <a:solidFill>
                  <a:schemeClr val="tx1"/>
                </a:solidFill>
                <a:latin typeface="Calibri" panose="020F0502020204030204" pitchFamily="34" charset="0"/>
                <a:cs typeface="Calibri" panose="020F0502020204030204" pitchFamily="34" charset="0"/>
              </a:rPr>
              <a:t> по </a:t>
            </a:r>
            <a:r>
              <a:rPr lang="ru-RU" dirty="0" err="1">
                <a:solidFill>
                  <a:schemeClr val="tx1"/>
                </a:solidFill>
                <a:latin typeface="Calibri" panose="020F0502020204030204" pitchFamily="34" charset="0"/>
                <a:cs typeface="Calibri" panose="020F0502020204030204" pitchFamily="34" charset="0"/>
              </a:rPr>
              <a:t>предоставяне</a:t>
            </a:r>
            <a:r>
              <a:rPr lang="ru-RU" dirty="0">
                <a:solidFill>
                  <a:schemeClr val="tx1"/>
                </a:solidFill>
                <a:latin typeface="Calibri" panose="020F0502020204030204" pitchFamily="34" charset="0"/>
                <a:cs typeface="Calibri" panose="020F0502020204030204" pitchFamily="34" charset="0"/>
              </a:rPr>
              <a:t> на </a:t>
            </a:r>
            <a:r>
              <a:rPr lang="ru-RU" dirty="0" err="1">
                <a:solidFill>
                  <a:schemeClr val="tx1"/>
                </a:solidFill>
                <a:latin typeface="Calibri" panose="020F0502020204030204" pitchFamily="34" charset="0"/>
                <a:cs typeface="Calibri" panose="020F0502020204030204" pitchFamily="34" charset="0"/>
              </a:rPr>
              <a:t>социални</a:t>
            </a:r>
            <a:r>
              <a:rPr lang="ru-RU" dirty="0">
                <a:solidFill>
                  <a:schemeClr val="tx1"/>
                </a:solidFill>
                <a:latin typeface="Calibri" panose="020F0502020204030204" pitchFamily="34" charset="0"/>
                <a:cs typeface="Calibri" panose="020F0502020204030204" pitchFamily="34" charset="0"/>
              </a:rPr>
              <a:t> услуги и </a:t>
            </a:r>
            <a:r>
              <a:rPr lang="ru-RU" dirty="0" err="1">
                <a:solidFill>
                  <a:schemeClr val="tx1"/>
                </a:solidFill>
                <a:latin typeface="Calibri" panose="020F0502020204030204" pitchFamily="34" charset="0"/>
                <a:cs typeface="Calibri" panose="020F0502020204030204" pitchFamily="34" charset="0"/>
              </a:rPr>
              <a:t>служителите</a:t>
            </a:r>
            <a:r>
              <a:rPr lang="ru-RU" dirty="0">
                <a:solidFill>
                  <a:schemeClr val="tx1"/>
                </a:solidFill>
                <a:latin typeface="Calibri" panose="020F0502020204030204" pitchFamily="34" charset="0"/>
                <a:cs typeface="Calibri" panose="020F0502020204030204" pitchFamily="34" charset="0"/>
              </a:rPr>
              <a:t> от дирекция "</a:t>
            </a:r>
            <a:r>
              <a:rPr lang="ru-RU" dirty="0" err="1">
                <a:solidFill>
                  <a:schemeClr val="tx1"/>
                </a:solidFill>
                <a:latin typeface="Calibri" panose="020F0502020204030204" pitchFamily="34" charset="0"/>
                <a:cs typeface="Calibri" panose="020F0502020204030204" pitchFamily="34" charset="0"/>
              </a:rPr>
              <a:t>Социално</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подпомагане</a:t>
            </a:r>
            <a:r>
              <a:rPr lang="ru-RU" dirty="0">
                <a:solidFill>
                  <a:schemeClr val="tx1"/>
                </a:solidFill>
                <a:latin typeface="Calibri" panose="020F0502020204030204" pitchFamily="34" charset="0"/>
                <a:cs typeface="Calibri" panose="020F0502020204030204" pitchFamily="34" charset="0"/>
              </a:rPr>
              <a:t>" и </a:t>
            </a:r>
            <a:r>
              <a:rPr lang="ru-RU" dirty="0" err="1">
                <a:solidFill>
                  <a:schemeClr val="tx1"/>
                </a:solidFill>
                <a:latin typeface="Calibri" panose="020F0502020204030204" pitchFamily="34" charset="0"/>
                <a:cs typeface="Calibri" panose="020F0502020204030204" pitchFamily="34" charset="0"/>
              </a:rPr>
              <a:t>общините</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които</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извършват</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дейността</a:t>
            </a:r>
            <a:r>
              <a:rPr lang="ru-RU" dirty="0">
                <a:solidFill>
                  <a:schemeClr val="tx1"/>
                </a:solidFill>
                <a:latin typeface="Calibri" panose="020F0502020204030204" pitchFamily="34" charset="0"/>
                <a:cs typeface="Calibri" panose="020F0502020204030204" pitchFamily="34" charset="0"/>
              </a:rPr>
              <a:t> по </a:t>
            </a:r>
            <a:r>
              <a:rPr lang="ru-RU" dirty="0" err="1">
                <a:solidFill>
                  <a:schemeClr val="tx1"/>
                </a:solidFill>
                <a:latin typeface="Calibri" panose="020F0502020204030204" pitchFamily="34" charset="0"/>
                <a:cs typeface="Calibri" panose="020F0502020204030204" pitchFamily="34" charset="0"/>
              </a:rPr>
              <a:t>насочване</a:t>
            </a:r>
            <a:r>
              <a:rPr lang="ru-RU" dirty="0">
                <a:solidFill>
                  <a:schemeClr val="tx1"/>
                </a:solidFill>
                <a:latin typeface="Calibri" panose="020F0502020204030204" pitchFamily="34" charset="0"/>
                <a:cs typeface="Calibri" panose="020F0502020204030204" pitchFamily="34" charset="0"/>
              </a:rPr>
              <a:t> за </a:t>
            </a:r>
            <a:r>
              <a:rPr lang="ru-RU" dirty="0" err="1">
                <a:solidFill>
                  <a:schemeClr val="tx1"/>
                </a:solidFill>
                <a:latin typeface="Calibri" panose="020F0502020204030204" pitchFamily="34" charset="0"/>
                <a:cs typeface="Calibri" panose="020F0502020204030204" pitchFamily="34" charset="0"/>
              </a:rPr>
              <a:t>ползване</a:t>
            </a:r>
            <a:r>
              <a:rPr lang="ru-RU" dirty="0">
                <a:solidFill>
                  <a:schemeClr val="tx1"/>
                </a:solidFill>
                <a:latin typeface="Calibri" panose="020F0502020204030204" pitchFamily="34" charset="0"/>
                <a:cs typeface="Calibri" panose="020F0502020204030204" pitchFamily="34" charset="0"/>
              </a:rPr>
              <a:t> на </a:t>
            </a:r>
            <a:r>
              <a:rPr lang="ru-RU" dirty="0" err="1">
                <a:solidFill>
                  <a:schemeClr val="tx1"/>
                </a:solidFill>
                <a:latin typeface="Calibri" panose="020F0502020204030204" pitchFamily="34" charset="0"/>
                <a:cs typeface="Calibri" panose="020F0502020204030204" pitchFamily="34" charset="0"/>
              </a:rPr>
              <a:t>социални</a:t>
            </a:r>
            <a:r>
              <a:rPr lang="ru-RU" dirty="0">
                <a:solidFill>
                  <a:schemeClr val="tx1"/>
                </a:solidFill>
                <a:latin typeface="Calibri" panose="020F0502020204030204" pitchFamily="34" charset="0"/>
                <a:cs typeface="Calibri" panose="020F0502020204030204" pitchFamily="34" charset="0"/>
              </a:rPr>
              <a:t> услуги. </a:t>
            </a:r>
            <a:r>
              <a:rPr lang="ru-RU" dirty="0" err="1">
                <a:solidFill>
                  <a:schemeClr val="tx1"/>
                </a:solidFill>
                <a:latin typeface="Calibri" panose="020F0502020204030204" pitchFamily="34" charset="0"/>
                <a:cs typeface="Calibri" panose="020F0502020204030204" pitchFamily="34" charset="0"/>
              </a:rPr>
              <a:t>Стандартът</a:t>
            </a:r>
            <a:r>
              <a:rPr lang="ru-RU" dirty="0">
                <a:solidFill>
                  <a:schemeClr val="tx1"/>
                </a:solidFill>
                <a:latin typeface="Calibri" panose="020F0502020204030204" pitchFamily="34" charset="0"/>
                <a:cs typeface="Calibri" panose="020F0502020204030204" pitchFamily="34" charset="0"/>
              </a:rPr>
              <a:t> за </a:t>
            </a:r>
            <a:r>
              <a:rPr lang="ru-RU" dirty="0" err="1">
                <a:solidFill>
                  <a:schemeClr val="tx1"/>
                </a:solidFill>
                <a:latin typeface="Calibri" panose="020F0502020204030204" pitchFamily="34" charset="0"/>
                <a:cs typeface="Calibri" panose="020F0502020204030204" pitchFamily="34" charset="0"/>
              </a:rPr>
              <a:t>работно</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натоварване</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следва</a:t>
            </a:r>
            <a:r>
              <a:rPr lang="ru-RU" dirty="0">
                <a:solidFill>
                  <a:schemeClr val="tx1"/>
                </a:solidFill>
                <a:latin typeface="Calibri" panose="020F0502020204030204" pitchFamily="34" charset="0"/>
                <a:cs typeface="Calibri" panose="020F0502020204030204" pitchFamily="34" charset="0"/>
              </a:rPr>
              <a:t> да определи </a:t>
            </a:r>
            <a:r>
              <a:rPr lang="ru-RU" dirty="0" err="1">
                <a:solidFill>
                  <a:schemeClr val="tx1"/>
                </a:solidFill>
                <a:latin typeface="Calibri" panose="020F0502020204030204" pitchFamily="34" charset="0"/>
                <a:cs typeface="Calibri" panose="020F0502020204030204" pitchFamily="34" charset="0"/>
              </a:rPr>
              <a:t>максималния</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брой</a:t>
            </a:r>
            <a:r>
              <a:rPr lang="ru-RU" dirty="0">
                <a:solidFill>
                  <a:schemeClr val="tx1"/>
                </a:solidFill>
                <a:latin typeface="Calibri" panose="020F0502020204030204" pitchFamily="34" charset="0"/>
                <a:cs typeface="Calibri" panose="020F0502020204030204" pitchFamily="34" charset="0"/>
              </a:rPr>
              <a:t> случаи, по </a:t>
            </a:r>
            <a:r>
              <a:rPr lang="ru-RU" dirty="0" err="1">
                <a:solidFill>
                  <a:schemeClr val="tx1"/>
                </a:solidFill>
                <a:latin typeface="Calibri" panose="020F0502020204030204" pitchFamily="34" charset="0"/>
                <a:cs typeface="Calibri" panose="020F0502020204030204" pitchFamily="34" charset="0"/>
              </a:rPr>
              <a:t>които</a:t>
            </a:r>
            <a:r>
              <a:rPr lang="ru-RU" dirty="0">
                <a:solidFill>
                  <a:schemeClr val="tx1"/>
                </a:solidFill>
                <a:latin typeface="Calibri" panose="020F0502020204030204" pitchFamily="34" charset="0"/>
                <a:cs typeface="Calibri" panose="020F0502020204030204" pitchFamily="34" charset="0"/>
              </a:rPr>
              <a:t> </a:t>
            </a:r>
            <a:r>
              <a:rPr lang="ru-RU" dirty="0" err="1">
                <a:solidFill>
                  <a:schemeClr val="tx1"/>
                </a:solidFill>
                <a:latin typeface="Calibri" panose="020F0502020204030204" pitchFamily="34" charset="0"/>
                <a:cs typeface="Calibri" panose="020F0502020204030204" pitchFamily="34" charset="0"/>
              </a:rPr>
              <a:t>може</a:t>
            </a:r>
            <a:r>
              <a:rPr lang="ru-RU" dirty="0">
                <a:solidFill>
                  <a:schemeClr val="tx1"/>
                </a:solidFill>
                <a:latin typeface="Calibri" panose="020F0502020204030204" pitchFamily="34" charset="0"/>
                <a:cs typeface="Calibri" panose="020F0502020204030204" pitchFamily="34" charset="0"/>
              </a:rPr>
              <a:t> да </a:t>
            </a:r>
            <a:r>
              <a:rPr lang="ru-RU" dirty="0" err="1">
                <a:solidFill>
                  <a:schemeClr val="tx1"/>
                </a:solidFill>
                <a:latin typeface="Calibri" panose="020F0502020204030204" pitchFamily="34" charset="0"/>
                <a:cs typeface="Calibri" panose="020F0502020204030204" pitchFamily="34" charset="0"/>
              </a:rPr>
              <a:t>работи</a:t>
            </a:r>
            <a:r>
              <a:rPr lang="ru-RU" dirty="0">
                <a:solidFill>
                  <a:schemeClr val="tx1"/>
                </a:solidFill>
                <a:latin typeface="Calibri" panose="020F0502020204030204" pitchFamily="34" charset="0"/>
                <a:cs typeface="Calibri" panose="020F0502020204030204" pitchFamily="34" charset="0"/>
              </a:rPr>
              <a:t> един </a:t>
            </a:r>
            <a:r>
              <a:rPr lang="ru-RU" dirty="0" err="1">
                <a:solidFill>
                  <a:schemeClr val="tx1"/>
                </a:solidFill>
                <a:latin typeface="Calibri" panose="020F0502020204030204" pitchFamily="34" charset="0"/>
                <a:cs typeface="Calibri" panose="020F0502020204030204" pitchFamily="34" charset="0"/>
              </a:rPr>
              <a:t>служител</a:t>
            </a:r>
            <a:r>
              <a:rPr lang="ru-RU" dirty="0">
                <a:solidFill>
                  <a:schemeClr val="tx1"/>
                </a:solidFill>
                <a:latin typeface="Calibri" panose="020F0502020204030204" pitchFamily="34" charset="0"/>
                <a:cs typeface="Calibri" panose="020F0502020204030204" pitchFamily="34" charset="0"/>
              </a:rPr>
              <a:t> в </a:t>
            </a:r>
            <a:r>
              <a:rPr lang="ru-RU" dirty="0" err="1">
                <a:solidFill>
                  <a:schemeClr val="tx1"/>
                </a:solidFill>
                <a:latin typeface="Calibri" panose="020F0502020204030204" pitchFamily="34" charset="0"/>
                <a:cs typeface="Calibri" panose="020F0502020204030204" pitchFamily="34" charset="0"/>
              </a:rPr>
              <a:t>рамките</a:t>
            </a:r>
            <a:r>
              <a:rPr lang="ru-RU" dirty="0">
                <a:solidFill>
                  <a:schemeClr val="tx1"/>
                </a:solidFill>
                <a:latin typeface="Calibri" panose="020F0502020204030204" pitchFamily="34" charset="0"/>
                <a:cs typeface="Calibri" panose="020F0502020204030204" pitchFamily="34" charset="0"/>
              </a:rPr>
              <a:t> на един </a:t>
            </a:r>
            <a:r>
              <a:rPr lang="ru-RU" dirty="0" err="1">
                <a:solidFill>
                  <a:schemeClr val="tx1"/>
                </a:solidFill>
                <a:latin typeface="Calibri" panose="020F0502020204030204" pitchFamily="34" charset="0"/>
                <a:cs typeface="Calibri" panose="020F0502020204030204" pitchFamily="34" charset="0"/>
              </a:rPr>
              <a:t>месец</a:t>
            </a:r>
            <a:r>
              <a:rPr lang="ru-RU" dirty="0">
                <a:solidFill>
                  <a:schemeClr val="tx1"/>
                </a:solidFill>
                <a:latin typeface="Calibri" panose="020F0502020204030204" pitchFamily="34" charset="0"/>
                <a:cs typeface="Calibri" panose="020F0502020204030204" pitchFamily="34" charset="0"/>
              </a:rPr>
              <a:t> в </a:t>
            </a:r>
            <a:r>
              <a:rPr lang="ru-RU" dirty="0" err="1">
                <a:solidFill>
                  <a:schemeClr val="tx1"/>
                </a:solidFill>
                <a:latin typeface="Calibri" panose="020F0502020204030204" pitchFamily="34" charset="0"/>
                <a:cs typeface="Calibri" panose="020F0502020204030204" pitchFamily="34" charset="0"/>
              </a:rPr>
              <a:t>зависимост</a:t>
            </a:r>
            <a:r>
              <a:rPr lang="ru-RU" dirty="0">
                <a:solidFill>
                  <a:schemeClr val="tx1"/>
                </a:solidFill>
                <a:latin typeface="Calibri" panose="020F0502020204030204" pitchFamily="34" charset="0"/>
                <a:cs typeface="Calibri" panose="020F0502020204030204" pitchFamily="34" charset="0"/>
              </a:rPr>
              <a:t> от </a:t>
            </a:r>
            <a:r>
              <a:rPr lang="ru-RU" dirty="0" err="1">
                <a:solidFill>
                  <a:schemeClr val="tx1"/>
                </a:solidFill>
                <a:latin typeface="Calibri" panose="020F0502020204030204" pitchFamily="34" charset="0"/>
                <a:cs typeface="Calibri" panose="020F0502020204030204" pitchFamily="34" charset="0"/>
              </a:rPr>
              <a:t>спецификата</a:t>
            </a:r>
            <a:r>
              <a:rPr lang="ru-RU" dirty="0">
                <a:solidFill>
                  <a:schemeClr val="tx1"/>
                </a:solidFill>
                <a:latin typeface="Calibri" panose="020F0502020204030204" pitchFamily="34" charset="0"/>
                <a:cs typeface="Calibri" panose="020F0502020204030204" pitchFamily="34" charset="0"/>
              </a:rPr>
              <a:t>.</a:t>
            </a:r>
            <a:endParaRPr lang="bg-BG" dirty="0">
              <a:latin typeface="Calibri" panose="020F0502020204030204" pitchFamily="34" charset="0"/>
              <a:cs typeface="Calibri" panose="020F0502020204030204" pitchFamily="34" charset="0"/>
            </a:endParaRPr>
          </a:p>
        </p:txBody>
      </p:sp>
      <p:sp>
        <p:nvSpPr>
          <p:cNvPr id="7" name="Текстов контейнер 6"/>
          <p:cNvSpPr>
            <a:spLocks noGrp="1"/>
          </p:cNvSpPr>
          <p:nvPr>
            <p:ph type="body" sz="quarter" idx="3"/>
          </p:nvPr>
        </p:nvSpPr>
        <p:spPr>
          <a:xfrm>
            <a:off x="6269173" y="1634836"/>
            <a:ext cx="4754880" cy="600364"/>
          </a:xfrm>
        </p:spPr>
        <p:txBody>
          <a:bodyPr>
            <a:normAutofit/>
          </a:bodyPr>
          <a:lstStyle/>
          <a:p>
            <a:r>
              <a:rPr lang="bg-BG" sz="2000" dirty="0"/>
              <a:t>Нормативни актове на МС</a:t>
            </a:r>
          </a:p>
        </p:txBody>
      </p:sp>
      <p:sp>
        <p:nvSpPr>
          <p:cNvPr id="8" name="Контейнер за съдържание 7"/>
          <p:cNvSpPr>
            <a:spLocks noGrp="1"/>
          </p:cNvSpPr>
          <p:nvPr>
            <p:ph sz="quarter" idx="4"/>
          </p:nvPr>
        </p:nvSpPr>
        <p:spPr>
          <a:xfrm>
            <a:off x="6080760" y="2235200"/>
            <a:ext cx="4839789" cy="3784275"/>
          </a:xfrm>
        </p:spPr>
        <p:txBody>
          <a:bodyPr/>
          <a:lstStyle/>
          <a:p>
            <a:r>
              <a:rPr lang="bg-BG" dirty="0">
                <a:solidFill>
                  <a:schemeClr val="tx1"/>
                </a:solidFill>
                <a:latin typeface="Calibri" panose="020F0502020204030204" pitchFamily="34" charset="0"/>
                <a:cs typeface="Calibri" panose="020F0502020204030204" pitchFamily="34" charset="0"/>
              </a:rPr>
              <a:t>Наредба за </a:t>
            </a:r>
            <a:r>
              <a:rPr lang="en-US" dirty="0" err="1">
                <a:solidFill>
                  <a:schemeClr val="tx1"/>
                </a:solidFill>
                <a:latin typeface="Calibri" panose="020F0502020204030204" pitchFamily="34" charset="0"/>
                <a:cs typeface="Calibri" panose="020F0502020204030204" pitchFamily="34" charset="0"/>
              </a:rPr>
              <a:t>качеството</a:t>
            </a:r>
            <a:r>
              <a:rPr lang="en-US" dirty="0">
                <a:solidFill>
                  <a:schemeClr val="tx1"/>
                </a:solidFill>
                <a:latin typeface="Calibri" panose="020F0502020204030204" pitchFamily="34" charset="0"/>
                <a:cs typeface="Calibri" panose="020F0502020204030204" pitchFamily="34" charset="0"/>
              </a:rPr>
              <a:t> </a:t>
            </a:r>
            <a:r>
              <a:rPr lang="bg-BG" dirty="0">
                <a:solidFill>
                  <a:schemeClr val="tx1"/>
                </a:solidFill>
                <a:latin typeface="Calibri" panose="020F0502020204030204" pitchFamily="34" charset="0"/>
                <a:cs typeface="Calibri" panose="020F0502020204030204" pitchFamily="34" charset="0"/>
              </a:rPr>
              <a:t>на социалните услуги;</a:t>
            </a:r>
          </a:p>
          <a:p>
            <a:pPr algn="just"/>
            <a:r>
              <a:rPr lang="ru-RU" sz="2000" dirty="0">
                <a:solidFill>
                  <a:srgbClr val="FF0000"/>
                </a:solidFill>
                <a:latin typeface="Calibri" panose="020F0502020204030204" pitchFamily="34" charset="0"/>
                <a:cs typeface="Calibri" panose="020F0502020204030204" pitchFamily="34" charset="0"/>
              </a:rPr>
              <a:t>НОВО! Националната карта на </a:t>
            </a:r>
            <a:r>
              <a:rPr lang="ru-RU" sz="2000" dirty="0" err="1">
                <a:solidFill>
                  <a:srgbClr val="FF0000"/>
                </a:solidFill>
                <a:latin typeface="Calibri" panose="020F0502020204030204" pitchFamily="34" charset="0"/>
                <a:cs typeface="Calibri" panose="020F0502020204030204" pitchFamily="34" charset="0"/>
              </a:rPr>
              <a:t>социалните</a:t>
            </a:r>
            <a:r>
              <a:rPr lang="ru-RU" sz="2000" dirty="0">
                <a:solidFill>
                  <a:srgbClr val="FF0000"/>
                </a:solidFill>
                <a:latin typeface="Calibri" panose="020F0502020204030204" pitchFamily="34" charset="0"/>
                <a:cs typeface="Calibri" panose="020F0502020204030204" pitchFamily="34" charset="0"/>
              </a:rPr>
              <a:t> услуги се приема от </a:t>
            </a:r>
            <a:r>
              <a:rPr lang="ru-RU" sz="2000" dirty="0" err="1">
                <a:solidFill>
                  <a:srgbClr val="FF0000"/>
                </a:solidFill>
                <a:latin typeface="Calibri" panose="020F0502020204030204" pitchFamily="34" charset="0"/>
                <a:cs typeface="Calibri" panose="020F0502020204030204" pitchFamily="34" charset="0"/>
              </a:rPr>
              <a:t>Министерския</a:t>
            </a:r>
            <a:r>
              <a:rPr lang="ru-RU" sz="2000" dirty="0">
                <a:solidFill>
                  <a:srgbClr val="FF0000"/>
                </a:solidFill>
                <a:latin typeface="Calibri" panose="020F0502020204030204" pitchFamily="34" charset="0"/>
                <a:cs typeface="Calibri" panose="020F0502020204030204" pitchFamily="34" charset="0"/>
              </a:rPr>
              <a:t> </a:t>
            </a:r>
            <a:r>
              <a:rPr lang="ru-RU" sz="2000" dirty="0" err="1">
                <a:solidFill>
                  <a:srgbClr val="FF0000"/>
                </a:solidFill>
                <a:latin typeface="Calibri" panose="020F0502020204030204" pitchFamily="34" charset="0"/>
                <a:cs typeface="Calibri" panose="020F0502020204030204" pitchFamily="34" charset="0"/>
              </a:rPr>
              <a:t>съвет</a:t>
            </a:r>
            <a:r>
              <a:rPr lang="ru-RU" sz="2000" dirty="0">
                <a:solidFill>
                  <a:srgbClr val="FF0000"/>
                </a:solidFill>
                <a:latin typeface="Calibri" panose="020F0502020204030204" pitchFamily="34" charset="0"/>
                <a:cs typeface="Calibri" panose="020F0502020204030204" pitchFamily="34" charset="0"/>
              </a:rPr>
              <a:t> до 12 </a:t>
            </a:r>
            <a:r>
              <a:rPr lang="ru-RU" sz="2000" dirty="0" err="1">
                <a:solidFill>
                  <a:srgbClr val="FF0000"/>
                </a:solidFill>
                <a:latin typeface="Calibri" panose="020F0502020204030204" pitchFamily="34" charset="0"/>
                <a:cs typeface="Calibri" panose="020F0502020204030204" pitchFamily="34" charset="0"/>
              </a:rPr>
              <a:t>месеца</a:t>
            </a:r>
            <a:r>
              <a:rPr lang="ru-RU" sz="2000" dirty="0">
                <a:solidFill>
                  <a:srgbClr val="FF0000"/>
                </a:solidFill>
                <a:latin typeface="Calibri" panose="020F0502020204030204" pitchFamily="34" charset="0"/>
                <a:cs typeface="Calibri" panose="020F0502020204030204" pitchFamily="34" charset="0"/>
              </a:rPr>
              <a:t> от </a:t>
            </a:r>
            <a:r>
              <a:rPr lang="ru-RU" sz="2000" dirty="0" err="1">
                <a:solidFill>
                  <a:srgbClr val="FF0000"/>
                </a:solidFill>
                <a:latin typeface="Calibri" panose="020F0502020204030204" pitchFamily="34" charset="0"/>
                <a:cs typeface="Calibri" panose="020F0502020204030204" pitchFamily="34" charset="0"/>
              </a:rPr>
              <a:t>публикуването</a:t>
            </a:r>
            <a:r>
              <a:rPr lang="ru-RU" sz="2000" dirty="0">
                <a:solidFill>
                  <a:srgbClr val="FF0000"/>
                </a:solidFill>
                <a:latin typeface="Calibri" panose="020F0502020204030204" pitchFamily="34" charset="0"/>
                <a:cs typeface="Calibri" panose="020F0502020204030204" pitchFamily="34" charset="0"/>
              </a:rPr>
              <a:t> на </a:t>
            </a:r>
            <a:r>
              <a:rPr lang="ru-RU" sz="2000" dirty="0" err="1">
                <a:solidFill>
                  <a:srgbClr val="FF0000"/>
                </a:solidFill>
                <a:latin typeface="Calibri" panose="020F0502020204030204" pitchFamily="34" charset="0"/>
                <a:cs typeface="Calibri" panose="020F0502020204030204" pitchFamily="34" charset="0"/>
              </a:rPr>
              <a:t>резултатите</a:t>
            </a:r>
            <a:r>
              <a:rPr lang="ru-RU" sz="2000" dirty="0">
                <a:solidFill>
                  <a:srgbClr val="FF0000"/>
                </a:solidFill>
                <a:latin typeface="Calibri" panose="020F0502020204030204" pitchFamily="34" charset="0"/>
                <a:cs typeface="Calibri" panose="020F0502020204030204" pitchFamily="34" charset="0"/>
              </a:rPr>
              <a:t> от </a:t>
            </a:r>
            <a:r>
              <a:rPr lang="ru-RU" sz="2000" dirty="0" err="1">
                <a:solidFill>
                  <a:srgbClr val="FF0000"/>
                </a:solidFill>
                <a:latin typeface="Calibri" panose="020F0502020204030204" pitchFamily="34" charset="0"/>
                <a:cs typeface="Calibri" panose="020F0502020204030204" pitchFamily="34" charset="0"/>
              </a:rPr>
              <a:t>преброяването</a:t>
            </a:r>
            <a:r>
              <a:rPr lang="ru-RU" sz="2000" dirty="0">
                <a:solidFill>
                  <a:srgbClr val="FF0000"/>
                </a:solidFill>
                <a:latin typeface="Calibri" panose="020F0502020204030204" pitchFamily="34" charset="0"/>
                <a:cs typeface="Calibri" panose="020F0502020204030204" pitchFamily="34" charset="0"/>
              </a:rPr>
              <a:t> на </a:t>
            </a:r>
            <a:r>
              <a:rPr lang="ru-RU" sz="2000" dirty="0" err="1">
                <a:solidFill>
                  <a:srgbClr val="FF0000"/>
                </a:solidFill>
                <a:latin typeface="Calibri" panose="020F0502020204030204" pitchFamily="34" charset="0"/>
                <a:cs typeface="Calibri" panose="020F0502020204030204" pitchFamily="34" charset="0"/>
              </a:rPr>
              <a:t>населението</a:t>
            </a:r>
            <a:r>
              <a:rPr lang="ru-RU" sz="2000" dirty="0">
                <a:solidFill>
                  <a:srgbClr val="FF0000"/>
                </a:solidFill>
                <a:latin typeface="Calibri" panose="020F0502020204030204" pitchFamily="34" charset="0"/>
                <a:cs typeface="Calibri" panose="020F0502020204030204" pitchFamily="34" charset="0"/>
              </a:rPr>
              <a:t> и </a:t>
            </a:r>
            <a:r>
              <a:rPr lang="ru-RU" sz="2000" dirty="0" err="1">
                <a:solidFill>
                  <a:srgbClr val="FF0000"/>
                </a:solidFill>
                <a:latin typeface="Calibri" panose="020F0502020204030204" pitchFamily="34" charset="0"/>
                <a:cs typeface="Calibri" panose="020F0502020204030204" pitchFamily="34" charset="0"/>
              </a:rPr>
              <a:t>жилищния</a:t>
            </a:r>
            <a:r>
              <a:rPr lang="ru-RU" sz="2000" dirty="0">
                <a:solidFill>
                  <a:srgbClr val="FF0000"/>
                </a:solidFill>
                <a:latin typeface="Calibri" panose="020F0502020204030204" pitchFamily="34" charset="0"/>
                <a:cs typeface="Calibri" panose="020F0502020204030204" pitchFamily="34" charset="0"/>
              </a:rPr>
              <a:t> фонд в </a:t>
            </a:r>
            <a:r>
              <a:rPr lang="ru-RU" sz="2000" dirty="0" err="1">
                <a:solidFill>
                  <a:srgbClr val="FF0000"/>
                </a:solidFill>
                <a:latin typeface="Calibri" panose="020F0502020204030204" pitchFamily="34" charset="0"/>
                <a:cs typeface="Calibri" panose="020F0502020204030204" pitchFamily="34" charset="0"/>
              </a:rPr>
              <a:t>Република</a:t>
            </a:r>
            <a:r>
              <a:rPr lang="ru-RU" sz="2000" dirty="0">
                <a:solidFill>
                  <a:srgbClr val="FF0000"/>
                </a:solidFill>
                <a:latin typeface="Calibri" panose="020F0502020204030204" pitchFamily="34" charset="0"/>
                <a:cs typeface="Calibri" panose="020F0502020204030204" pitchFamily="34" charset="0"/>
              </a:rPr>
              <a:t> </a:t>
            </a:r>
            <a:r>
              <a:rPr lang="ru-RU" sz="2000" dirty="0" err="1">
                <a:solidFill>
                  <a:srgbClr val="FF0000"/>
                </a:solidFill>
                <a:latin typeface="Calibri" panose="020F0502020204030204" pitchFamily="34" charset="0"/>
                <a:cs typeface="Calibri" panose="020F0502020204030204" pitchFamily="34" charset="0"/>
              </a:rPr>
              <a:t>България</a:t>
            </a:r>
            <a:r>
              <a:rPr lang="ru-RU" sz="2000" dirty="0">
                <a:solidFill>
                  <a:srgbClr val="FF0000"/>
                </a:solidFill>
                <a:latin typeface="Calibri" panose="020F0502020204030204" pitchFamily="34" charset="0"/>
                <a:cs typeface="Calibri" panose="020F0502020204030204" pitchFamily="34" charset="0"/>
              </a:rPr>
              <a:t> </a:t>
            </a:r>
            <a:r>
              <a:rPr lang="ru-RU" sz="2000" dirty="0" err="1">
                <a:solidFill>
                  <a:srgbClr val="FF0000"/>
                </a:solidFill>
                <a:latin typeface="Calibri" panose="020F0502020204030204" pitchFamily="34" charset="0"/>
                <a:cs typeface="Calibri" panose="020F0502020204030204" pitchFamily="34" charset="0"/>
              </a:rPr>
              <a:t>през</a:t>
            </a:r>
            <a:r>
              <a:rPr lang="ru-RU" sz="2000" dirty="0">
                <a:solidFill>
                  <a:srgbClr val="FF0000"/>
                </a:solidFill>
                <a:latin typeface="Calibri" panose="020F0502020204030204" pitchFamily="34" charset="0"/>
                <a:cs typeface="Calibri" panose="020F0502020204030204" pitchFamily="34" charset="0"/>
              </a:rPr>
              <a:t> 2021 г.</a:t>
            </a:r>
            <a:endParaRPr lang="bg-BG" sz="2000" dirty="0">
              <a:solidFill>
                <a:srgbClr val="FF0000"/>
              </a:solidFill>
              <a:latin typeface="Calibri" panose="020F0502020204030204" pitchFamily="34" charset="0"/>
              <a:cs typeface="Calibri" panose="020F0502020204030204" pitchFamily="34" charset="0"/>
            </a:endParaRPr>
          </a:p>
          <a:p>
            <a:endParaRPr lang="bg-BG" dirty="0"/>
          </a:p>
        </p:txBody>
      </p:sp>
    </p:spTree>
    <p:extLst>
      <p:ext uri="{BB962C8B-B14F-4D97-AF65-F5344CB8AC3E}">
        <p14:creationId xmlns:p14="http://schemas.microsoft.com/office/powerpoint/2010/main" val="242773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1052945"/>
          </a:xfrm>
        </p:spPr>
        <p:txBody>
          <a:bodyPr>
            <a:noAutofit/>
          </a:bodyPr>
          <a:lstStyle/>
          <a:p>
            <a:pPr algn="ctr"/>
            <a:r>
              <a:rPr lang="bg-BG" sz="3200" b="1" dirty="0"/>
              <a:t>Ретроспекция на процеса</a:t>
            </a:r>
            <a:r>
              <a:rPr lang="en-US" sz="3200" b="1" dirty="0"/>
              <a:t> </a:t>
            </a:r>
            <a:r>
              <a:rPr lang="bg-BG" sz="3200" b="1" dirty="0"/>
              <a:t>за развитие на системата от социални услуги </a:t>
            </a:r>
            <a:br>
              <a:rPr lang="bg-BG" sz="3200" b="1" dirty="0"/>
            </a:br>
            <a:endParaRPr lang="bg-BG" sz="3200" b="1" dirty="0"/>
          </a:p>
        </p:txBody>
      </p:sp>
      <p:sp>
        <p:nvSpPr>
          <p:cNvPr id="3" name="Контейнер за съдържание 2"/>
          <p:cNvSpPr>
            <a:spLocks noGrp="1"/>
          </p:cNvSpPr>
          <p:nvPr>
            <p:ph idx="1"/>
          </p:nvPr>
        </p:nvSpPr>
        <p:spPr/>
        <p:txBody>
          <a:bodyPr/>
          <a:lstStyle/>
          <a:p>
            <a:pPr algn="just">
              <a:buFont typeface="Wingdings" panose="05000000000000000000" pitchFamily="2" charset="2"/>
              <a:buChar char="Ø"/>
            </a:pPr>
            <a:r>
              <a:rPr lang="ru-RU" sz="2600" dirty="0" err="1">
                <a:latin typeface="Calibri" panose="020F0502020204030204" pitchFamily="34" charset="0"/>
                <a:cs typeface="Calibri" panose="020F0502020204030204" pitchFamily="34" charset="0"/>
              </a:rPr>
              <a:t>Децентрализиране</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към</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общините</a:t>
            </a:r>
            <a:r>
              <a:rPr lang="ru-RU" sz="2600" dirty="0">
                <a:latin typeface="Calibri" panose="020F0502020204030204" pitchFamily="34" charset="0"/>
                <a:cs typeface="Calibri" panose="020F0502020204030204" pitchFamily="34" charset="0"/>
              </a:rPr>
              <a:t> на </a:t>
            </a:r>
            <a:r>
              <a:rPr lang="ru-RU" sz="2600" dirty="0" err="1">
                <a:latin typeface="Calibri" panose="020F0502020204030204" pitchFamily="34" charset="0"/>
                <a:cs typeface="Calibri" panose="020F0502020204030204" pitchFamily="34" charset="0"/>
              </a:rPr>
              <a:t>социалните</a:t>
            </a:r>
            <a:r>
              <a:rPr lang="ru-RU" sz="2600" dirty="0">
                <a:latin typeface="Calibri" panose="020F0502020204030204" pitchFamily="34" charset="0"/>
                <a:cs typeface="Calibri" panose="020F0502020204030204" pitchFamily="34" charset="0"/>
              </a:rPr>
              <a:t> услуги (2003 г.)</a:t>
            </a:r>
          </a:p>
          <a:p>
            <a:pPr algn="just">
              <a:buFont typeface="Wingdings" panose="05000000000000000000" pitchFamily="2" charset="2"/>
              <a:buChar char="Ø"/>
            </a:pPr>
            <a:r>
              <a:rPr lang="ru-RU" sz="2600" dirty="0" err="1">
                <a:latin typeface="Calibri" panose="020F0502020204030204" pitchFamily="34" charset="0"/>
                <a:cs typeface="Calibri" panose="020F0502020204030204" pitchFamily="34" charset="0"/>
              </a:rPr>
              <a:t>Повишаване</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качеството</a:t>
            </a:r>
            <a:r>
              <a:rPr lang="ru-RU" sz="2600" dirty="0">
                <a:latin typeface="Calibri" panose="020F0502020204030204" pitchFamily="34" charset="0"/>
                <a:cs typeface="Calibri" panose="020F0502020204030204" pitchFamily="34" charset="0"/>
              </a:rPr>
              <a:t> и </a:t>
            </a:r>
            <a:r>
              <a:rPr lang="ru-RU" sz="2600" dirty="0" err="1">
                <a:latin typeface="Calibri" panose="020F0502020204030204" pitchFamily="34" charset="0"/>
                <a:cs typeface="Calibri" panose="020F0502020204030204" pitchFamily="34" charset="0"/>
              </a:rPr>
              <a:t>разнообразието</a:t>
            </a:r>
            <a:r>
              <a:rPr lang="ru-RU" sz="2600" dirty="0">
                <a:latin typeface="Calibri" panose="020F0502020204030204" pitchFamily="34" charset="0"/>
                <a:cs typeface="Calibri" panose="020F0502020204030204" pitchFamily="34" charset="0"/>
              </a:rPr>
              <a:t> от услуги. </a:t>
            </a:r>
          </a:p>
          <a:p>
            <a:pPr algn="just">
              <a:buFont typeface="Wingdings" panose="05000000000000000000" pitchFamily="2" charset="2"/>
              <a:buChar char="Ø"/>
            </a:pPr>
            <a:r>
              <a:rPr lang="ru-RU" sz="2600" dirty="0">
                <a:latin typeface="Calibri" panose="020F0502020204030204" pitchFamily="34" charset="0"/>
                <a:cs typeface="Calibri" panose="020F0502020204030204" pitchFamily="34" charset="0"/>
              </a:rPr>
              <a:t>Успешна реализация на </a:t>
            </a:r>
            <a:r>
              <a:rPr lang="ru-RU" sz="2600" dirty="0" err="1">
                <a:latin typeface="Calibri" panose="020F0502020204030204" pitchFamily="34" charset="0"/>
                <a:cs typeface="Calibri" panose="020F0502020204030204" pitchFamily="34" charset="0"/>
              </a:rPr>
              <a:t>първия</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етап</a:t>
            </a:r>
            <a:r>
              <a:rPr lang="ru-RU" sz="2600" dirty="0">
                <a:latin typeface="Calibri" panose="020F0502020204030204" pitchFamily="34" charset="0"/>
                <a:cs typeface="Calibri" panose="020F0502020204030204" pitchFamily="34" charset="0"/>
              </a:rPr>
              <a:t> от </a:t>
            </a:r>
            <a:r>
              <a:rPr lang="ru-RU" sz="2600" dirty="0" err="1">
                <a:latin typeface="Calibri" panose="020F0502020204030204" pitchFamily="34" charset="0"/>
                <a:cs typeface="Calibri" panose="020F0502020204030204" pitchFamily="34" charset="0"/>
              </a:rPr>
              <a:t>деинституционализацията</a:t>
            </a:r>
            <a:r>
              <a:rPr lang="ru-RU" sz="2600" dirty="0">
                <a:latin typeface="Calibri" panose="020F0502020204030204" pitchFamily="34" charset="0"/>
                <a:cs typeface="Calibri" panose="020F0502020204030204" pitchFamily="34" charset="0"/>
              </a:rPr>
              <a:t> на </a:t>
            </a:r>
            <a:r>
              <a:rPr lang="ru-RU" sz="2600" dirty="0" err="1">
                <a:latin typeface="Calibri" panose="020F0502020204030204" pitchFamily="34" charset="0"/>
                <a:cs typeface="Calibri" panose="020F0502020204030204" pitchFamily="34" charset="0"/>
              </a:rPr>
              <a:t>услугите</a:t>
            </a:r>
            <a:r>
              <a:rPr lang="ru-RU" sz="2600" dirty="0">
                <a:latin typeface="Calibri" panose="020F0502020204030204" pitchFamily="34" charset="0"/>
                <a:cs typeface="Calibri" panose="020F0502020204030204" pitchFamily="34" charset="0"/>
              </a:rPr>
              <a:t> за </a:t>
            </a:r>
            <a:r>
              <a:rPr lang="ru-RU" sz="2600" dirty="0" err="1">
                <a:latin typeface="Calibri" panose="020F0502020204030204" pitchFamily="34" charset="0"/>
                <a:cs typeface="Calibri" panose="020F0502020204030204" pitchFamily="34" charset="0"/>
              </a:rPr>
              <a:t>деца</a:t>
            </a:r>
            <a:r>
              <a:rPr lang="ru-RU" sz="2600" dirty="0">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ru-RU" sz="2600" dirty="0" err="1">
                <a:latin typeface="Calibri" panose="020F0502020204030204" pitchFamily="34" charset="0"/>
                <a:cs typeface="Calibri" panose="020F0502020204030204" pitchFamily="34" charset="0"/>
              </a:rPr>
              <a:t>Удовлетворяване</a:t>
            </a:r>
            <a:r>
              <a:rPr lang="ru-RU" sz="2600" dirty="0">
                <a:latin typeface="Calibri" panose="020F0502020204030204" pitchFamily="34" charset="0"/>
                <a:cs typeface="Calibri" panose="020F0502020204030204" pitchFamily="34" charset="0"/>
              </a:rPr>
              <a:t> в </a:t>
            </a:r>
            <a:r>
              <a:rPr lang="ru-RU" sz="2600" dirty="0" err="1">
                <a:latin typeface="Calibri" panose="020F0502020204030204" pitchFamily="34" charset="0"/>
                <a:cs typeface="Calibri" panose="020F0502020204030204" pitchFamily="34" charset="0"/>
              </a:rPr>
              <a:t>по-пълна</a:t>
            </a:r>
            <a:r>
              <a:rPr lang="ru-RU" sz="2600" dirty="0">
                <a:latin typeface="Calibri" panose="020F0502020204030204" pitchFamily="34" charset="0"/>
                <a:cs typeface="Calibri" panose="020F0502020204030204" pitchFamily="34" charset="0"/>
              </a:rPr>
              <a:t> степен на </a:t>
            </a:r>
            <a:r>
              <a:rPr lang="ru-RU" sz="2600" dirty="0" err="1">
                <a:latin typeface="Calibri" panose="020F0502020204030204" pitchFamily="34" charset="0"/>
                <a:cs typeface="Calibri" panose="020F0502020204030204" pitchFamily="34" charset="0"/>
              </a:rPr>
              <a:t>социалните</a:t>
            </a:r>
            <a:r>
              <a:rPr lang="ru-RU" sz="2600" dirty="0">
                <a:latin typeface="Calibri" panose="020F0502020204030204" pitchFamily="34" charset="0"/>
                <a:cs typeface="Calibri" panose="020F0502020204030204" pitchFamily="34" charset="0"/>
              </a:rPr>
              <a:t> потребности на </a:t>
            </a:r>
            <a:r>
              <a:rPr lang="ru-RU" sz="2600" dirty="0" err="1">
                <a:latin typeface="Calibri" panose="020F0502020204030204" pitchFamily="34" charset="0"/>
                <a:cs typeface="Calibri" panose="020F0502020204030204" pitchFamily="34" charset="0"/>
              </a:rPr>
              <a:t>уязвимите</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групи</a:t>
            </a:r>
            <a:r>
              <a:rPr lang="ru-RU" sz="2600" dirty="0">
                <a:latin typeface="Calibri" panose="020F0502020204030204" pitchFamily="34" charset="0"/>
                <a:cs typeface="Calibri" panose="020F0502020204030204" pitchFamily="34" charset="0"/>
              </a:rPr>
              <a:t> чрез </a:t>
            </a:r>
            <a:r>
              <a:rPr lang="ru-RU" sz="2600" dirty="0" err="1">
                <a:latin typeface="Calibri" panose="020F0502020204030204" pitchFamily="34" charset="0"/>
                <a:cs typeface="Calibri" panose="020F0502020204030204" pitchFamily="34" charset="0"/>
              </a:rPr>
              <a:t>интегрирани</a:t>
            </a:r>
            <a:r>
              <a:rPr lang="ru-RU" sz="2600" dirty="0">
                <a:latin typeface="Calibri" panose="020F0502020204030204" pitchFamily="34" charset="0"/>
                <a:cs typeface="Calibri" panose="020F0502020204030204" pitchFamily="34" charset="0"/>
              </a:rPr>
              <a:t> мерки и услуги от </a:t>
            </a:r>
            <a:r>
              <a:rPr lang="ru-RU" sz="2600" dirty="0" err="1">
                <a:latin typeface="Calibri" panose="020F0502020204030204" pitchFamily="34" charset="0"/>
                <a:cs typeface="Calibri" panose="020F0502020204030204" pitchFamily="34" charset="0"/>
              </a:rPr>
              <a:t>различни</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системи</a:t>
            </a:r>
            <a:r>
              <a:rPr lang="ru-RU" sz="2600" dirty="0">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ru-RU" sz="2600" dirty="0">
                <a:latin typeface="Calibri" panose="020F0502020204030204" pitchFamily="34" charset="0"/>
                <a:cs typeface="Calibri" panose="020F0502020204030204" pitchFamily="34" charset="0"/>
              </a:rPr>
              <a:t>Много </a:t>
            </a:r>
            <a:r>
              <a:rPr lang="ru-RU" sz="2600" dirty="0" err="1">
                <a:latin typeface="Calibri" panose="020F0502020204030204" pitchFamily="34" charset="0"/>
                <a:cs typeface="Calibri" panose="020F0502020204030204" pitchFamily="34" charset="0"/>
              </a:rPr>
              <a:t>по-добре</a:t>
            </a:r>
            <a:r>
              <a:rPr lang="ru-RU" sz="2600" dirty="0">
                <a:latin typeface="Calibri" panose="020F0502020204030204" pitchFamily="34" charset="0"/>
                <a:cs typeface="Calibri" panose="020F0502020204030204" pitchFamily="34" charset="0"/>
              </a:rPr>
              <a:t> </a:t>
            </a:r>
            <a:r>
              <a:rPr lang="ru-RU" sz="2600" dirty="0" err="1">
                <a:latin typeface="Calibri" panose="020F0502020204030204" pitchFamily="34" charset="0"/>
                <a:cs typeface="Calibri" panose="020F0502020204030204" pitchFamily="34" charset="0"/>
              </a:rPr>
              <a:t>развитата</a:t>
            </a:r>
            <a:r>
              <a:rPr lang="ru-RU" sz="2600" dirty="0">
                <a:latin typeface="Calibri" panose="020F0502020204030204" pitchFamily="34" charset="0"/>
                <a:cs typeface="Calibri" panose="020F0502020204030204" pitchFamily="34" charset="0"/>
              </a:rPr>
              <a:t> мрежа от </a:t>
            </a:r>
            <a:r>
              <a:rPr lang="ru-RU" sz="2600" dirty="0" err="1">
                <a:latin typeface="Calibri" panose="020F0502020204030204" pitchFamily="34" charset="0"/>
                <a:cs typeface="Calibri" panose="020F0502020204030204" pitchFamily="34" charset="0"/>
              </a:rPr>
              <a:t>социални</a:t>
            </a:r>
            <a:r>
              <a:rPr lang="ru-RU" sz="2600" dirty="0">
                <a:latin typeface="Calibri" panose="020F0502020204030204" pitchFamily="34" charset="0"/>
                <a:cs typeface="Calibri" panose="020F0502020204030204" pitchFamily="34" charset="0"/>
              </a:rPr>
              <a:t> услуги за </a:t>
            </a:r>
            <a:r>
              <a:rPr lang="ru-RU" sz="2600" dirty="0" err="1">
                <a:latin typeface="Calibri" panose="020F0502020204030204" pitchFamily="34" charset="0"/>
                <a:cs typeface="Calibri" panose="020F0502020204030204" pitchFamily="34" charset="0"/>
              </a:rPr>
              <a:t>подкрепа</a:t>
            </a:r>
            <a:r>
              <a:rPr lang="ru-RU" sz="2600" dirty="0">
                <a:latin typeface="Calibri" panose="020F0502020204030204" pitchFamily="34" charset="0"/>
                <a:cs typeface="Calibri" panose="020F0502020204030204" pitchFamily="34" charset="0"/>
              </a:rPr>
              <a:t> на </a:t>
            </a:r>
            <a:r>
              <a:rPr lang="ru-RU" sz="2600" dirty="0" err="1">
                <a:latin typeface="Calibri" panose="020F0502020204030204" pitchFamily="34" charset="0"/>
                <a:cs typeface="Calibri" panose="020F0502020204030204" pitchFamily="34" charset="0"/>
              </a:rPr>
              <a:t>децата</a:t>
            </a:r>
            <a:r>
              <a:rPr lang="en-US" sz="2600" dirty="0">
                <a:latin typeface="Calibri" panose="020F0502020204030204" pitchFamily="34" charset="0"/>
                <a:cs typeface="Calibri" panose="020F0502020204030204" pitchFamily="34" charset="0"/>
              </a:rPr>
              <a:t>,</a:t>
            </a:r>
            <a:r>
              <a:rPr lang="ru-RU" sz="2600" dirty="0">
                <a:latin typeface="Calibri" panose="020F0502020204030204" pitchFamily="34" charset="0"/>
                <a:cs typeface="Calibri" panose="020F0502020204030204" pitchFamily="34" charset="0"/>
              </a:rPr>
              <a:t> в сравнение с </a:t>
            </a:r>
            <a:r>
              <a:rPr lang="ru-RU" sz="2600" dirty="0" err="1">
                <a:latin typeface="Calibri" panose="020F0502020204030204" pitchFamily="34" charset="0"/>
                <a:cs typeface="Calibri" panose="020F0502020204030204" pitchFamily="34" charset="0"/>
              </a:rPr>
              <a:t>услугите</a:t>
            </a:r>
            <a:r>
              <a:rPr lang="ru-RU" sz="2600" dirty="0">
                <a:latin typeface="Calibri" panose="020F0502020204030204" pitchFamily="34" charset="0"/>
                <a:cs typeface="Calibri" panose="020F0502020204030204" pitchFamily="34" charset="0"/>
              </a:rPr>
              <a:t> за </a:t>
            </a:r>
            <a:r>
              <a:rPr lang="ru-RU" sz="2600" dirty="0" err="1">
                <a:latin typeface="Calibri" panose="020F0502020204030204" pitchFamily="34" charset="0"/>
                <a:cs typeface="Calibri" panose="020F0502020204030204" pitchFamily="34" charset="0"/>
              </a:rPr>
              <a:t>пълнолетни</a:t>
            </a:r>
            <a:r>
              <a:rPr lang="ru-RU" sz="2600" dirty="0">
                <a:latin typeface="Calibri" panose="020F0502020204030204" pitchFamily="34" charset="0"/>
                <a:cs typeface="Calibri" panose="020F0502020204030204" pitchFamily="34" charset="0"/>
              </a:rPr>
              <a:t> лица. </a:t>
            </a:r>
            <a:endParaRPr lang="en-US" sz="2600" dirty="0">
              <a:latin typeface="Calibri" panose="020F0502020204030204" pitchFamily="34" charset="0"/>
              <a:cs typeface="Calibri" panose="020F0502020204030204" pitchFamily="34" charset="0"/>
            </a:endParaRPr>
          </a:p>
          <a:p>
            <a:endParaRPr lang="bg-BG" dirty="0"/>
          </a:p>
        </p:txBody>
      </p:sp>
    </p:spTree>
    <p:extLst>
      <p:ext uri="{BB962C8B-B14F-4D97-AF65-F5344CB8AC3E}">
        <p14:creationId xmlns:p14="http://schemas.microsoft.com/office/powerpoint/2010/main" val="2705527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932155" y="418012"/>
            <a:ext cx="10413507" cy="809897"/>
          </a:xfrm>
        </p:spPr>
        <p:txBody>
          <a:bodyPr>
            <a:noAutofit/>
          </a:bodyPr>
          <a:lstStyle/>
          <a:p>
            <a:pPr algn="ctr"/>
            <a:r>
              <a:rPr lang="bg-BG" sz="3200" b="1" dirty="0"/>
              <a:t>Проект на Наредба за качество на социалните услуги</a:t>
            </a:r>
          </a:p>
        </p:txBody>
      </p:sp>
      <p:sp>
        <p:nvSpPr>
          <p:cNvPr id="3" name="Контейнер за съдържание 2"/>
          <p:cNvSpPr>
            <a:spLocks noGrp="1"/>
          </p:cNvSpPr>
          <p:nvPr>
            <p:ph idx="1"/>
          </p:nvPr>
        </p:nvSpPr>
        <p:spPr>
          <a:xfrm>
            <a:off x="692331" y="1384663"/>
            <a:ext cx="10946675" cy="4428307"/>
          </a:xfrm>
        </p:spPr>
        <p:txBody>
          <a:bodyPr>
            <a:noAutofit/>
          </a:bodyPr>
          <a:lstStyle/>
          <a:p>
            <a:pPr algn="just">
              <a:spcBef>
                <a:spcPts val="1300"/>
              </a:spcBef>
            </a:pPr>
            <a:r>
              <a:rPr lang="ru-RU" sz="2400" dirty="0">
                <a:solidFill>
                  <a:schemeClr val="accent1">
                    <a:lumMod val="75000"/>
                  </a:schemeClr>
                </a:solidFill>
                <a:latin typeface="Calibri" panose="020F0502020204030204" pitchFamily="34" charset="0"/>
                <a:cs typeface="Calibri" panose="020F0502020204030204" pitchFamily="34" charset="0"/>
              </a:rPr>
              <a:t>В проекта на </a:t>
            </a:r>
            <a:r>
              <a:rPr lang="ru-RU" sz="2400" dirty="0" err="1">
                <a:solidFill>
                  <a:schemeClr val="accent1">
                    <a:lumMod val="75000"/>
                  </a:schemeClr>
                </a:solidFill>
                <a:latin typeface="Calibri" panose="020F0502020204030204" pitchFamily="34" charset="0"/>
                <a:cs typeface="Calibri" panose="020F0502020204030204" pitchFamily="34" charset="0"/>
              </a:rPr>
              <a:t>наредба</a:t>
            </a:r>
            <a:r>
              <a:rPr lang="ru-RU" sz="2400" dirty="0">
                <a:solidFill>
                  <a:schemeClr val="accent1">
                    <a:lumMod val="75000"/>
                  </a:schemeClr>
                </a:solidFill>
                <a:latin typeface="Calibri" panose="020F0502020204030204" pitchFamily="34" charset="0"/>
                <a:cs typeface="Calibri" panose="020F0502020204030204" pitchFamily="34" charset="0"/>
              </a:rPr>
              <a:t> се определят </a:t>
            </a:r>
            <a:r>
              <a:rPr lang="ru-RU" sz="2400" dirty="0" err="1">
                <a:solidFill>
                  <a:schemeClr val="accent1">
                    <a:lumMod val="75000"/>
                  </a:schemeClr>
                </a:solidFill>
                <a:latin typeface="Calibri" panose="020F0502020204030204" pitchFamily="34" charset="0"/>
                <a:cs typeface="Calibri" panose="020F0502020204030204" pitchFamily="34" charset="0"/>
              </a:rPr>
              <a:t>стандарти</a:t>
            </a:r>
            <a:r>
              <a:rPr lang="ru-RU" sz="2400" dirty="0">
                <a:solidFill>
                  <a:schemeClr val="accent1">
                    <a:lumMod val="75000"/>
                  </a:schemeClr>
                </a:solidFill>
                <a:latin typeface="Calibri" panose="020F0502020204030204" pitchFamily="34" charset="0"/>
                <a:cs typeface="Calibri" panose="020F0502020204030204" pitchFamily="34" charset="0"/>
              </a:rPr>
              <a:t> за качество на </a:t>
            </a:r>
            <a:r>
              <a:rPr lang="ru-RU" sz="24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400" dirty="0">
                <a:solidFill>
                  <a:schemeClr val="accent1">
                    <a:lumMod val="75000"/>
                  </a:schemeClr>
                </a:solidFill>
                <a:latin typeface="Calibri" panose="020F0502020204030204" pitchFamily="34" charset="0"/>
                <a:cs typeface="Calibri" panose="020F0502020204030204" pitchFamily="34" charset="0"/>
              </a:rPr>
              <a:t> и </a:t>
            </a:r>
            <a:r>
              <a:rPr lang="ru-RU" sz="2400" dirty="0" err="1">
                <a:solidFill>
                  <a:schemeClr val="accent1">
                    <a:lumMod val="75000"/>
                  </a:schemeClr>
                </a:solidFill>
                <a:latin typeface="Calibri" panose="020F0502020204030204" pitchFamily="34" charset="0"/>
                <a:cs typeface="Calibri" panose="020F0502020204030204" pitchFamily="34" charset="0"/>
              </a:rPr>
              <a:t>интегрираните</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здравно-социални</a:t>
            </a:r>
            <a:r>
              <a:rPr lang="ru-RU" sz="2400" dirty="0">
                <a:solidFill>
                  <a:schemeClr val="accent1">
                    <a:lumMod val="75000"/>
                  </a:schemeClr>
                </a:solidFill>
                <a:latin typeface="Calibri" panose="020F0502020204030204" pitchFamily="34" charset="0"/>
                <a:cs typeface="Calibri" panose="020F0502020204030204" pitchFamily="34" charset="0"/>
              </a:rPr>
              <a:t> услуги </a:t>
            </a:r>
            <a:r>
              <a:rPr lang="ru-RU" sz="2400" dirty="0" err="1">
                <a:solidFill>
                  <a:schemeClr val="accent1">
                    <a:lumMod val="75000"/>
                  </a:schemeClr>
                </a:solidFill>
                <a:latin typeface="Calibri" panose="020F0502020204030204" pitchFamily="34" charset="0"/>
                <a:cs typeface="Calibri" panose="020F0502020204030204" pitchFamily="34" charset="0"/>
              </a:rPr>
              <a:t>съгласно</a:t>
            </a:r>
            <a:r>
              <a:rPr lang="ru-RU" sz="2400" dirty="0">
                <a:solidFill>
                  <a:schemeClr val="accent1">
                    <a:lumMod val="75000"/>
                  </a:schemeClr>
                </a:solidFill>
                <a:latin typeface="Calibri" panose="020F0502020204030204" pitchFamily="34" charset="0"/>
                <a:cs typeface="Calibri" panose="020F0502020204030204" pitchFamily="34" charset="0"/>
              </a:rPr>
              <a:t> Закона за </a:t>
            </a:r>
            <a:r>
              <a:rPr lang="ru-RU" sz="24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400" dirty="0">
                <a:solidFill>
                  <a:schemeClr val="accent1">
                    <a:lumMod val="75000"/>
                  </a:schemeClr>
                </a:solidFill>
                <a:latin typeface="Calibri" panose="020F0502020204030204" pitchFamily="34" charset="0"/>
                <a:cs typeface="Calibri" panose="020F0502020204030204" pitchFamily="34" charset="0"/>
              </a:rPr>
              <a:t> услуги, </a:t>
            </a:r>
            <a:r>
              <a:rPr lang="ru-RU" sz="2400" dirty="0" err="1">
                <a:solidFill>
                  <a:schemeClr val="accent1">
                    <a:lumMod val="75000"/>
                  </a:schemeClr>
                </a:solidFill>
                <a:latin typeface="Calibri" panose="020F0502020204030204" pitchFamily="34" charset="0"/>
                <a:cs typeface="Calibri" panose="020F0502020204030204" pitchFamily="34" charset="0"/>
              </a:rPr>
              <a:t>както</a:t>
            </a:r>
            <a:r>
              <a:rPr lang="ru-RU" sz="2400" dirty="0">
                <a:solidFill>
                  <a:schemeClr val="accent1">
                    <a:lumMod val="75000"/>
                  </a:schemeClr>
                </a:solidFill>
                <a:latin typeface="Calibri" panose="020F0502020204030204" pitchFamily="34" charset="0"/>
                <a:cs typeface="Calibri" panose="020F0502020204030204" pitchFamily="34" charset="0"/>
              </a:rPr>
              <a:t> и критерии за </a:t>
            </a:r>
            <a:r>
              <a:rPr lang="ru-RU" sz="2400" dirty="0" err="1">
                <a:solidFill>
                  <a:schemeClr val="accent1">
                    <a:lumMod val="75000"/>
                  </a:schemeClr>
                </a:solidFill>
                <a:latin typeface="Calibri" panose="020F0502020204030204" pitchFamily="34" charset="0"/>
                <a:cs typeface="Calibri" panose="020F0502020204030204" pitchFamily="34" charset="0"/>
              </a:rPr>
              <a:t>изпълнението</a:t>
            </a:r>
            <a:r>
              <a:rPr lang="ru-RU" sz="2400" dirty="0">
                <a:solidFill>
                  <a:schemeClr val="accent1">
                    <a:lumMod val="75000"/>
                  </a:schemeClr>
                </a:solidFill>
                <a:latin typeface="Calibri" panose="020F0502020204030204" pitchFamily="34" charset="0"/>
                <a:cs typeface="Calibri" panose="020F0502020204030204" pitchFamily="34" charset="0"/>
              </a:rPr>
              <a:t> на </a:t>
            </a:r>
            <a:r>
              <a:rPr lang="ru-RU" sz="2400" dirty="0" err="1">
                <a:solidFill>
                  <a:schemeClr val="accent1">
                    <a:lumMod val="75000"/>
                  </a:schemeClr>
                </a:solidFill>
                <a:latin typeface="Calibri" panose="020F0502020204030204" pitchFamily="34" charset="0"/>
                <a:cs typeface="Calibri" panose="020F0502020204030204" pitchFamily="34" charset="0"/>
              </a:rPr>
              <a:t>тези</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стандарти</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Стандартите</a:t>
            </a:r>
            <a:r>
              <a:rPr lang="ru-RU" sz="2400" dirty="0">
                <a:solidFill>
                  <a:schemeClr val="accent1">
                    <a:lumMod val="75000"/>
                  </a:schemeClr>
                </a:solidFill>
                <a:latin typeface="Calibri" panose="020F0502020204030204" pitchFamily="34" charset="0"/>
                <a:cs typeface="Calibri" panose="020F0502020204030204" pitchFamily="34" charset="0"/>
              </a:rPr>
              <a:t> за качество </a:t>
            </a:r>
            <a:r>
              <a:rPr lang="ru-RU" sz="2400" dirty="0" err="1">
                <a:solidFill>
                  <a:schemeClr val="accent1">
                    <a:lumMod val="75000"/>
                  </a:schemeClr>
                </a:solidFill>
                <a:latin typeface="Calibri" panose="020F0502020204030204" pitchFamily="34" charset="0"/>
                <a:cs typeface="Calibri" panose="020F0502020204030204" pitchFamily="34" charset="0"/>
              </a:rPr>
              <a:t>са</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съобразени</a:t>
            </a:r>
            <a:r>
              <a:rPr lang="ru-RU" sz="2400" dirty="0">
                <a:solidFill>
                  <a:schemeClr val="accent1">
                    <a:lumMod val="75000"/>
                  </a:schemeClr>
                </a:solidFill>
                <a:latin typeface="Calibri" panose="020F0502020204030204" pitchFamily="34" charset="0"/>
                <a:cs typeface="Calibri" panose="020F0502020204030204" pitchFamily="34" charset="0"/>
              </a:rPr>
              <a:t> с вида на </a:t>
            </a:r>
            <a:r>
              <a:rPr lang="ru-RU" sz="2400" dirty="0" err="1">
                <a:solidFill>
                  <a:schemeClr val="accent1">
                    <a:lumMod val="75000"/>
                  </a:schemeClr>
                </a:solidFill>
                <a:latin typeface="Calibri" panose="020F0502020204030204" pitchFamily="34" charset="0"/>
                <a:cs typeface="Calibri" panose="020F0502020204030204" pitchFamily="34" charset="0"/>
              </a:rPr>
              <a:t>социалната</a:t>
            </a:r>
            <a:r>
              <a:rPr lang="ru-RU" sz="2400" dirty="0">
                <a:solidFill>
                  <a:schemeClr val="accent1">
                    <a:lumMod val="75000"/>
                  </a:schemeClr>
                </a:solidFill>
                <a:latin typeface="Calibri" panose="020F0502020204030204" pitchFamily="34" charset="0"/>
                <a:cs typeface="Calibri" panose="020F0502020204030204" pitchFamily="34" charset="0"/>
              </a:rPr>
              <a:t> услуга и </a:t>
            </a:r>
            <a:r>
              <a:rPr lang="ru-RU" sz="2400" dirty="0" err="1">
                <a:solidFill>
                  <a:schemeClr val="accent1">
                    <a:lumMod val="75000"/>
                  </a:schemeClr>
                </a:solidFill>
                <a:latin typeface="Calibri" panose="020F0502020204030204" pitchFamily="34" charset="0"/>
                <a:cs typeface="Calibri" panose="020F0502020204030204" pitchFamily="34" charset="0"/>
              </a:rPr>
              <a:t>специфичните</a:t>
            </a:r>
            <a:r>
              <a:rPr lang="ru-RU" sz="2400" dirty="0">
                <a:solidFill>
                  <a:schemeClr val="accent1">
                    <a:lumMod val="75000"/>
                  </a:schemeClr>
                </a:solidFill>
                <a:latin typeface="Calibri" panose="020F0502020204030204" pitchFamily="34" charset="0"/>
                <a:cs typeface="Calibri" panose="020F0502020204030204" pitchFamily="34" charset="0"/>
              </a:rPr>
              <a:t> потребности на </a:t>
            </a:r>
            <a:r>
              <a:rPr lang="ru-RU" sz="2400" dirty="0" err="1">
                <a:solidFill>
                  <a:schemeClr val="accent1">
                    <a:lumMod val="75000"/>
                  </a:schemeClr>
                </a:solidFill>
                <a:latin typeface="Calibri" panose="020F0502020204030204" pitchFamily="34" charset="0"/>
                <a:cs typeface="Calibri" panose="020F0502020204030204" pitchFamily="34" charset="0"/>
              </a:rPr>
              <a:t>потребителите</a:t>
            </a:r>
            <a:r>
              <a:rPr lang="ru-RU" sz="2400" dirty="0">
                <a:solidFill>
                  <a:schemeClr val="accent1">
                    <a:lumMod val="75000"/>
                  </a:schemeClr>
                </a:solidFill>
                <a:latin typeface="Calibri" panose="020F0502020204030204" pitchFamily="34" charset="0"/>
                <a:cs typeface="Calibri" panose="020F0502020204030204" pitchFamily="34" charset="0"/>
              </a:rPr>
              <a:t> на </a:t>
            </a:r>
            <a:r>
              <a:rPr lang="ru-RU" sz="2400" dirty="0" err="1">
                <a:solidFill>
                  <a:schemeClr val="accent1">
                    <a:lumMod val="75000"/>
                  </a:schemeClr>
                </a:solidFill>
                <a:latin typeface="Calibri" panose="020F0502020204030204" pitchFamily="34" charset="0"/>
                <a:cs typeface="Calibri" panose="020F0502020204030204" pitchFamily="34" charset="0"/>
              </a:rPr>
              <a:t>услугата</a:t>
            </a:r>
            <a:r>
              <a:rPr lang="ru-RU" sz="2400" dirty="0">
                <a:solidFill>
                  <a:schemeClr val="accent1">
                    <a:lumMod val="75000"/>
                  </a:schemeClr>
                </a:solidFill>
                <a:latin typeface="Calibri" panose="020F0502020204030204" pitchFamily="34" charset="0"/>
                <a:cs typeface="Calibri" panose="020F0502020204030204" pitchFamily="34" charset="0"/>
              </a:rPr>
              <a:t>. </a:t>
            </a:r>
          </a:p>
          <a:p>
            <a:pPr algn="just">
              <a:spcBef>
                <a:spcPts val="1300"/>
              </a:spcBef>
            </a:pPr>
            <a:r>
              <a:rPr lang="ru-RU" sz="2400" dirty="0" err="1">
                <a:solidFill>
                  <a:schemeClr val="accent1">
                    <a:lumMod val="75000"/>
                  </a:schemeClr>
                </a:solidFill>
                <a:latin typeface="Calibri" panose="020F0502020204030204" pitchFamily="34" charset="0"/>
                <a:cs typeface="Calibri" panose="020F0502020204030204" pitchFamily="34" charset="0"/>
              </a:rPr>
              <a:t>Стандартите</a:t>
            </a:r>
            <a:r>
              <a:rPr lang="ru-RU" sz="2400" dirty="0">
                <a:solidFill>
                  <a:schemeClr val="accent1">
                    <a:lumMod val="75000"/>
                  </a:schemeClr>
                </a:solidFill>
                <a:latin typeface="Calibri" panose="020F0502020204030204" pitchFamily="34" charset="0"/>
                <a:cs typeface="Calibri" panose="020F0502020204030204" pitchFamily="34" charset="0"/>
              </a:rPr>
              <a:t> се </a:t>
            </a:r>
            <a:r>
              <a:rPr lang="ru-RU" sz="2400" dirty="0" err="1">
                <a:solidFill>
                  <a:schemeClr val="accent1">
                    <a:lumMod val="75000"/>
                  </a:schemeClr>
                </a:solidFill>
                <a:latin typeface="Calibri" panose="020F0502020204030204" pitchFamily="34" charset="0"/>
                <a:cs typeface="Calibri" panose="020F0502020204030204" pitchFamily="34" charset="0"/>
              </a:rPr>
              <a:t>отнасят</a:t>
            </a:r>
            <a:r>
              <a:rPr lang="ru-RU" sz="2400" dirty="0">
                <a:solidFill>
                  <a:schemeClr val="accent1">
                    <a:lumMod val="75000"/>
                  </a:schemeClr>
                </a:solidFill>
                <a:latin typeface="Calibri" panose="020F0502020204030204" pitchFamily="34" charset="0"/>
                <a:cs typeface="Calibri" panose="020F0502020204030204" pitchFamily="34" charset="0"/>
              </a:rPr>
              <a:t> до три </a:t>
            </a:r>
            <a:r>
              <a:rPr lang="ru-RU" sz="2400" dirty="0" err="1">
                <a:solidFill>
                  <a:schemeClr val="accent1">
                    <a:lumMod val="75000"/>
                  </a:schemeClr>
                </a:solidFill>
                <a:latin typeface="Calibri" panose="020F0502020204030204" pitchFamily="34" charset="0"/>
                <a:cs typeface="Calibri" panose="020F0502020204030204" pitchFamily="34" charset="0"/>
              </a:rPr>
              <a:t>основни</a:t>
            </a:r>
            <a:r>
              <a:rPr lang="ru-RU" sz="2400" dirty="0">
                <a:solidFill>
                  <a:schemeClr val="accent1">
                    <a:lumMod val="75000"/>
                  </a:schemeClr>
                </a:solidFill>
                <a:latin typeface="Calibri" panose="020F0502020204030204" pitchFamily="34" charset="0"/>
                <a:cs typeface="Calibri" panose="020F0502020204030204" pitchFamily="34" charset="0"/>
              </a:rPr>
              <a:t> направления:</a:t>
            </a:r>
          </a:p>
          <a:p>
            <a:pPr marL="45720" indent="0" algn="just">
              <a:spcBef>
                <a:spcPts val="1300"/>
              </a:spcBef>
              <a:buNone/>
            </a:pPr>
            <a:r>
              <a:rPr lang="ru-RU" sz="2400" dirty="0">
                <a:solidFill>
                  <a:schemeClr val="accent1">
                    <a:lumMod val="75000"/>
                  </a:schemeClr>
                </a:solidFill>
                <a:latin typeface="Calibri" panose="020F0502020204030204" pitchFamily="34" charset="0"/>
                <a:cs typeface="Calibri" panose="020F0502020204030204" pitchFamily="34" charset="0"/>
              </a:rPr>
              <a:t>    -  организация и управление на </a:t>
            </a:r>
            <a:r>
              <a:rPr lang="ru-RU" sz="2400" dirty="0" err="1">
                <a:solidFill>
                  <a:schemeClr val="accent1">
                    <a:lumMod val="75000"/>
                  </a:schemeClr>
                </a:solidFill>
                <a:latin typeface="Calibri" panose="020F0502020204030204" pitchFamily="34" charset="0"/>
                <a:cs typeface="Calibri" panose="020F0502020204030204" pitchFamily="34" charset="0"/>
              </a:rPr>
              <a:t>социалната</a:t>
            </a:r>
            <a:r>
              <a:rPr lang="ru-RU" sz="2400" dirty="0">
                <a:solidFill>
                  <a:schemeClr val="accent1">
                    <a:lumMod val="75000"/>
                  </a:schemeClr>
                </a:solidFill>
                <a:latin typeface="Calibri" panose="020F0502020204030204" pitchFamily="34" charset="0"/>
                <a:cs typeface="Calibri" panose="020F0502020204030204" pitchFamily="34" charset="0"/>
              </a:rPr>
              <a:t> услуга;</a:t>
            </a:r>
          </a:p>
          <a:p>
            <a:pPr marL="45720" indent="0" algn="just">
              <a:spcBef>
                <a:spcPts val="1300"/>
              </a:spcBef>
              <a:buNone/>
            </a:pPr>
            <a:r>
              <a:rPr lang="ru-RU" sz="2400" dirty="0">
                <a:solidFill>
                  <a:schemeClr val="accent1">
                    <a:lumMod val="75000"/>
                  </a:schemeClr>
                </a:solidFill>
                <a:latin typeface="Calibri" panose="020F0502020204030204" pitchFamily="34" charset="0"/>
                <a:cs typeface="Calibri" panose="020F0502020204030204" pitchFamily="34" charset="0"/>
              </a:rPr>
              <a:t>    - квалификация и </a:t>
            </a:r>
            <a:r>
              <a:rPr lang="ru-RU" sz="2400" dirty="0" err="1">
                <a:solidFill>
                  <a:schemeClr val="accent1">
                    <a:lumMod val="75000"/>
                  </a:schemeClr>
                </a:solidFill>
                <a:latin typeface="Calibri" panose="020F0502020204030204" pitchFamily="34" charset="0"/>
                <a:cs typeface="Calibri" panose="020F0502020204030204" pitchFamily="34" charset="0"/>
              </a:rPr>
              <a:t>професионално</a:t>
            </a:r>
            <a:r>
              <a:rPr lang="ru-RU" sz="2400" dirty="0">
                <a:solidFill>
                  <a:schemeClr val="accent1">
                    <a:lumMod val="75000"/>
                  </a:schemeClr>
                </a:solidFill>
                <a:latin typeface="Calibri" panose="020F0502020204030204" pitchFamily="34" charset="0"/>
                <a:cs typeface="Calibri" panose="020F0502020204030204" pitchFamily="34" charset="0"/>
              </a:rPr>
              <a:t> развитие на </a:t>
            </a:r>
            <a:r>
              <a:rPr lang="ru-RU" sz="24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осъществяващи</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дейността</a:t>
            </a:r>
            <a:r>
              <a:rPr lang="ru-RU" sz="2400" dirty="0">
                <a:solidFill>
                  <a:schemeClr val="accent1">
                    <a:lumMod val="75000"/>
                  </a:schemeClr>
                </a:solidFill>
                <a:latin typeface="Calibri" panose="020F0502020204030204" pitchFamily="34" charset="0"/>
                <a:cs typeface="Calibri" panose="020F0502020204030204" pitchFamily="34" charset="0"/>
              </a:rPr>
              <a:t> по </a:t>
            </a:r>
            <a:r>
              <a:rPr lang="ru-RU" sz="2400" dirty="0" err="1">
                <a:solidFill>
                  <a:schemeClr val="accent1">
                    <a:lumMod val="75000"/>
                  </a:schemeClr>
                </a:solidFill>
                <a:latin typeface="Calibri" panose="020F0502020204030204" pitchFamily="34" charset="0"/>
                <a:cs typeface="Calibri" panose="020F0502020204030204" pitchFamily="34" charset="0"/>
              </a:rPr>
              <a:t>предоставянето</a:t>
            </a:r>
            <a:r>
              <a:rPr lang="ru-RU" sz="2400" dirty="0">
                <a:solidFill>
                  <a:schemeClr val="accent1">
                    <a:lumMod val="75000"/>
                  </a:schemeClr>
                </a:solidFill>
                <a:latin typeface="Calibri" panose="020F0502020204030204" pitchFamily="34" charset="0"/>
                <a:cs typeface="Calibri" panose="020F0502020204030204" pitchFamily="34" charset="0"/>
              </a:rPr>
              <a:t> на </a:t>
            </a:r>
            <a:r>
              <a:rPr lang="ru-RU" sz="2400" dirty="0" err="1">
                <a:solidFill>
                  <a:schemeClr val="accent1">
                    <a:lumMod val="75000"/>
                  </a:schemeClr>
                </a:solidFill>
                <a:latin typeface="Calibri" panose="020F0502020204030204" pitchFamily="34" charset="0"/>
                <a:cs typeface="Calibri" panose="020F0502020204030204" pitchFamily="34" charset="0"/>
              </a:rPr>
              <a:t>социалната</a:t>
            </a:r>
            <a:r>
              <a:rPr lang="ru-RU" sz="2400" dirty="0">
                <a:solidFill>
                  <a:schemeClr val="accent1">
                    <a:lumMod val="75000"/>
                  </a:schemeClr>
                </a:solidFill>
                <a:latin typeface="Calibri" panose="020F0502020204030204" pitchFamily="34" charset="0"/>
                <a:cs typeface="Calibri" panose="020F0502020204030204" pitchFamily="34" charset="0"/>
              </a:rPr>
              <a:t> услуга;</a:t>
            </a:r>
          </a:p>
          <a:p>
            <a:pPr marL="45720" indent="0" algn="just">
              <a:spcBef>
                <a:spcPts val="1300"/>
              </a:spcBef>
              <a:buNone/>
            </a:pPr>
            <a:r>
              <a:rPr lang="ru-RU" sz="2400" dirty="0">
                <a:solidFill>
                  <a:schemeClr val="accent1">
                    <a:lumMod val="75000"/>
                  </a:schemeClr>
                </a:solidFill>
                <a:latin typeface="Calibri" panose="020F0502020204030204" pitchFamily="34" charset="0"/>
                <a:cs typeface="Calibri" panose="020F0502020204030204" pitchFamily="34" charset="0"/>
              </a:rPr>
              <a:t>     - </a:t>
            </a:r>
            <a:r>
              <a:rPr lang="ru-RU" sz="2400" dirty="0" err="1">
                <a:solidFill>
                  <a:schemeClr val="accent1">
                    <a:lumMod val="75000"/>
                  </a:schemeClr>
                </a:solidFill>
                <a:latin typeface="Calibri" panose="020F0502020204030204" pitchFamily="34" charset="0"/>
                <a:cs typeface="Calibri" panose="020F0502020204030204" pitchFamily="34" charset="0"/>
              </a:rPr>
              <a:t>ефективност</a:t>
            </a:r>
            <a:r>
              <a:rPr lang="ru-RU" sz="2400" dirty="0">
                <a:solidFill>
                  <a:schemeClr val="accent1">
                    <a:lumMod val="75000"/>
                  </a:schemeClr>
                </a:solidFill>
                <a:latin typeface="Calibri" panose="020F0502020204030204" pitchFamily="34" charset="0"/>
                <a:cs typeface="Calibri" panose="020F0502020204030204" pitchFamily="34" charset="0"/>
              </a:rPr>
              <a:t> на </a:t>
            </a:r>
            <a:r>
              <a:rPr lang="ru-RU" sz="2400" dirty="0" err="1">
                <a:solidFill>
                  <a:schemeClr val="accent1">
                    <a:lumMod val="75000"/>
                  </a:schemeClr>
                </a:solidFill>
                <a:latin typeface="Calibri" panose="020F0502020204030204" pitchFamily="34" charset="0"/>
                <a:cs typeface="Calibri" panose="020F0502020204030204" pitchFamily="34" charset="0"/>
              </a:rPr>
              <a:t>услугата</a:t>
            </a:r>
            <a:r>
              <a:rPr lang="ru-RU" sz="2400" dirty="0">
                <a:solidFill>
                  <a:schemeClr val="accent1">
                    <a:lumMod val="75000"/>
                  </a:schemeClr>
                </a:solidFill>
                <a:latin typeface="Calibri" panose="020F0502020204030204" pitchFamily="34" charset="0"/>
                <a:cs typeface="Calibri" panose="020F0502020204030204" pitchFamily="34" charset="0"/>
              </a:rPr>
              <a:t> с </a:t>
            </a:r>
            <a:r>
              <a:rPr lang="ru-RU" sz="2400" dirty="0" err="1">
                <a:solidFill>
                  <a:schemeClr val="accent1">
                    <a:lumMod val="75000"/>
                  </a:schemeClr>
                </a:solidFill>
                <a:latin typeface="Calibri" panose="020F0502020204030204" pitchFamily="34" charset="0"/>
                <a:cs typeface="Calibri" panose="020F0502020204030204" pitchFamily="34" charset="0"/>
              </a:rPr>
              <a:t>оглед</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постигнатите</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резултати</a:t>
            </a:r>
            <a:r>
              <a:rPr lang="ru-RU" sz="2400" dirty="0">
                <a:solidFill>
                  <a:schemeClr val="accent1">
                    <a:lumMod val="75000"/>
                  </a:schemeClr>
                </a:solidFill>
                <a:latin typeface="Calibri" panose="020F0502020204030204" pitchFamily="34" charset="0"/>
                <a:cs typeface="Calibri" panose="020F0502020204030204" pitchFamily="34" charset="0"/>
              </a:rPr>
              <a:t> за </a:t>
            </a:r>
            <a:r>
              <a:rPr lang="ru-RU" sz="2400" dirty="0" err="1">
                <a:solidFill>
                  <a:schemeClr val="accent1">
                    <a:lumMod val="75000"/>
                  </a:schemeClr>
                </a:solidFill>
                <a:latin typeface="Calibri" panose="020F0502020204030204" pitchFamily="34" charset="0"/>
                <a:cs typeface="Calibri" panose="020F0502020204030204" pitchFamily="34" charset="0"/>
              </a:rPr>
              <a:t>лицата</a:t>
            </a:r>
            <a:r>
              <a:rPr lang="ru-RU" sz="2400" dirty="0">
                <a:solidFill>
                  <a:schemeClr val="accent1">
                    <a:lumMod val="75000"/>
                  </a:schemeClr>
                </a:solidFill>
                <a:latin typeface="Calibri" panose="020F0502020204030204" pitchFamily="34" charset="0"/>
                <a:cs typeface="Calibri" panose="020F0502020204030204" pitchFamily="34" charset="0"/>
              </a:rPr>
              <a:t>, </a:t>
            </a:r>
            <a:r>
              <a:rPr lang="ru-RU" sz="2400" dirty="0" err="1">
                <a:solidFill>
                  <a:schemeClr val="accent1">
                    <a:lumMod val="75000"/>
                  </a:schemeClr>
                </a:solidFill>
                <a:latin typeface="Calibri" panose="020F0502020204030204" pitchFamily="34" charset="0"/>
                <a:cs typeface="Calibri" panose="020F0502020204030204" pitchFamily="34" charset="0"/>
              </a:rPr>
              <a:t>които</a:t>
            </a:r>
            <a:r>
              <a:rPr lang="ru-RU" sz="2400" dirty="0">
                <a:solidFill>
                  <a:schemeClr val="accent1">
                    <a:lumMod val="75000"/>
                  </a:schemeClr>
                </a:solidFill>
                <a:latin typeface="Calibri" panose="020F0502020204030204" pitchFamily="34" charset="0"/>
                <a:cs typeface="Calibri" panose="020F0502020204030204" pitchFamily="34" charset="0"/>
              </a:rPr>
              <a:t> я </a:t>
            </a:r>
            <a:r>
              <a:rPr lang="ru-RU" sz="2400" dirty="0" err="1">
                <a:solidFill>
                  <a:schemeClr val="accent1">
                    <a:lumMod val="75000"/>
                  </a:schemeClr>
                </a:solidFill>
                <a:latin typeface="Calibri" panose="020F0502020204030204" pitchFamily="34" charset="0"/>
                <a:cs typeface="Calibri" panose="020F0502020204030204" pitchFamily="34" charset="0"/>
              </a:rPr>
              <a:t>ползват</a:t>
            </a:r>
            <a:r>
              <a:rPr lang="ru-RU" sz="2400" dirty="0">
                <a:solidFill>
                  <a:schemeClr val="accent1">
                    <a:lumMod val="75000"/>
                  </a:schemeClr>
                </a:solidFill>
                <a:latin typeface="Calibri" panose="020F0502020204030204" pitchFamily="34" charset="0"/>
                <a:cs typeface="Calibri" panose="020F0502020204030204" pitchFamily="34" charset="0"/>
              </a:rPr>
              <a:t>, в отговор на </a:t>
            </a:r>
            <a:r>
              <a:rPr lang="ru-RU" sz="2400" dirty="0" err="1">
                <a:solidFill>
                  <a:schemeClr val="accent1">
                    <a:lumMod val="75000"/>
                  </a:schemeClr>
                </a:solidFill>
                <a:latin typeface="Calibri" panose="020F0502020204030204" pitchFamily="34" charset="0"/>
                <a:cs typeface="Calibri" panose="020F0502020204030204" pitchFamily="34" charset="0"/>
              </a:rPr>
              <a:t>потребностите</a:t>
            </a:r>
            <a:r>
              <a:rPr lang="ru-RU" sz="2400" dirty="0">
                <a:solidFill>
                  <a:schemeClr val="accent1">
                    <a:lumMod val="75000"/>
                  </a:schemeClr>
                </a:solidFill>
                <a:latin typeface="Calibri" panose="020F0502020204030204" pitchFamily="34" charset="0"/>
                <a:cs typeface="Calibri" panose="020F0502020204030204" pitchFamily="34" charset="0"/>
              </a:rPr>
              <a:t> им.</a:t>
            </a:r>
          </a:p>
          <a:p>
            <a:pPr marL="45720" indent="0" algn="just">
              <a:spcBef>
                <a:spcPts val="0"/>
              </a:spcBef>
              <a:buNone/>
            </a:pPr>
            <a:endParaRPr lang="ru-RU" sz="2400"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2321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754602" y="418011"/>
            <a:ext cx="10839635" cy="6178098"/>
          </a:xfrm>
        </p:spPr>
        <p:txBody>
          <a:bodyPr>
            <a:normAutofit fontScale="40000" lnSpcReduction="20000"/>
          </a:bodyPr>
          <a:lstStyle/>
          <a:p>
            <a:pPr marL="45720" indent="0" algn="just">
              <a:buNone/>
            </a:pPr>
            <a:endParaRPr lang="en-US" sz="2000" dirty="0">
              <a:solidFill>
                <a:srgbClr val="333333"/>
              </a:solidFill>
              <a:latin typeface="Times New Roman" panose="02020603050405020304" pitchFamily="18" charset="0"/>
              <a:cs typeface="Times New Roman" panose="02020603050405020304" pitchFamily="18" charset="0"/>
            </a:endParaRPr>
          </a:p>
          <a:p>
            <a:pPr marL="45720" indent="0" algn="ctr">
              <a:buNone/>
            </a:pPr>
            <a:r>
              <a:rPr kumimoji="0" lang="bg-BG" sz="5800" b="1" i="0" u="none" strike="noStrike" kern="1200" cap="none" spc="0" normalizeH="0" baseline="0" noProof="0" dirty="0">
                <a:ln>
                  <a:noFill/>
                </a:ln>
                <a:solidFill>
                  <a:srgbClr val="549E39"/>
                </a:solidFill>
                <a:effectLst/>
                <a:uLnTx/>
                <a:uFillTx/>
                <a:latin typeface="+mj-lt"/>
                <a:ea typeface="+mj-ea"/>
                <a:cs typeface="+mj-cs"/>
              </a:rPr>
              <a:t>Проект на Наредба за качество на социалните услуги</a:t>
            </a:r>
            <a:endParaRPr kumimoji="0" lang="en-US" sz="5800" b="1" i="0" u="none" strike="noStrike" kern="1200" cap="none" spc="0" normalizeH="0" baseline="0" noProof="0" dirty="0">
              <a:ln>
                <a:noFill/>
              </a:ln>
              <a:solidFill>
                <a:srgbClr val="549E39"/>
              </a:solidFill>
              <a:effectLst/>
              <a:uLnTx/>
              <a:uFillTx/>
              <a:latin typeface="+mj-lt"/>
              <a:ea typeface="+mj-ea"/>
              <a:cs typeface="+mj-cs"/>
            </a:endParaRPr>
          </a:p>
          <a:p>
            <a:pPr marL="45720" indent="0" algn="ctr">
              <a:buNone/>
            </a:pPr>
            <a:endParaRPr lang="ru-RU" sz="5800" dirty="0">
              <a:solidFill>
                <a:srgbClr val="333333"/>
              </a:solidFill>
              <a:latin typeface="+mj-lt"/>
              <a:cs typeface="Times New Roman" panose="02020603050405020304" pitchFamily="18" charset="0"/>
            </a:endParaRPr>
          </a:p>
          <a:p>
            <a:pPr lvl="0" algn="just">
              <a:spcBef>
                <a:spcPts val="1300"/>
              </a:spcBef>
              <a:buClr>
                <a:srgbClr val="549E39"/>
              </a:buClr>
            </a:pPr>
            <a:r>
              <a:rPr lang="ru-RU" sz="4400" dirty="0">
                <a:solidFill>
                  <a:schemeClr val="accent1">
                    <a:lumMod val="75000"/>
                  </a:schemeClr>
                </a:solidFill>
                <a:latin typeface="Calibri" panose="020F0502020204030204" pitchFamily="34" charset="0"/>
                <a:cs typeface="Calibri" panose="020F0502020204030204" pitchFamily="34" charset="0"/>
              </a:rPr>
              <a:t>В </a:t>
            </a:r>
            <a:r>
              <a:rPr lang="ru-RU" sz="4400" dirty="0" err="1">
                <a:solidFill>
                  <a:schemeClr val="accent1">
                    <a:lumMod val="75000"/>
                  </a:schemeClr>
                </a:solidFill>
                <a:latin typeface="Calibri" panose="020F0502020204030204" pitchFamily="34" charset="0"/>
                <a:cs typeface="Calibri" panose="020F0502020204030204" pitchFamily="34" charset="0"/>
              </a:rPr>
              <a:t>стандартите</a:t>
            </a:r>
            <a:r>
              <a:rPr lang="ru-RU" sz="4400" dirty="0">
                <a:solidFill>
                  <a:schemeClr val="accent1">
                    <a:lumMod val="75000"/>
                  </a:schemeClr>
                </a:solidFill>
                <a:latin typeface="Calibri" panose="020F0502020204030204" pitchFamily="34" charset="0"/>
                <a:cs typeface="Calibri" panose="020F0502020204030204" pitchFamily="34" charset="0"/>
              </a:rPr>
              <a:t> за качество </a:t>
            </a:r>
            <a:r>
              <a:rPr lang="ru-RU" sz="4400" dirty="0" err="1">
                <a:solidFill>
                  <a:schemeClr val="accent1">
                    <a:lumMod val="75000"/>
                  </a:schemeClr>
                </a:solidFill>
                <a:latin typeface="Calibri" panose="020F0502020204030204" pitchFamily="34" charset="0"/>
                <a:cs typeface="Calibri" panose="020F0502020204030204" pitchFamily="34" charset="0"/>
              </a:rPr>
              <a:t>са</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включени</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минимални</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изисквания</a:t>
            </a:r>
            <a:r>
              <a:rPr lang="ru-RU" sz="4400" dirty="0">
                <a:solidFill>
                  <a:schemeClr val="accent1">
                    <a:lumMod val="75000"/>
                  </a:schemeClr>
                </a:solidFill>
                <a:latin typeface="Calibri" panose="020F0502020204030204" pitchFamily="34" charset="0"/>
                <a:cs typeface="Calibri" panose="020F0502020204030204" pitchFamily="34" charset="0"/>
              </a:rPr>
              <a:t> за: </a:t>
            </a:r>
          </a:p>
          <a:p>
            <a:pPr marL="45720" lvl="0" indent="0" algn="just">
              <a:spcBef>
                <a:spcPts val="1300"/>
              </a:spcBef>
              <a:buClr>
                <a:srgbClr val="549E39"/>
              </a:buClr>
              <a:buNone/>
            </a:pPr>
            <a:r>
              <a:rPr lang="ru-RU" sz="4400" dirty="0">
                <a:solidFill>
                  <a:schemeClr val="accent1">
                    <a:lumMod val="75000"/>
                  </a:schemeClr>
                </a:solidFill>
                <a:latin typeface="Calibri" panose="020F0502020204030204" pitchFamily="34" charset="0"/>
                <a:cs typeface="Calibri" panose="020F0502020204030204" pitchFamily="34" charset="0"/>
              </a:rPr>
              <a:t>     - </a:t>
            </a:r>
            <a:r>
              <a:rPr lang="ru-RU" sz="4400" dirty="0" err="1">
                <a:solidFill>
                  <a:schemeClr val="accent1">
                    <a:lumMod val="75000"/>
                  </a:schemeClr>
                </a:solidFill>
                <a:latin typeface="Calibri" panose="020F0502020204030204" pitchFamily="34" charset="0"/>
                <a:cs typeface="Calibri" panose="020F0502020204030204" pitchFamily="34" charset="0"/>
              </a:rPr>
              <a:t>брой</a:t>
            </a:r>
            <a:r>
              <a:rPr lang="ru-RU" sz="4400" dirty="0">
                <a:solidFill>
                  <a:schemeClr val="accent1">
                    <a:lumMod val="75000"/>
                  </a:schemeClr>
                </a:solidFill>
                <a:latin typeface="Calibri" panose="020F0502020204030204" pitchFamily="34" charset="0"/>
                <a:cs typeface="Calibri" panose="020F0502020204030204" pitchFamily="34" charset="0"/>
              </a:rPr>
              <a:t> и квалификация на </a:t>
            </a:r>
            <a:r>
              <a:rPr lang="ru-RU" sz="4400" dirty="0" err="1">
                <a:solidFill>
                  <a:schemeClr val="accent1">
                    <a:lumMod val="75000"/>
                  </a:schemeClr>
                </a:solidFill>
                <a:latin typeface="Calibri" panose="020F0502020204030204" pitchFamily="34" charset="0"/>
                <a:cs typeface="Calibri" panose="020F0502020204030204" pitchFamily="34" charset="0"/>
              </a:rPr>
              <a:t>необходимите</a:t>
            </a:r>
            <a:r>
              <a:rPr lang="ru-RU" sz="4400" dirty="0">
                <a:solidFill>
                  <a:schemeClr val="accent1">
                    <a:lumMod val="75000"/>
                  </a:schemeClr>
                </a:solidFill>
                <a:latin typeface="Calibri" panose="020F0502020204030204" pitchFamily="34" charset="0"/>
                <a:cs typeface="Calibri" panose="020F0502020204030204" pitchFamily="34" charset="0"/>
              </a:rPr>
              <a:t> служители, </a:t>
            </a:r>
            <a:r>
              <a:rPr lang="ru-RU" sz="4400" dirty="0" err="1">
                <a:solidFill>
                  <a:schemeClr val="accent1">
                    <a:lumMod val="75000"/>
                  </a:schemeClr>
                </a:solidFill>
                <a:latin typeface="Calibri" panose="020F0502020204030204" pitchFamily="34" charset="0"/>
                <a:cs typeface="Calibri" panose="020F0502020204030204" pitchFamily="34" charset="0"/>
              </a:rPr>
              <a:t>които</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осъществяват</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дейността</a:t>
            </a:r>
            <a:r>
              <a:rPr lang="ru-RU" sz="4400" dirty="0">
                <a:solidFill>
                  <a:schemeClr val="accent1">
                    <a:lumMod val="75000"/>
                  </a:schemeClr>
                </a:solidFill>
                <a:latin typeface="Calibri" panose="020F0502020204030204" pitchFamily="34" charset="0"/>
                <a:cs typeface="Calibri" panose="020F0502020204030204" pitchFamily="34" charset="0"/>
              </a:rPr>
              <a:t> по </a:t>
            </a:r>
            <a:r>
              <a:rPr lang="ru-RU" sz="44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различните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видове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a:t>
            </a:r>
            <a:r>
              <a:rPr lang="ru-RU" sz="4400" dirty="0">
                <a:solidFill>
                  <a:schemeClr val="accent1">
                    <a:lumMod val="75000"/>
                  </a:schemeClr>
                </a:solidFill>
                <a:latin typeface="Calibri" panose="020F0502020204030204" pitchFamily="34" charset="0"/>
                <a:cs typeface="Calibri" panose="020F0502020204030204" pitchFamily="34" charset="0"/>
              </a:rPr>
              <a:t> услуги, </a:t>
            </a:r>
          </a:p>
          <a:p>
            <a:pPr marL="45720" lvl="0" indent="0" algn="just">
              <a:spcBef>
                <a:spcPts val="1300"/>
              </a:spcBef>
              <a:buClr>
                <a:srgbClr val="549E39"/>
              </a:buClr>
              <a:buNone/>
            </a:pPr>
            <a:r>
              <a:rPr lang="ru-RU" sz="4400" dirty="0">
                <a:solidFill>
                  <a:schemeClr val="accent1">
                    <a:lumMod val="75000"/>
                  </a:schemeClr>
                </a:solidFill>
                <a:latin typeface="Calibri" panose="020F0502020204030204" pitchFamily="34" charset="0"/>
                <a:cs typeface="Calibri" panose="020F0502020204030204" pitchFamily="34" charset="0"/>
              </a:rPr>
              <a:t>     - </a:t>
            </a:r>
            <a:r>
              <a:rPr lang="ru-RU" sz="4400" dirty="0" err="1">
                <a:solidFill>
                  <a:schemeClr val="accent1">
                    <a:lumMod val="75000"/>
                  </a:schemeClr>
                </a:solidFill>
                <a:latin typeface="Calibri" panose="020F0502020204030204" pitchFamily="34" charset="0"/>
                <a:cs typeface="Calibri" panose="020F0502020204030204" pitchFamily="34" charset="0"/>
              </a:rPr>
              <a:t>осъществяваната</a:t>
            </a:r>
            <a:r>
              <a:rPr lang="ru-RU" sz="4400" dirty="0">
                <a:solidFill>
                  <a:schemeClr val="accent1">
                    <a:lumMod val="75000"/>
                  </a:schemeClr>
                </a:solidFill>
                <a:latin typeface="Calibri" panose="020F0502020204030204" pitchFamily="34" charset="0"/>
                <a:cs typeface="Calibri" panose="020F0502020204030204" pitchFamily="34" charset="0"/>
              </a:rPr>
              <a:t> от </a:t>
            </a:r>
            <a:r>
              <a:rPr lang="ru-RU" sz="4400" dirty="0" err="1">
                <a:solidFill>
                  <a:schemeClr val="accent1">
                    <a:lumMod val="75000"/>
                  </a:schemeClr>
                </a:solidFill>
                <a:latin typeface="Calibri" panose="020F0502020204030204" pitchFamily="34" charset="0"/>
                <a:cs typeface="Calibri" panose="020F0502020204030204" pitchFamily="34" charset="0"/>
              </a:rPr>
              <a:t>служителите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дейност</a:t>
            </a:r>
            <a:r>
              <a:rPr lang="ru-RU" sz="4400" dirty="0">
                <a:solidFill>
                  <a:schemeClr val="accent1">
                    <a:lumMod val="75000"/>
                  </a:schemeClr>
                </a:solidFill>
                <a:latin typeface="Calibri" panose="020F0502020204030204" pitchFamily="34" charset="0"/>
                <a:cs typeface="Calibri" panose="020F0502020204030204" pitchFamily="34" charset="0"/>
              </a:rPr>
              <a:t> по </a:t>
            </a:r>
            <a:r>
              <a:rPr lang="ru-RU" sz="4400" dirty="0" err="1">
                <a:solidFill>
                  <a:schemeClr val="accent1">
                    <a:lumMod val="75000"/>
                  </a:schemeClr>
                </a:solidFill>
                <a:latin typeface="Calibri" panose="020F0502020204030204" pitchFamily="34" charset="0"/>
                <a:cs typeface="Calibri" panose="020F0502020204030204" pitchFamily="34" charset="0"/>
              </a:rPr>
              <a:t>предоставяне</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различните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видове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a:t>
            </a:r>
            <a:r>
              <a:rPr lang="ru-RU" sz="4400" dirty="0">
                <a:solidFill>
                  <a:schemeClr val="accent1">
                    <a:lumMod val="75000"/>
                  </a:schemeClr>
                </a:solidFill>
                <a:latin typeface="Calibri" panose="020F0502020204030204" pitchFamily="34" charset="0"/>
                <a:cs typeface="Calibri" panose="020F0502020204030204" pitchFamily="34" charset="0"/>
              </a:rPr>
              <a:t> услуги, </a:t>
            </a:r>
          </a:p>
          <a:p>
            <a:pPr marL="45720" lvl="0" indent="0" algn="just">
              <a:spcBef>
                <a:spcPts val="1300"/>
              </a:spcBef>
              <a:buClr>
                <a:srgbClr val="549E39"/>
              </a:buClr>
              <a:buNone/>
            </a:pPr>
            <a:r>
              <a:rPr lang="ru-RU" sz="4400" dirty="0">
                <a:solidFill>
                  <a:schemeClr val="accent1">
                    <a:lumMod val="75000"/>
                  </a:schemeClr>
                </a:solidFill>
                <a:latin typeface="Calibri" panose="020F0502020204030204" pitchFamily="34" charset="0"/>
                <a:cs typeface="Calibri" panose="020F0502020204030204" pitchFamily="34" charset="0"/>
              </a:rPr>
              <a:t>     - </a:t>
            </a:r>
            <a:r>
              <a:rPr lang="ru-RU" sz="4400" dirty="0" err="1">
                <a:solidFill>
                  <a:schemeClr val="accent1">
                    <a:lumMod val="75000"/>
                  </a:schemeClr>
                </a:solidFill>
                <a:latin typeface="Calibri" panose="020F0502020204030204" pitchFamily="34" charset="0"/>
                <a:cs typeface="Calibri" panose="020F0502020204030204" pitchFamily="34" charset="0"/>
              </a:rPr>
              <a:t>задълженията</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доставчиците</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a:t>
            </a:r>
            <a:r>
              <a:rPr lang="ru-RU" sz="4400" dirty="0">
                <a:solidFill>
                  <a:schemeClr val="accent1">
                    <a:lumMod val="75000"/>
                  </a:schemeClr>
                </a:solidFill>
                <a:latin typeface="Calibri" panose="020F0502020204030204" pitchFamily="34" charset="0"/>
                <a:cs typeface="Calibri" panose="020F0502020204030204" pitchFamily="34" charset="0"/>
              </a:rPr>
              <a:t> услуги за </a:t>
            </a:r>
            <a:r>
              <a:rPr lang="ru-RU" sz="4400" dirty="0" err="1">
                <a:solidFill>
                  <a:schemeClr val="accent1">
                    <a:lumMod val="75000"/>
                  </a:schemeClr>
                </a:solidFill>
                <a:latin typeface="Calibri" panose="020F0502020204030204" pitchFamily="34" charset="0"/>
                <a:cs typeface="Calibri" panose="020F0502020204030204" pitchFamily="34" charset="0"/>
              </a:rPr>
              <a:t>осигуряване</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професионално</a:t>
            </a:r>
            <a:r>
              <a:rPr lang="ru-RU" sz="4400" dirty="0">
                <a:solidFill>
                  <a:schemeClr val="accent1">
                    <a:lumMod val="75000"/>
                  </a:schemeClr>
                </a:solidFill>
                <a:latin typeface="Calibri" panose="020F0502020204030204" pitchFamily="34" charset="0"/>
                <a:cs typeface="Calibri" panose="020F0502020204030204" pitchFamily="34" charset="0"/>
              </a:rPr>
              <a:t> и </a:t>
            </a:r>
            <a:r>
              <a:rPr lang="ru-RU" sz="4400" dirty="0" err="1">
                <a:solidFill>
                  <a:schemeClr val="accent1">
                    <a:lumMod val="75000"/>
                  </a:schemeClr>
                </a:solidFill>
                <a:latin typeface="Calibri" panose="020F0502020204030204" pitchFamily="34" charset="0"/>
                <a:cs typeface="Calibri" panose="020F0502020204030204" pitchFamily="34" charset="0"/>
              </a:rPr>
              <a:t>кариерно</a:t>
            </a:r>
            <a:r>
              <a:rPr lang="ru-RU" sz="4400" dirty="0">
                <a:solidFill>
                  <a:schemeClr val="accent1">
                    <a:lumMod val="75000"/>
                  </a:schemeClr>
                </a:solidFill>
                <a:latin typeface="Calibri" panose="020F0502020204030204" pitchFamily="34" charset="0"/>
                <a:cs typeface="Calibri" panose="020F0502020204030204" pitchFamily="34" charset="0"/>
              </a:rPr>
              <a:t> развитие на </a:t>
            </a:r>
            <a:r>
              <a:rPr lang="ru-RU" sz="4400" dirty="0" err="1">
                <a:solidFill>
                  <a:schemeClr val="accent1">
                    <a:lumMod val="75000"/>
                  </a:schemeClr>
                </a:solidFill>
                <a:latin typeface="Calibri" panose="020F0502020204030204" pitchFamily="34" charset="0"/>
                <a:cs typeface="Calibri" panose="020F0502020204030204" pitchFamily="34" charset="0"/>
              </a:rPr>
              <a:t>техните</a:t>
            </a:r>
            <a:r>
              <a:rPr lang="ru-RU" sz="4400" dirty="0">
                <a:solidFill>
                  <a:schemeClr val="accent1">
                    <a:lumMod val="75000"/>
                  </a:schemeClr>
                </a:solidFill>
                <a:latin typeface="Calibri" panose="020F0502020204030204" pitchFamily="34" charset="0"/>
                <a:cs typeface="Calibri" panose="020F0502020204030204" pitchFamily="34" charset="0"/>
              </a:rPr>
              <a:t> служители.</a:t>
            </a:r>
          </a:p>
          <a:p>
            <a:pPr algn="just"/>
            <a:r>
              <a:rPr lang="ru-RU" sz="4400" dirty="0" err="1">
                <a:solidFill>
                  <a:schemeClr val="accent1">
                    <a:lumMod val="75000"/>
                  </a:schemeClr>
                </a:solidFill>
                <a:latin typeface="Calibri" panose="020F0502020204030204" pitchFamily="34" charset="0"/>
                <a:cs typeface="Calibri" panose="020F0502020204030204" pitchFamily="34" charset="0"/>
              </a:rPr>
              <a:t>Уреждат</a:t>
            </a:r>
            <a:r>
              <a:rPr lang="ru-RU" sz="4400" dirty="0">
                <a:solidFill>
                  <a:schemeClr val="accent1">
                    <a:lumMod val="75000"/>
                  </a:schemeClr>
                </a:solidFill>
                <a:latin typeface="Calibri" panose="020F0502020204030204" pitchFamily="34" charset="0"/>
                <a:cs typeface="Calibri" panose="020F0502020204030204" pitchFamily="34" charset="0"/>
              </a:rPr>
              <a:t> се </a:t>
            </a:r>
            <a:r>
              <a:rPr lang="ru-RU" sz="4400" dirty="0" err="1">
                <a:solidFill>
                  <a:schemeClr val="accent1">
                    <a:lumMod val="75000"/>
                  </a:schemeClr>
                </a:solidFill>
                <a:latin typeface="Calibri" panose="020F0502020204030204" pitchFamily="34" charset="0"/>
                <a:cs typeface="Calibri" panose="020F0502020204030204" pitchFamily="34" charset="0"/>
              </a:rPr>
              <a:t>основни</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принципи</a:t>
            </a:r>
            <a:r>
              <a:rPr lang="ru-RU" sz="4400" dirty="0">
                <a:solidFill>
                  <a:schemeClr val="accent1">
                    <a:lumMod val="75000"/>
                  </a:schemeClr>
                </a:solidFill>
                <a:latin typeface="Calibri" panose="020F0502020204030204" pitchFamily="34" charset="0"/>
                <a:cs typeface="Calibri" panose="020F0502020204030204" pitchFamily="34" charset="0"/>
              </a:rPr>
              <a:t>, от </a:t>
            </a:r>
            <a:r>
              <a:rPr lang="ru-RU" sz="4400" dirty="0" err="1">
                <a:solidFill>
                  <a:schemeClr val="accent1">
                    <a:lumMod val="75000"/>
                  </a:schemeClr>
                </a:solidFill>
                <a:latin typeface="Calibri" panose="020F0502020204030204" pitchFamily="34" charset="0"/>
                <a:cs typeface="Calibri" panose="020F0502020204030204" pitchFamily="34" charset="0"/>
              </a:rPr>
              <a:t>които</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следва</a:t>
            </a:r>
            <a:r>
              <a:rPr lang="ru-RU" sz="4400" dirty="0">
                <a:solidFill>
                  <a:schemeClr val="accent1">
                    <a:lumMod val="75000"/>
                  </a:schemeClr>
                </a:solidFill>
                <a:latin typeface="Calibri" panose="020F0502020204030204" pitchFamily="34" charset="0"/>
                <a:cs typeface="Calibri" panose="020F0502020204030204" pitchFamily="34" charset="0"/>
              </a:rPr>
              <a:t> да се </a:t>
            </a:r>
            <a:r>
              <a:rPr lang="ru-RU" sz="4400" dirty="0" err="1">
                <a:solidFill>
                  <a:schemeClr val="accent1">
                    <a:lumMod val="75000"/>
                  </a:schemeClr>
                </a:solidFill>
                <a:latin typeface="Calibri" panose="020F0502020204030204" pitchFamily="34" charset="0"/>
                <a:cs typeface="Calibri" panose="020F0502020204030204" pitchFamily="34" charset="0"/>
              </a:rPr>
              <a:t>ръководят</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доставчиците</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a:t>
            </a:r>
            <a:r>
              <a:rPr lang="ru-RU" sz="4400" dirty="0">
                <a:solidFill>
                  <a:schemeClr val="accent1">
                    <a:lumMod val="75000"/>
                  </a:schemeClr>
                </a:solidFill>
                <a:latin typeface="Calibri" panose="020F0502020204030204" pitchFamily="34" charset="0"/>
                <a:cs typeface="Calibri" panose="020F0502020204030204" pitchFamily="34" charset="0"/>
              </a:rPr>
              <a:t> услуги при </a:t>
            </a:r>
            <a:r>
              <a:rPr lang="ru-RU" sz="4400" dirty="0" err="1">
                <a:solidFill>
                  <a:schemeClr val="accent1">
                    <a:lumMod val="75000"/>
                  </a:schemeClr>
                </a:solidFill>
                <a:latin typeface="Calibri" panose="020F0502020204030204" pitchFamily="34" charset="0"/>
                <a:cs typeface="Calibri" panose="020F0502020204030204" pitchFamily="34" charset="0"/>
              </a:rPr>
              <a:t>разработването</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програмите</a:t>
            </a:r>
            <a:r>
              <a:rPr lang="ru-RU" sz="4400" dirty="0">
                <a:solidFill>
                  <a:schemeClr val="accent1">
                    <a:lumMod val="75000"/>
                  </a:schemeClr>
                </a:solidFill>
                <a:latin typeface="Calibri" panose="020F0502020204030204" pitchFamily="34" charset="0"/>
                <a:cs typeface="Calibri" panose="020F0502020204030204" pitchFamily="34" charset="0"/>
              </a:rPr>
              <a:t> за развитие на </a:t>
            </a:r>
            <a:r>
              <a:rPr lang="ru-RU" sz="4400" dirty="0" err="1">
                <a:solidFill>
                  <a:schemeClr val="accent1">
                    <a:lumMod val="75000"/>
                  </a:schemeClr>
                </a:solidFill>
                <a:latin typeface="Calibri" panose="020F0502020204030204" pitchFamily="34" charset="0"/>
                <a:cs typeface="Calibri" panose="020F0502020204030204" pitchFamily="34" charset="0"/>
              </a:rPr>
              <a:t>качеството</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4400" dirty="0">
                <a:solidFill>
                  <a:schemeClr val="accent1">
                    <a:lumMod val="75000"/>
                  </a:schemeClr>
                </a:solidFill>
                <a:latin typeface="Calibri" panose="020F0502020204030204" pitchFamily="34" charset="0"/>
                <a:cs typeface="Calibri" panose="020F0502020204030204" pitchFamily="34" charset="0"/>
              </a:rPr>
              <a:t> услуги. </a:t>
            </a:r>
          </a:p>
          <a:p>
            <a:pPr algn="just"/>
            <a:r>
              <a:rPr lang="ru-RU" sz="4400" dirty="0" err="1">
                <a:solidFill>
                  <a:schemeClr val="accent1">
                    <a:lumMod val="75000"/>
                  </a:schemeClr>
                </a:solidFill>
                <a:latin typeface="Calibri" panose="020F0502020204030204" pitchFamily="34" charset="0"/>
                <a:cs typeface="Calibri" panose="020F0502020204030204" pitchFamily="34" charset="0"/>
              </a:rPr>
              <a:t>Регламентират</a:t>
            </a:r>
            <a:r>
              <a:rPr lang="ru-RU" sz="4400" dirty="0">
                <a:solidFill>
                  <a:schemeClr val="accent1">
                    <a:lumMod val="75000"/>
                  </a:schemeClr>
                </a:solidFill>
                <a:latin typeface="Calibri" panose="020F0502020204030204" pitchFamily="34" charset="0"/>
                <a:cs typeface="Calibri" panose="020F0502020204030204" pitchFamily="34" charset="0"/>
              </a:rPr>
              <a:t> се </a:t>
            </a:r>
            <a:r>
              <a:rPr lang="ru-RU" sz="4400" dirty="0" err="1">
                <a:solidFill>
                  <a:schemeClr val="accent1">
                    <a:lumMod val="75000"/>
                  </a:schemeClr>
                </a:solidFill>
                <a:latin typeface="Calibri" panose="020F0502020204030204" pitchFamily="34" charset="0"/>
                <a:cs typeface="Calibri" panose="020F0502020204030204" pitchFamily="34" charset="0"/>
              </a:rPr>
              <a:t>методите</a:t>
            </a:r>
            <a:r>
              <a:rPr lang="ru-RU" sz="4400" dirty="0">
                <a:solidFill>
                  <a:schemeClr val="accent1">
                    <a:lumMod val="75000"/>
                  </a:schemeClr>
                </a:solidFill>
                <a:latin typeface="Calibri" panose="020F0502020204030204" pitchFamily="34" charset="0"/>
                <a:cs typeface="Calibri" panose="020F0502020204030204" pitchFamily="34" charset="0"/>
              </a:rPr>
              <a:t> за </a:t>
            </a:r>
            <a:r>
              <a:rPr lang="ru-RU" sz="4400" dirty="0" err="1">
                <a:solidFill>
                  <a:schemeClr val="accent1">
                    <a:lumMod val="75000"/>
                  </a:schemeClr>
                </a:solidFill>
                <a:latin typeface="Calibri" panose="020F0502020204030204" pitchFamily="34" charset="0"/>
                <a:cs typeface="Calibri" panose="020F0502020204030204" pitchFamily="34" charset="0"/>
              </a:rPr>
              <a:t>извършване</a:t>
            </a:r>
            <a:r>
              <a:rPr lang="ru-RU" sz="4400" dirty="0">
                <a:solidFill>
                  <a:schemeClr val="accent1">
                    <a:lumMod val="75000"/>
                  </a:schemeClr>
                </a:solidFill>
                <a:latin typeface="Calibri" panose="020F0502020204030204" pitchFamily="34" charset="0"/>
                <a:cs typeface="Calibri" panose="020F0502020204030204" pitchFamily="34" charset="0"/>
              </a:rPr>
              <a:t> на мониторинг на </a:t>
            </a:r>
            <a:r>
              <a:rPr lang="ru-RU" sz="4400" dirty="0" err="1">
                <a:solidFill>
                  <a:schemeClr val="accent1">
                    <a:lumMod val="75000"/>
                  </a:schemeClr>
                </a:solidFill>
                <a:latin typeface="Calibri" panose="020F0502020204030204" pitchFamily="34" charset="0"/>
                <a:cs typeface="Calibri" panose="020F0502020204030204" pitchFamily="34" charset="0"/>
              </a:rPr>
              <a:t>качеството</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4400" dirty="0">
                <a:solidFill>
                  <a:schemeClr val="accent1">
                    <a:lumMod val="75000"/>
                  </a:schemeClr>
                </a:solidFill>
                <a:latin typeface="Calibri" panose="020F0502020204030204" pitchFamily="34" charset="0"/>
                <a:cs typeface="Calibri" panose="020F0502020204030204" pitchFamily="34" charset="0"/>
              </a:rPr>
              <a:t> услуги от </a:t>
            </a:r>
            <a:r>
              <a:rPr lang="ru-RU" sz="4400" dirty="0" err="1">
                <a:solidFill>
                  <a:schemeClr val="accent1">
                    <a:lumMod val="75000"/>
                  </a:schemeClr>
                </a:solidFill>
                <a:latin typeface="Calibri" panose="020F0502020204030204" pitchFamily="34" charset="0"/>
                <a:cs typeface="Calibri" panose="020F0502020204030204" pitchFamily="34" charset="0"/>
              </a:rPr>
              <a:t>общините</a:t>
            </a:r>
            <a:r>
              <a:rPr lang="ru-RU" sz="4400" dirty="0">
                <a:solidFill>
                  <a:schemeClr val="accent1">
                    <a:lumMod val="75000"/>
                  </a:schemeClr>
                </a:solidFill>
                <a:latin typeface="Calibri" panose="020F0502020204030204" pitchFamily="34" charset="0"/>
                <a:cs typeface="Calibri" panose="020F0502020204030204" pitchFamily="34" charset="0"/>
              </a:rPr>
              <a:t> и </a:t>
            </a:r>
            <a:r>
              <a:rPr lang="ru-RU" sz="4400" dirty="0" err="1">
                <a:solidFill>
                  <a:schemeClr val="accent1">
                    <a:lumMod val="75000"/>
                  </a:schemeClr>
                </a:solidFill>
                <a:latin typeface="Calibri" panose="020F0502020204030204" pitchFamily="34" charset="0"/>
                <a:cs typeface="Calibri" panose="020F0502020204030204" pitchFamily="34" charset="0"/>
              </a:rPr>
              <a:t>другите</a:t>
            </a:r>
            <a:r>
              <a:rPr lang="ru-RU" sz="4400" dirty="0">
                <a:solidFill>
                  <a:schemeClr val="accent1">
                    <a:lumMod val="75000"/>
                  </a:schemeClr>
                </a:solidFill>
                <a:latin typeface="Calibri" panose="020F0502020204030204" pitchFamily="34" charset="0"/>
                <a:cs typeface="Calibri" panose="020F0502020204030204" pitchFamily="34" charset="0"/>
              </a:rPr>
              <a:t> </a:t>
            </a:r>
            <a:r>
              <a:rPr lang="ru-RU" sz="4400" dirty="0" err="1">
                <a:solidFill>
                  <a:schemeClr val="accent1">
                    <a:lumMod val="75000"/>
                  </a:schemeClr>
                </a:solidFill>
                <a:latin typeface="Calibri" panose="020F0502020204030204" pitchFamily="34" charset="0"/>
                <a:cs typeface="Calibri" panose="020F0502020204030204" pitchFamily="34" charset="0"/>
              </a:rPr>
              <a:t>доставчици</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a:t>
            </a:r>
            <a:r>
              <a:rPr lang="ru-RU" sz="4400" dirty="0">
                <a:solidFill>
                  <a:schemeClr val="accent1">
                    <a:lumMod val="75000"/>
                  </a:schemeClr>
                </a:solidFill>
                <a:latin typeface="Calibri" panose="020F0502020204030204" pitchFamily="34" charset="0"/>
                <a:cs typeface="Calibri" panose="020F0502020204030204" pitchFamily="34" charset="0"/>
              </a:rPr>
              <a:t> услуги, </a:t>
            </a:r>
            <a:r>
              <a:rPr lang="ru-RU" sz="4400" dirty="0" err="1">
                <a:solidFill>
                  <a:schemeClr val="accent1">
                    <a:lumMod val="75000"/>
                  </a:schemeClr>
                </a:solidFill>
                <a:latin typeface="Calibri" panose="020F0502020204030204" pitchFamily="34" charset="0"/>
                <a:cs typeface="Calibri" panose="020F0502020204030204" pitchFamily="34" charset="0"/>
              </a:rPr>
              <a:t>както</a:t>
            </a:r>
            <a:r>
              <a:rPr lang="ru-RU" sz="4400" dirty="0">
                <a:solidFill>
                  <a:schemeClr val="accent1">
                    <a:lumMod val="75000"/>
                  </a:schemeClr>
                </a:solidFill>
                <a:latin typeface="Calibri" panose="020F0502020204030204" pitchFamily="34" charset="0"/>
                <a:cs typeface="Calibri" panose="020F0502020204030204" pitchFamily="34" charset="0"/>
              </a:rPr>
              <a:t> и от </a:t>
            </a:r>
            <a:r>
              <a:rPr lang="ru-RU" sz="4400" dirty="0" err="1">
                <a:solidFill>
                  <a:schemeClr val="accent1">
                    <a:lumMod val="75000"/>
                  </a:schemeClr>
                </a:solidFill>
                <a:latin typeface="Calibri" panose="020F0502020204030204" pitchFamily="34" charset="0"/>
                <a:cs typeface="Calibri" panose="020F0502020204030204" pitchFamily="34" charset="0"/>
              </a:rPr>
              <a:t>Агенцията</a:t>
            </a:r>
            <a:r>
              <a:rPr lang="ru-RU" sz="4400" dirty="0">
                <a:solidFill>
                  <a:schemeClr val="accent1">
                    <a:lumMod val="75000"/>
                  </a:schemeClr>
                </a:solidFill>
                <a:latin typeface="Calibri" panose="020F0502020204030204" pitchFamily="34" charset="0"/>
                <a:cs typeface="Calibri" panose="020F0502020204030204" pitchFamily="34" charset="0"/>
              </a:rPr>
              <a:t> за </a:t>
            </a:r>
            <a:r>
              <a:rPr lang="ru-RU" sz="4400" dirty="0" err="1">
                <a:solidFill>
                  <a:schemeClr val="accent1">
                    <a:lumMod val="75000"/>
                  </a:schemeClr>
                </a:solidFill>
                <a:latin typeface="Calibri" panose="020F0502020204030204" pitchFamily="34" charset="0"/>
                <a:cs typeface="Calibri" panose="020F0502020204030204" pitchFamily="34" charset="0"/>
              </a:rPr>
              <a:t>качеството</a:t>
            </a:r>
            <a:r>
              <a:rPr lang="ru-RU" sz="4400" dirty="0">
                <a:solidFill>
                  <a:schemeClr val="accent1">
                    <a:lumMod val="75000"/>
                  </a:schemeClr>
                </a:solidFill>
                <a:latin typeface="Calibri" panose="020F0502020204030204" pitchFamily="34" charset="0"/>
                <a:cs typeface="Calibri" panose="020F0502020204030204" pitchFamily="34" charset="0"/>
              </a:rPr>
              <a:t> на </a:t>
            </a:r>
            <a:r>
              <a:rPr lang="ru-RU" sz="44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4400" dirty="0">
                <a:solidFill>
                  <a:schemeClr val="accent1">
                    <a:lumMod val="75000"/>
                  </a:schemeClr>
                </a:solidFill>
                <a:latin typeface="Calibri" panose="020F0502020204030204" pitchFamily="34" charset="0"/>
                <a:cs typeface="Calibri" panose="020F0502020204030204" pitchFamily="34" charset="0"/>
              </a:rPr>
              <a:t> услуги. </a:t>
            </a:r>
          </a:p>
          <a:p>
            <a:pPr algn="just"/>
            <a:r>
              <a:rPr lang="bg-BG" sz="4400" dirty="0">
                <a:solidFill>
                  <a:schemeClr val="accent1">
                    <a:lumMod val="75000"/>
                  </a:schemeClr>
                </a:solidFill>
                <a:latin typeface="Calibri" panose="020F0502020204030204" pitchFamily="34" charset="0"/>
                <a:ea typeface="Times New Roman" panose="02020603050405020304" pitchFamily="18" charset="0"/>
                <a:cs typeface="Calibri" panose="020F0502020204030204" pitchFamily="34" charset="0"/>
              </a:rPr>
              <a:t>Уреждат се задълженията на доставчиците на социални услуги за осигуряване на професионално и кариерно развитие на техните служители.</a:t>
            </a:r>
            <a:r>
              <a:rPr lang="bg-BG" sz="4400" b="1" dirty="0">
                <a:solidFill>
                  <a:schemeClr val="accent1">
                    <a:lumMod val="75000"/>
                  </a:schemeClr>
                </a:solidFill>
                <a:latin typeface="Calibri" panose="020F0502020204030204" pitchFamily="34" charset="0"/>
                <a:ea typeface="Times New Roman" panose="02020603050405020304" pitchFamily="18" charset="0"/>
                <a:cs typeface="Calibri" panose="020F0502020204030204" pitchFamily="34" charset="0"/>
              </a:rPr>
              <a:t> </a:t>
            </a:r>
          </a:p>
          <a:p>
            <a:pPr algn="just"/>
            <a:r>
              <a:rPr lang="bg-BG" sz="4400" dirty="0">
                <a:solidFill>
                  <a:schemeClr val="accent1">
                    <a:lumMod val="75000"/>
                  </a:schemeClr>
                </a:solidFill>
                <a:latin typeface="Calibri" panose="020F0502020204030204" pitchFamily="34" charset="0"/>
                <a:ea typeface="Times New Roman" panose="02020603050405020304" pitchFamily="18" charset="0"/>
                <a:cs typeface="Calibri" panose="020F0502020204030204" pitchFamily="34" charset="0"/>
              </a:rPr>
              <a:t>С преходните и заключителни разпоредби на проекта на наредба се въвеждат правила за приложимостта на новите стандарти за качество на социалните услуги по отношение на сега действащите социални услуги до приемането на Националната карта на социалните услуги. Разработени са и специални стандарти, които да се прилагат в домовете за пълнолетни лица с увреждания до тяхното закриване. </a:t>
            </a:r>
            <a:endParaRPr lang="ru-RU" sz="4400"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602178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bg-BG" sz="3200" b="1" dirty="0"/>
              <a:t>„Отместеното“ планиране с НКСУ отложи и финансирането по новия ред </a:t>
            </a:r>
            <a:endParaRPr lang="bg-BG" sz="3200" dirty="0"/>
          </a:p>
        </p:txBody>
      </p:sp>
      <p:sp>
        <p:nvSpPr>
          <p:cNvPr id="3" name="Контейнер за съдържание 2"/>
          <p:cNvSpPr>
            <a:spLocks noGrp="1"/>
          </p:cNvSpPr>
          <p:nvPr>
            <p:ph idx="1"/>
          </p:nvPr>
        </p:nvSpPr>
        <p:spPr>
          <a:xfrm>
            <a:off x="744584" y="1965961"/>
            <a:ext cx="10502536" cy="4291148"/>
          </a:xfrm>
        </p:spPr>
        <p:txBody>
          <a:bodyPr>
            <a:normAutofit fontScale="85000" lnSpcReduction="20000"/>
          </a:bodyPr>
          <a:lstStyle/>
          <a:p>
            <a:pPr algn="just">
              <a:buFont typeface="Wingdings" panose="05000000000000000000" pitchFamily="2" charset="2"/>
              <a:buChar char="Ø"/>
            </a:pPr>
            <a:r>
              <a:rPr lang="ru-RU" sz="2400" b="1" dirty="0">
                <a:solidFill>
                  <a:schemeClr val="tx1"/>
                </a:solidFill>
                <a:latin typeface="Calibri" panose="020F0502020204030204" pitchFamily="34" charset="0"/>
                <a:cs typeface="Calibri" panose="020F0502020204030204" pitchFamily="34" charset="0"/>
              </a:rPr>
              <a:t>Социалните услуги се </a:t>
            </a:r>
            <a:r>
              <a:rPr lang="ru-RU" sz="2400" b="1" dirty="0" err="1">
                <a:solidFill>
                  <a:schemeClr val="tx1"/>
                </a:solidFill>
                <a:latin typeface="Calibri" panose="020F0502020204030204" pitchFamily="34" charset="0"/>
                <a:cs typeface="Calibri" panose="020F0502020204030204" pitchFamily="34" charset="0"/>
              </a:rPr>
              <a:t>финансират</a:t>
            </a:r>
            <a:r>
              <a:rPr lang="ru-RU" sz="2400" b="1" dirty="0">
                <a:solidFill>
                  <a:schemeClr val="tx1"/>
                </a:solidFill>
                <a:latin typeface="Calibri" panose="020F0502020204030204" pitchFamily="34" charset="0"/>
                <a:cs typeface="Calibri" panose="020F0502020204030204" pitchFamily="34" charset="0"/>
              </a:rPr>
              <a:t> от </a:t>
            </a:r>
            <a:r>
              <a:rPr lang="ru-RU" sz="2400" b="1" dirty="0" err="1">
                <a:solidFill>
                  <a:schemeClr val="tx1"/>
                </a:solidFill>
                <a:latin typeface="Calibri" panose="020F0502020204030204" pitchFamily="34" charset="0"/>
                <a:cs typeface="Calibri" panose="020F0502020204030204" pitchFamily="34" charset="0"/>
              </a:rPr>
              <a:t>държавния</a:t>
            </a:r>
            <a:r>
              <a:rPr lang="ru-RU" sz="2400" b="1" dirty="0">
                <a:solidFill>
                  <a:schemeClr val="tx1"/>
                </a:solidFill>
                <a:latin typeface="Calibri" panose="020F0502020204030204" pitchFamily="34" charset="0"/>
                <a:cs typeface="Calibri" panose="020F0502020204030204" pitchFamily="34" charset="0"/>
              </a:rPr>
              <a:t> бюджет </a:t>
            </a:r>
            <a:r>
              <a:rPr lang="ru-RU" sz="2400" dirty="0" err="1">
                <a:solidFill>
                  <a:schemeClr val="tx1"/>
                </a:solidFill>
                <a:latin typeface="Calibri" panose="020F0502020204030204" pitchFamily="34" charset="0"/>
                <a:cs typeface="Calibri" panose="020F0502020204030204" pitchFamily="34" charset="0"/>
              </a:rPr>
              <a:t>съгласно</a:t>
            </a:r>
            <a:r>
              <a:rPr lang="ru-RU" sz="2400" dirty="0">
                <a:solidFill>
                  <a:schemeClr val="tx1"/>
                </a:solidFill>
                <a:latin typeface="Calibri" panose="020F0502020204030204" pitchFamily="34" charset="0"/>
                <a:cs typeface="Calibri" panose="020F0502020204030204" pitchFamily="34" charset="0"/>
              </a:rPr>
              <a:t> </a:t>
            </a:r>
            <a:r>
              <a:rPr lang="ru-RU" sz="2400" dirty="0" err="1">
                <a:solidFill>
                  <a:schemeClr val="tx1"/>
                </a:solidFill>
                <a:latin typeface="Calibri" panose="020F0502020204030204" pitchFamily="34" charset="0"/>
                <a:cs typeface="Calibri" panose="020F0502020204030204" pitchFamily="34" charset="0"/>
              </a:rPr>
              <a:t>стандартите</a:t>
            </a:r>
            <a:r>
              <a:rPr lang="ru-RU" sz="2400" dirty="0">
                <a:solidFill>
                  <a:schemeClr val="tx1"/>
                </a:solidFill>
                <a:latin typeface="Calibri" panose="020F0502020204030204" pitchFamily="34" charset="0"/>
                <a:cs typeface="Calibri" panose="020F0502020204030204" pitchFamily="34" charset="0"/>
              </a:rPr>
              <a:t> за </a:t>
            </a:r>
            <a:r>
              <a:rPr lang="ru-RU" sz="2400" dirty="0" err="1">
                <a:solidFill>
                  <a:schemeClr val="tx1"/>
                </a:solidFill>
                <a:latin typeface="Calibri" panose="020F0502020204030204" pitchFamily="34" charset="0"/>
                <a:cs typeface="Calibri" panose="020F0502020204030204" pitchFamily="34" charset="0"/>
              </a:rPr>
              <a:t>финансиране</a:t>
            </a:r>
            <a:r>
              <a:rPr lang="ru-RU" sz="2400" dirty="0">
                <a:solidFill>
                  <a:schemeClr val="tx1"/>
                </a:solidFill>
                <a:latin typeface="Calibri" panose="020F0502020204030204" pitchFamily="34" charset="0"/>
                <a:cs typeface="Calibri" panose="020F0502020204030204" pitchFamily="34" charset="0"/>
              </a:rPr>
              <a:t> на </a:t>
            </a:r>
            <a:r>
              <a:rPr lang="ru-RU" sz="2400" dirty="0" err="1">
                <a:solidFill>
                  <a:schemeClr val="tx1"/>
                </a:solidFill>
                <a:latin typeface="Calibri" panose="020F0502020204030204" pitchFamily="34" charset="0"/>
                <a:cs typeface="Calibri" panose="020F0502020204030204" pitchFamily="34" charset="0"/>
              </a:rPr>
              <a:t>социалните</a:t>
            </a:r>
            <a:r>
              <a:rPr lang="ru-RU" sz="2400" dirty="0">
                <a:solidFill>
                  <a:schemeClr val="tx1"/>
                </a:solidFill>
                <a:latin typeface="Calibri" panose="020F0502020204030204" pitchFamily="34" charset="0"/>
                <a:cs typeface="Calibri" panose="020F0502020204030204" pitchFamily="34" charset="0"/>
              </a:rPr>
              <a:t> услуги, </a:t>
            </a:r>
            <a:r>
              <a:rPr lang="ru-RU" sz="2400" dirty="0" err="1">
                <a:solidFill>
                  <a:schemeClr val="tx1"/>
                </a:solidFill>
                <a:latin typeface="Calibri" panose="020F0502020204030204" pitchFamily="34" charset="0"/>
                <a:cs typeface="Calibri" panose="020F0502020204030204" pitchFamily="34" charset="0"/>
              </a:rPr>
              <a:t>определени</a:t>
            </a:r>
            <a:r>
              <a:rPr lang="ru-RU" sz="2400" dirty="0">
                <a:solidFill>
                  <a:schemeClr val="tx1"/>
                </a:solidFill>
                <a:latin typeface="Calibri" panose="020F0502020204030204" pitchFamily="34" charset="0"/>
                <a:cs typeface="Calibri" panose="020F0502020204030204" pitchFamily="34" charset="0"/>
              </a:rPr>
              <a:t> по </a:t>
            </a:r>
            <a:r>
              <a:rPr lang="ru-RU" sz="2400" dirty="0" err="1">
                <a:solidFill>
                  <a:schemeClr val="tx1"/>
                </a:solidFill>
                <a:latin typeface="Calibri" panose="020F0502020204030204" pitchFamily="34" charset="0"/>
                <a:cs typeface="Calibri" panose="020F0502020204030204" pitchFamily="34" charset="0"/>
              </a:rPr>
              <a:t>новия</a:t>
            </a:r>
            <a:r>
              <a:rPr lang="ru-RU" sz="2400" dirty="0">
                <a:solidFill>
                  <a:schemeClr val="tx1"/>
                </a:solidFill>
                <a:latin typeface="Calibri" panose="020F0502020204030204" pitchFamily="34" charset="0"/>
                <a:cs typeface="Calibri" panose="020F0502020204030204" pitchFamily="34" charset="0"/>
              </a:rPr>
              <a:t> </a:t>
            </a:r>
            <a:r>
              <a:rPr lang="ru-RU" sz="2400" dirty="0" err="1">
                <a:solidFill>
                  <a:schemeClr val="tx1"/>
                </a:solidFill>
                <a:latin typeface="Calibri" panose="020F0502020204030204" pitchFamily="34" charset="0"/>
                <a:cs typeface="Calibri" panose="020F0502020204030204" pitchFamily="34" charset="0"/>
              </a:rPr>
              <a:t>ред</a:t>
            </a:r>
            <a:r>
              <a:rPr lang="ru-RU" sz="2400" dirty="0">
                <a:solidFill>
                  <a:schemeClr val="tx1"/>
                </a:solidFill>
                <a:latin typeface="Calibri" panose="020F0502020204030204" pitchFamily="34" charset="0"/>
                <a:cs typeface="Calibri" panose="020F0502020204030204" pitchFamily="34" charset="0"/>
              </a:rPr>
              <a:t> в ЗСУ (чл. 45), </a:t>
            </a:r>
            <a:r>
              <a:rPr lang="ru-RU" sz="2400" b="1" dirty="0">
                <a:solidFill>
                  <a:schemeClr val="tx1"/>
                </a:solidFill>
                <a:latin typeface="Calibri" panose="020F0502020204030204" pitchFamily="34" charset="0"/>
                <a:cs typeface="Calibri" panose="020F0502020204030204" pitchFamily="34" charset="0"/>
              </a:rPr>
              <a:t>от 1 </a:t>
            </a:r>
            <a:r>
              <a:rPr lang="ru-RU" sz="2400" b="1" dirty="0" err="1">
                <a:solidFill>
                  <a:schemeClr val="tx1"/>
                </a:solidFill>
                <a:latin typeface="Calibri" panose="020F0502020204030204" pitchFamily="34" charset="0"/>
                <a:cs typeface="Calibri" panose="020F0502020204030204" pitchFamily="34" charset="0"/>
              </a:rPr>
              <a:t>януари</a:t>
            </a:r>
            <a:r>
              <a:rPr lang="ru-RU" sz="2400" b="1" dirty="0">
                <a:solidFill>
                  <a:schemeClr val="tx1"/>
                </a:solidFill>
                <a:latin typeface="Calibri" panose="020F0502020204030204" pitchFamily="34" charset="0"/>
                <a:cs typeface="Calibri" panose="020F0502020204030204" pitchFamily="34" charset="0"/>
              </a:rPr>
              <a:t> на </a:t>
            </a:r>
            <a:r>
              <a:rPr lang="ru-RU" sz="2400" b="1" dirty="0" err="1">
                <a:solidFill>
                  <a:schemeClr val="tx1"/>
                </a:solidFill>
                <a:latin typeface="Calibri" panose="020F0502020204030204" pitchFamily="34" charset="0"/>
                <a:cs typeface="Calibri" panose="020F0502020204030204" pitchFamily="34" charset="0"/>
              </a:rPr>
              <a:t>годината</a:t>
            </a:r>
            <a:r>
              <a:rPr lang="ru-RU" sz="2400" b="1" dirty="0">
                <a:solidFill>
                  <a:schemeClr val="tx1"/>
                </a:solidFill>
                <a:latin typeface="Calibri" panose="020F0502020204030204" pitchFamily="34" charset="0"/>
                <a:cs typeface="Calibri" panose="020F0502020204030204" pitchFamily="34" charset="0"/>
              </a:rPr>
              <a:t>, </a:t>
            </a:r>
            <a:r>
              <a:rPr lang="ru-RU" sz="2400" b="1" dirty="0" err="1">
                <a:solidFill>
                  <a:schemeClr val="tx1"/>
                </a:solidFill>
                <a:latin typeface="Calibri" panose="020F0502020204030204" pitchFamily="34" charset="0"/>
                <a:cs typeface="Calibri" panose="020F0502020204030204" pitchFamily="34" charset="0"/>
              </a:rPr>
              <a:t>следваща</a:t>
            </a:r>
            <a:r>
              <a:rPr lang="ru-RU" sz="2400" b="1" dirty="0">
                <a:solidFill>
                  <a:schemeClr val="tx1"/>
                </a:solidFill>
                <a:latin typeface="Calibri" panose="020F0502020204030204" pitchFamily="34" charset="0"/>
                <a:cs typeface="Calibri" panose="020F0502020204030204" pitchFamily="34" charset="0"/>
              </a:rPr>
              <a:t> </a:t>
            </a:r>
            <a:r>
              <a:rPr lang="ru-RU" sz="2400" b="1" dirty="0" err="1">
                <a:solidFill>
                  <a:schemeClr val="tx1"/>
                </a:solidFill>
                <a:latin typeface="Calibri" panose="020F0502020204030204" pitchFamily="34" charset="0"/>
                <a:cs typeface="Calibri" panose="020F0502020204030204" pitchFamily="34" charset="0"/>
              </a:rPr>
              <a:t>приемането</a:t>
            </a:r>
            <a:r>
              <a:rPr lang="ru-RU" sz="2400" b="1" dirty="0">
                <a:solidFill>
                  <a:schemeClr val="tx1"/>
                </a:solidFill>
                <a:latin typeface="Calibri" panose="020F0502020204030204" pitchFamily="34" charset="0"/>
                <a:cs typeface="Calibri" panose="020F0502020204030204" pitchFamily="34" charset="0"/>
              </a:rPr>
              <a:t> на Националната карта на </a:t>
            </a:r>
            <a:r>
              <a:rPr lang="ru-RU" sz="2400" b="1" dirty="0" err="1">
                <a:solidFill>
                  <a:schemeClr val="tx1"/>
                </a:solidFill>
                <a:latin typeface="Calibri" panose="020F0502020204030204" pitchFamily="34" charset="0"/>
                <a:cs typeface="Calibri" panose="020F0502020204030204" pitchFamily="34" charset="0"/>
              </a:rPr>
              <a:t>социалните</a:t>
            </a:r>
            <a:r>
              <a:rPr lang="ru-RU" sz="2400" b="1" dirty="0">
                <a:solidFill>
                  <a:schemeClr val="tx1"/>
                </a:solidFill>
                <a:latin typeface="Calibri" panose="020F0502020204030204" pitchFamily="34" charset="0"/>
                <a:cs typeface="Calibri" panose="020F0502020204030204" pitchFamily="34" charset="0"/>
              </a:rPr>
              <a:t> услуги</a:t>
            </a:r>
            <a:r>
              <a:rPr lang="ru-RU" sz="2400" dirty="0">
                <a:solidFill>
                  <a:schemeClr val="tx1"/>
                </a:solidFill>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ru-RU" sz="2400" dirty="0">
                <a:solidFill>
                  <a:schemeClr val="tx1"/>
                </a:solidFill>
                <a:latin typeface="Calibri" panose="020F0502020204030204" pitchFamily="34" charset="0"/>
                <a:cs typeface="Calibri" panose="020F0502020204030204" pitchFamily="34" charset="0"/>
              </a:rPr>
              <a:t>До 1 </a:t>
            </a:r>
            <a:r>
              <a:rPr lang="ru-RU" sz="2400" dirty="0" err="1">
                <a:solidFill>
                  <a:schemeClr val="tx1"/>
                </a:solidFill>
                <a:latin typeface="Calibri" panose="020F0502020204030204" pitchFamily="34" charset="0"/>
                <a:cs typeface="Calibri" panose="020F0502020204030204" pitchFamily="34" charset="0"/>
              </a:rPr>
              <a:t>януари</a:t>
            </a:r>
            <a:r>
              <a:rPr lang="ru-RU" sz="2400" dirty="0">
                <a:solidFill>
                  <a:schemeClr val="tx1"/>
                </a:solidFill>
                <a:latin typeface="Calibri" panose="020F0502020204030204" pitchFamily="34" charset="0"/>
                <a:cs typeface="Calibri" panose="020F0502020204030204" pitchFamily="34" charset="0"/>
              </a:rPr>
              <a:t> на </a:t>
            </a:r>
            <a:r>
              <a:rPr lang="ru-RU" sz="2400" dirty="0" err="1">
                <a:solidFill>
                  <a:schemeClr val="tx1"/>
                </a:solidFill>
                <a:latin typeface="Calibri" panose="020F0502020204030204" pitchFamily="34" charset="0"/>
                <a:cs typeface="Calibri" panose="020F0502020204030204" pitchFamily="34" charset="0"/>
              </a:rPr>
              <a:t>годината</a:t>
            </a:r>
            <a:r>
              <a:rPr lang="ru-RU" sz="2400" dirty="0">
                <a:solidFill>
                  <a:schemeClr val="tx1"/>
                </a:solidFill>
                <a:latin typeface="Calibri" panose="020F0502020204030204" pitchFamily="34" charset="0"/>
                <a:cs typeface="Calibri" panose="020F0502020204030204" pitchFamily="34" charset="0"/>
              </a:rPr>
              <a:t>, </a:t>
            </a:r>
            <a:r>
              <a:rPr lang="ru-RU" sz="2400" dirty="0" err="1">
                <a:solidFill>
                  <a:schemeClr val="tx1"/>
                </a:solidFill>
                <a:latin typeface="Calibri" panose="020F0502020204030204" pitchFamily="34" charset="0"/>
                <a:cs typeface="Calibri" panose="020F0502020204030204" pitchFamily="34" charset="0"/>
              </a:rPr>
              <a:t>следваща</a:t>
            </a:r>
            <a:r>
              <a:rPr lang="ru-RU" sz="2400" dirty="0">
                <a:solidFill>
                  <a:schemeClr val="tx1"/>
                </a:solidFill>
                <a:latin typeface="Calibri" panose="020F0502020204030204" pitchFamily="34" charset="0"/>
                <a:cs typeface="Calibri" panose="020F0502020204030204" pitchFamily="34" charset="0"/>
              </a:rPr>
              <a:t> </a:t>
            </a:r>
            <a:r>
              <a:rPr lang="ru-RU" sz="2400" dirty="0" err="1">
                <a:solidFill>
                  <a:schemeClr val="tx1"/>
                </a:solidFill>
                <a:latin typeface="Calibri" panose="020F0502020204030204" pitchFamily="34" charset="0"/>
                <a:cs typeface="Calibri" panose="020F0502020204030204" pitchFamily="34" charset="0"/>
              </a:rPr>
              <a:t>приемането</a:t>
            </a:r>
            <a:r>
              <a:rPr lang="ru-RU" sz="2400" dirty="0">
                <a:solidFill>
                  <a:schemeClr val="tx1"/>
                </a:solidFill>
                <a:latin typeface="Calibri" panose="020F0502020204030204" pitchFamily="34" charset="0"/>
                <a:cs typeface="Calibri" panose="020F0502020204030204" pitchFamily="34" charset="0"/>
              </a:rPr>
              <a:t> на Националната карта на </a:t>
            </a:r>
            <a:r>
              <a:rPr lang="ru-RU" sz="2400" dirty="0" err="1">
                <a:solidFill>
                  <a:schemeClr val="tx1"/>
                </a:solidFill>
                <a:latin typeface="Calibri" panose="020F0502020204030204" pitchFamily="34" charset="0"/>
                <a:cs typeface="Calibri" panose="020F0502020204030204" pitchFamily="34" charset="0"/>
              </a:rPr>
              <a:t>социалните</a:t>
            </a:r>
            <a:r>
              <a:rPr lang="ru-RU" sz="2400" dirty="0">
                <a:solidFill>
                  <a:schemeClr val="tx1"/>
                </a:solidFill>
                <a:latin typeface="Calibri" panose="020F0502020204030204" pitchFamily="34" charset="0"/>
                <a:cs typeface="Calibri" panose="020F0502020204030204" pitchFamily="34" charset="0"/>
              </a:rPr>
              <a:t> услуги, </a:t>
            </a:r>
            <a:r>
              <a:rPr lang="ru-RU" sz="2400" b="1" dirty="0" err="1">
                <a:solidFill>
                  <a:schemeClr val="tx1"/>
                </a:solidFill>
                <a:latin typeface="Calibri" panose="020F0502020204030204" pitchFamily="34" charset="0"/>
                <a:cs typeface="Calibri" panose="020F0502020204030204" pitchFamily="34" charset="0"/>
              </a:rPr>
              <a:t>финансирането</a:t>
            </a:r>
            <a:r>
              <a:rPr lang="ru-RU" sz="2400" dirty="0">
                <a:solidFill>
                  <a:schemeClr val="tx1"/>
                </a:solidFill>
                <a:latin typeface="Calibri" panose="020F0502020204030204" pitchFamily="34" charset="0"/>
                <a:cs typeface="Calibri" panose="020F0502020204030204" pitchFamily="34" charset="0"/>
              </a:rPr>
              <a:t> на </a:t>
            </a:r>
            <a:r>
              <a:rPr lang="ru-RU" sz="2400" dirty="0" err="1">
                <a:solidFill>
                  <a:schemeClr val="tx1"/>
                </a:solidFill>
                <a:latin typeface="Calibri" panose="020F0502020204030204" pitchFamily="34" charset="0"/>
                <a:cs typeface="Calibri" panose="020F0502020204030204" pitchFamily="34" charset="0"/>
              </a:rPr>
              <a:t>социалните</a:t>
            </a:r>
            <a:r>
              <a:rPr lang="ru-RU" sz="2400" dirty="0">
                <a:solidFill>
                  <a:schemeClr val="tx1"/>
                </a:solidFill>
                <a:latin typeface="Calibri" panose="020F0502020204030204" pitchFamily="34" charset="0"/>
                <a:cs typeface="Calibri" panose="020F0502020204030204" pitchFamily="34" charset="0"/>
              </a:rPr>
              <a:t> услуги от </a:t>
            </a:r>
            <a:r>
              <a:rPr lang="ru-RU" sz="2400" dirty="0" err="1">
                <a:solidFill>
                  <a:schemeClr val="tx1"/>
                </a:solidFill>
                <a:latin typeface="Calibri" panose="020F0502020204030204" pitchFamily="34" charset="0"/>
                <a:cs typeface="Calibri" panose="020F0502020204030204" pitchFamily="34" charset="0"/>
              </a:rPr>
              <a:t>държавния</a:t>
            </a:r>
            <a:r>
              <a:rPr lang="ru-RU" sz="2400" dirty="0">
                <a:solidFill>
                  <a:schemeClr val="tx1"/>
                </a:solidFill>
                <a:latin typeface="Calibri" panose="020F0502020204030204" pitchFamily="34" charset="0"/>
                <a:cs typeface="Calibri" panose="020F0502020204030204" pitchFamily="34" charset="0"/>
              </a:rPr>
              <a:t> бюджет </a:t>
            </a:r>
            <a:r>
              <a:rPr lang="ru-RU" sz="2400" b="1" dirty="0">
                <a:solidFill>
                  <a:schemeClr val="tx1"/>
                </a:solidFill>
                <a:latin typeface="Calibri" panose="020F0502020204030204" pitchFamily="34" charset="0"/>
                <a:cs typeface="Calibri" panose="020F0502020204030204" pitchFamily="34" charset="0"/>
              </a:rPr>
              <a:t>е </a:t>
            </a:r>
            <a:r>
              <a:rPr lang="ru-RU" sz="2400" b="1" dirty="0" err="1">
                <a:solidFill>
                  <a:schemeClr val="tx1"/>
                </a:solidFill>
                <a:latin typeface="Calibri" panose="020F0502020204030204" pitchFamily="34" charset="0"/>
                <a:cs typeface="Calibri" panose="020F0502020204030204" pitchFamily="34" charset="0"/>
              </a:rPr>
              <a:t>съгласно</a:t>
            </a:r>
            <a:r>
              <a:rPr lang="ru-RU" sz="2400" b="1" dirty="0">
                <a:solidFill>
                  <a:schemeClr val="tx1"/>
                </a:solidFill>
                <a:latin typeface="Calibri" panose="020F0502020204030204" pitchFamily="34" charset="0"/>
                <a:cs typeface="Calibri" panose="020F0502020204030204" pitchFamily="34" charset="0"/>
              </a:rPr>
              <a:t> </a:t>
            </a:r>
            <a:r>
              <a:rPr lang="ru-RU" sz="2400" b="1" dirty="0" err="1">
                <a:solidFill>
                  <a:schemeClr val="tx1"/>
                </a:solidFill>
                <a:latin typeface="Calibri" panose="020F0502020204030204" pitchFamily="34" charset="0"/>
                <a:cs typeface="Calibri" panose="020F0502020204030204" pitchFamily="34" charset="0"/>
              </a:rPr>
              <a:t>стандартите</a:t>
            </a:r>
            <a:r>
              <a:rPr lang="ru-RU" sz="2400" b="1" dirty="0">
                <a:solidFill>
                  <a:schemeClr val="tx1"/>
                </a:solidFill>
                <a:latin typeface="Calibri" panose="020F0502020204030204" pitchFamily="34" charset="0"/>
                <a:cs typeface="Calibri" panose="020F0502020204030204" pitchFamily="34" charset="0"/>
              </a:rPr>
              <a:t> за </a:t>
            </a:r>
            <a:r>
              <a:rPr lang="ru-RU" sz="2400" b="1" dirty="0" err="1">
                <a:solidFill>
                  <a:schemeClr val="tx1"/>
                </a:solidFill>
                <a:latin typeface="Calibri" panose="020F0502020204030204" pitchFamily="34" charset="0"/>
                <a:cs typeface="Calibri" panose="020F0502020204030204" pitchFamily="34" charset="0"/>
              </a:rPr>
              <a:t>финансиране</a:t>
            </a:r>
            <a:r>
              <a:rPr lang="ru-RU" sz="2400" b="1" dirty="0">
                <a:solidFill>
                  <a:schemeClr val="tx1"/>
                </a:solidFill>
                <a:latin typeface="Calibri" panose="020F0502020204030204" pitchFamily="34" charset="0"/>
                <a:cs typeface="Calibri" panose="020F0502020204030204" pitchFamily="34" charset="0"/>
              </a:rPr>
              <a:t>, </a:t>
            </a:r>
            <a:r>
              <a:rPr lang="ru-RU" sz="2400" b="1" dirty="0" err="1">
                <a:solidFill>
                  <a:schemeClr val="tx1"/>
                </a:solidFill>
                <a:latin typeface="Calibri" panose="020F0502020204030204" pitchFamily="34" charset="0"/>
                <a:cs typeface="Calibri" panose="020F0502020204030204" pitchFamily="34" charset="0"/>
              </a:rPr>
              <a:t>разработвани</a:t>
            </a:r>
            <a:r>
              <a:rPr lang="ru-RU" sz="2400" b="1" dirty="0">
                <a:solidFill>
                  <a:schemeClr val="tx1"/>
                </a:solidFill>
                <a:latin typeface="Calibri" panose="020F0502020204030204" pitchFamily="34" charset="0"/>
                <a:cs typeface="Calibri" panose="020F0502020204030204" pitchFamily="34" charset="0"/>
              </a:rPr>
              <a:t> по </a:t>
            </a:r>
            <a:r>
              <a:rPr lang="ru-RU" sz="2400" b="1" dirty="0" err="1">
                <a:solidFill>
                  <a:schemeClr val="tx1"/>
                </a:solidFill>
                <a:latin typeface="Calibri" panose="020F0502020204030204" pitchFamily="34" charset="0"/>
                <a:cs typeface="Calibri" panose="020F0502020204030204" pitchFamily="34" charset="0"/>
              </a:rPr>
              <a:t>досегашния</a:t>
            </a:r>
            <a:r>
              <a:rPr lang="ru-RU" sz="2400" b="1" dirty="0">
                <a:solidFill>
                  <a:schemeClr val="tx1"/>
                </a:solidFill>
                <a:latin typeface="Calibri" panose="020F0502020204030204" pitchFamily="34" charset="0"/>
                <a:cs typeface="Calibri" panose="020F0502020204030204" pitchFamily="34" charset="0"/>
              </a:rPr>
              <a:t> ред</a:t>
            </a:r>
            <a:r>
              <a:rPr lang="ru-RU" sz="2400" dirty="0">
                <a:solidFill>
                  <a:schemeClr val="tx1"/>
                </a:solidFill>
                <a:latin typeface="Calibri" panose="020F0502020204030204" pitchFamily="34" charset="0"/>
                <a:cs typeface="Calibri" panose="020F0502020204030204" pitchFamily="34" charset="0"/>
              </a:rPr>
              <a:t>.</a:t>
            </a:r>
          </a:p>
          <a:p>
            <a:pPr algn="just">
              <a:buFont typeface="Wingdings" panose="05000000000000000000" pitchFamily="2" charset="2"/>
              <a:buChar char="Ø"/>
            </a:pPr>
            <a:r>
              <a:rPr lang="ru-RU" sz="2400" dirty="0">
                <a:solidFill>
                  <a:schemeClr val="tx1"/>
                </a:solidFill>
                <a:latin typeface="Calibri" panose="020F0502020204030204" pitchFamily="34" charset="0"/>
                <a:cs typeface="Calibri" panose="020F0502020204030204" pitchFamily="34" charset="0"/>
              </a:rPr>
              <a:t>До </a:t>
            </a:r>
            <a:r>
              <a:rPr lang="ru-RU" sz="2400" dirty="0" err="1">
                <a:solidFill>
                  <a:schemeClr val="tx1"/>
                </a:solidFill>
                <a:latin typeface="Calibri" panose="020F0502020204030204" pitchFamily="34" charset="0"/>
                <a:cs typeface="Calibri" panose="020F0502020204030204" pitchFamily="34" charset="0"/>
              </a:rPr>
              <a:t>приемането</a:t>
            </a:r>
            <a:r>
              <a:rPr lang="ru-RU" sz="2400" dirty="0">
                <a:solidFill>
                  <a:schemeClr val="tx1"/>
                </a:solidFill>
                <a:latin typeface="Calibri" panose="020F0502020204030204" pitchFamily="34" charset="0"/>
                <a:cs typeface="Calibri" panose="020F0502020204030204" pitchFamily="34" charset="0"/>
              </a:rPr>
              <a:t> на </a:t>
            </a:r>
            <a:r>
              <a:rPr lang="ru-RU" sz="2400" dirty="0" err="1">
                <a:solidFill>
                  <a:schemeClr val="tx1"/>
                </a:solidFill>
                <a:latin typeface="Calibri" panose="020F0502020204030204" pitchFamily="34" charset="0"/>
                <a:cs typeface="Calibri" panose="020F0502020204030204" pitchFamily="34" charset="0"/>
              </a:rPr>
              <a:t>тарифата</a:t>
            </a:r>
            <a:r>
              <a:rPr lang="ru-RU" sz="2400" dirty="0">
                <a:solidFill>
                  <a:schemeClr val="tx1"/>
                </a:solidFill>
                <a:latin typeface="Calibri" panose="020F0502020204030204" pitchFamily="34" charset="0"/>
                <a:cs typeface="Calibri" panose="020F0502020204030204" pitchFamily="34" charset="0"/>
              </a:rPr>
              <a:t> за размерите на </a:t>
            </a:r>
            <a:r>
              <a:rPr lang="ru-RU" sz="2400" dirty="0" err="1">
                <a:solidFill>
                  <a:schemeClr val="tx1"/>
                </a:solidFill>
                <a:latin typeface="Calibri" panose="020F0502020204030204" pitchFamily="34" charset="0"/>
                <a:cs typeface="Calibri" panose="020F0502020204030204" pitchFamily="34" charset="0"/>
              </a:rPr>
              <a:t>таксите</a:t>
            </a:r>
            <a:r>
              <a:rPr lang="ru-RU" sz="2400" dirty="0">
                <a:solidFill>
                  <a:schemeClr val="tx1"/>
                </a:solidFill>
                <a:latin typeface="Calibri" panose="020F0502020204030204" pitchFamily="34" charset="0"/>
                <a:cs typeface="Calibri" panose="020F0502020204030204" pitchFamily="34" charset="0"/>
              </a:rPr>
              <a:t> за </a:t>
            </a:r>
            <a:r>
              <a:rPr lang="ru-RU" sz="2400" dirty="0" err="1">
                <a:solidFill>
                  <a:schemeClr val="tx1"/>
                </a:solidFill>
                <a:latin typeface="Calibri" panose="020F0502020204030204" pitchFamily="34" charset="0"/>
                <a:cs typeface="Calibri" panose="020F0502020204030204" pitchFamily="34" charset="0"/>
              </a:rPr>
              <a:t>ползване</a:t>
            </a:r>
            <a:r>
              <a:rPr lang="ru-RU" sz="2400" dirty="0">
                <a:solidFill>
                  <a:schemeClr val="tx1"/>
                </a:solidFill>
                <a:latin typeface="Calibri" panose="020F0502020204030204" pitchFamily="34" charset="0"/>
                <a:cs typeface="Calibri" panose="020F0502020204030204" pitchFamily="34" charset="0"/>
              </a:rPr>
              <a:t> на </a:t>
            </a:r>
            <a:r>
              <a:rPr lang="ru-RU" sz="2400" dirty="0" err="1">
                <a:solidFill>
                  <a:schemeClr val="tx1"/>
                </a:solidFill>
                <a:latin typeface="Calibri" panose="020F0502020204030204" pitchFamily="34" charset="0"/>
                <a:cs typeface="Calibri" panose="020F0502020204030204" pitchFamily="34" charset="0"/>
              </a:rPr>
              <a:t>социални</a:t>
            </a:r>
            <a:r>
              <a:rPr lang="ru-RU" sz="2400" dirty="0">
                <a:solidFill>
                  <a:schemeClr val="tx1"/>
                </a:solidFill>
                <a:latin typeface="Calibri" panose="020F0502020204030204" pitchFamily="34" charset="0"/>
                <a:cs typeface="Calibri" panose="020F0502020204030204" pitchFamily="34" charset="0"/>
              </a:rPr>
              <a:t> услуги, </a:t>
            </a:r>
            <a:r>
              <a:rPr lang="ru-RU" sz="2400" dirty="0" err="1">
                <a:solidFill>
                  <a:schemeClr val="tx1"/>
                </a:solidFill>
                <a:latin typeface="Calibri" panose="020F0502020204030204" pitchFamily="34" charset="0"/>
                <a:cs typeface="Calibri" panose="020F0502020204030204" pitchFamily="34" charset="0"/>
              </a:rPr>
              <a:t>финансирани</a:t>
            </a:r>
            <a:r>
              <a:rPr lang="ru-RU" sz="2400" dirty="0">
                <a:solidFill>
                  <a:schemeClr val="tx1"/>
                </a:solidFill>
                <a:latin typeface="Calibri" panose="020F0502020204030204" pitchFamily="34" charset="0"/>
                <a:cs typeface="Calibri" panose="020F0502020204030204" pitchFamily="34" charset="0"/>
              </a:rPr>
              <a:t> от </a:t>
            </a:r>
            <a:r>
              <a:rPr lang="ru-RU" sz="2400" dirty="0" err="1">
                <a:solidFill>
                  <a:schemeClr val="tx1"/>
                </a:solidFill>
                <a:latin typeface="Calibri" panose="020F0502020204030204" pitchFamily="34" charset="0"/>
                <a:cs typeface="Calibri" panose="020F0502020204030204" pitchFamily="34" charset="0"/>
              </a:rPr>
              <a:t>държавния</a:t>
            </a:r>
            <a:r>
              <a:rPr lang="ru-RU" sz="2400" dirty="0">
                <a:solidFill>
                  <a:schemeClr val="tx1"/>
                </a:solidFill>
                <a:latin typeface="Calibri" panose="020F0502020204030204" pitchFamily="34" charset="0"/>
                <a:cs typeface="Calibri" panose="020F0502020204030204" pitchFamily="34" charset="0"/>
              </a:rPr>
              <a:t> бюджет, </a:t>
            </a:r>
            <a:r>
              <a:rPr lang="ru-RU" sz="2400" b="1" dirty="0" err="1">
                <a:solidFill>
                  <a:schemeClr val="tx1"/>
                </a:solidFill>
                <a:latin typeface="Calibri" panose="020F0502020204030204" pitchFamily="34" charset="0"/>
                <a:cs typeface="Calibri" panose="020F0502020204030204" pitchFamily="34" charset="0"/>
              </a:rPr>
              <a:t>таксите</a:t>
            </a:r>
            <a:r>
              <a:rPr lang="ru-RU" sz="2400" b="1" dirty="0">
                <a:solidFill>
                  <a:schemeClr val="tx1"/>
                </a:solidFill>
                <a:latin typeface="Calibri" panose="020F0502020204030204" pitchFamily="34" charset="0"/>
                <a:cs typeface="Calibri" panose="020F0502020204030204" pitchFamily="34" charset="0"/>
              </a:rPr>
              <a:t> за </a:t>
            </a:r>
            <a:r>
              <a:rPr lang="ru-RU" sz="2400" b="1" dirty="0" err="1">
                <a:solidFill>
                  <a:schemeClr val="tx1"/>
                </a:solidFill>
                <a:latin typeface="Calibri" panose="020F0502020204030204" pitchFamily="34" charset="0"/>
                <a:cs typeface="Calibri" panose="020F0502020204030204" pitchFamily="34" charset="0"/>
              </a:rPr>
              <a:t>ползване</a:t>
            </a:r>
            <a:r>
              <a:rPr lang="ru-RU" sz="2400" b="1" dirty="0">
                <a:solidFill>
                  <a:schemeClr val="tx1"/>
                </a:solidFill>
                <a:latin typeface="Calibri" panose="020F0502020204030204" pitchFamily="34" charset="0"/>
                <a:cs typeface="Calibri" panose="020F0502020204030204" pitchFamily="34" charset="0"/>
              </a:rPr>
              <a:t> на </a:t>
            </a:r>
            <a:r>
              <a:rPr lang="ru-RU" sz="2400" b="1" dirty="0" err="1">
                <a:solidFill>
                  <a:schemeClr val="tx1"/>
                </a:solidFill>
                <a:latin typeface="Calibri" panose="020F0502020204030204" pitchFamily="34" charset="0"/>
                <a:cs typeface="Calibri" panose="020F0502020204030204" pitchFamily="34" charset="0"/>
              </a:rPr>
              <a:t>тези</a:t>
            </a:r>
            <a:r>
              <a:rPr lang="ru-RU" sz="2400" b="1" dirty="0">
                <a:solidFill>
                  <a:schemeClr val="tx1"/>
                </a:solidFill>
                <a:latin typeface="Calibri" panose="020F0502020204030204" pitchFamily="34" charset="0"/>
                <a:cs typeface="Calibri" panose="020F0502020204030204" pitchFamily="34" charset="0"/>
              </a:rPr>
              <a:t> </a:t>
            </a:r>
            <a:r>
              <a:rPr lang="ru-RU" sz="2400" b="1" dirty="0" err="1">
                <a:solidFill>
                  <a:schemeClr val="tx1"/>
                </a:solidFill>
                <a:latin typeface="Calibri" panose="020F0502020204030204" pitchFamily="34" charset="0"/>
                <a:cs typeface="Calibri" panose="020F0502020204030204" pitchFamily="34" charset="0"/>
              </a:rPr>
              <a:t>социални</a:t>
            </a:r>
            <a:r>
              <a:rPr lang="ru-RU" sz="2400" b="1" dirty="0">
                <a:solidFill>
                  <a:schemeClr val="tx1"/>
                </a:solidFill>
                <a:latin typeface="Calibri" panose="020F0502020204030204" pitchFamily="34" charset="0"/>
                <a:cs typeface="Calibri" panose="020F0502020204030204" pitchFamily="34" charset="0"/>
              </a:rPr>
              <a:t> услуги</a:t>
            </a:r>
            <a:r>
              <a:rPr lang="ru-RU" sz="2400" dirty="0">
                <a:solidFill>
                  <a:schemeClr val="tx1"/>
                </a:solidFill>
                <a:latin typeface="Calibri" panose="020F0502020204030204" pitchFamily="34" charset="0"/>
                <a:cs typeface="Calibri" panose="020F0502020204030204" pitchFamily="34" charset="0"/>
              </a:rPr>
              <a:t> се </a:t>
            </a:r>
            <a:r>
              <a:rPr lang="ru-RU" sz="2400" dirty="0" err="1">
                <a:solidFill>
                  <a:schemeClr val="tx1"/>
                </a:solidFill>
                <a:latin typeface="Calibri" panose="020F0502020204030204" pitchFamily="34" charset="0"/>
                <a:cs typeface="Calibri" panose="020F0502020204030204" pitchFamily="34" charset="0"/>
              </a:rPr>
              <a:t>заплащат</a:t>
            </a:r>
            <a:r>
              <a:rPr lang="ru-RU" sz="2400" dirty="0">
                <a:solidFill>
                  <a:schemeClr val="tx1"/>
                </a:solidFill>
                <a:latin typeface="Calibri" panose="020F0502020204030204" pitchFamily="34" charset="0"/>
                <a:cs typeface="Calibri" panose="020F0502020204030204" pitchFamily="34" charset="0"/>
              </a:rPr>
              <a:t> в размерите, </a:t>
            </a:r>
            <a:r>
              <a:rPr lang="ru-RU" sz="2400" dirty="0" err="1">
                <a:solidFill>
                  <a:schemeClr val="tx1"/>
                </a:solidFill>
                <a:latin typeface="Calibri" panose="020F0502020204030204" pitchFamily="34" charset="0"/>
                <a:cs typeface="Calibri" panose="020F0502020204030204" pitchFamily="34" charset="0"/>
              </a:rPr>
              <a:t>определени</a:t>
            </a:r>
            <a:r>
              <a:rPr lang="ru-RU" sz="2400" dirty="0">
                <a:solidFill>
                  <a:schemeClr val="tx1"/>
                </a:solidFill>
                <a:latin typeface="Calibri" panose="020F0502020204030204" pitchFamily="34" charset="0"/>
                <a:cs typeface="Calibri" panose="020F0502020204030204" pitchFamily="34" charset="0"/>
              </a:rPr>
              <a:t> по </a:t>
            </a:r>
            <a:r>
              <a:rPr lang="ru-RU" sz="2400" dirty="0" err="1">
                <a:solidFill>
                  <a:schemeClr val="tx1"/>
                </a:solidFill>
                <a:latin typeface="Calibri" panose="020F0502020204030204" pitchFamily="34" charset="0"/>
                <a:cs typeface="Calibri" panose="020F0502020204030204" pitchFamily="34" charset="0"/>
              </a:rPr>
              <a:t>досегашния</a:t>
            </a:r>
            <a:r>
              <a:rPr lang="ru-RU" sz="2400" dirty="0">
                <a:solidFill>
                  <a:schemeClr val="tx1"/>
                </a:solidFill>
                <a:latin typeface="Calibri" panose="020F0502020204030204" pitchFamily="34" charset="0"/>
                <a:cs typeface="Calibri" panose="020F0502020204030204" pitchFamily="34" charset="0"/>
              </a:rPr>
              <a:t> ред. </a:t>
            </a:r>
            <a:r>
              <a:rPr lang="ru-RU" sz="2400" i="1" dirty="0">
                <a:solidFill>
                  <a:schemeClr val="tx1"/>
                </a:solidFill>
                <a:latin typeface="Calibri" panose="020F0502020204030204" pitchFamily="34" charset="0"/>
                <a:cs typeface="Calibri" panose="020F0502020204030204" pitchFamily="34" charset="0"/>
              </a:rPr>
              <a:t>Само за 2020 г. </a:t>
            </a:r>
            <a:r>
              <a:rPr lang="ru-RU" sz="2400" i="1" dirty="0" err="1">
                <a:solidFill>
                  <a:schemeClr val="tx1"/>
                </a:solidFill>
                <a:latin typeface="Calibri" panose="020F0502020204030204" pitchFamily="34" charset="0"/>
                <a:cs typeface="Calibri" panose="020F0502020204030204" pitchFamily="34" charset="0"/>
              </a:rPr>
              <a:t>със</a:t>
            </a:r>
            <a:r>
              <a:rPr lang="ru-RU" sz="2400" i="1" dirty="0">
                <a:solidFill>
                  <a:schemeClr val="tx1"/>
                </a:solidFill>
                <a:latin typeface="Calibri" panose="020F0502020204030204" pitchFamily="34" charset="0"/>
                <a:cs typeface="Calibri" panose="020F0502020204030204" pitchFamily="34" charset="0"/>
              </a:rPr>
              <a:t> ЗМДВИППП </a:t>
            </a:r>
            <a:r>
              <a:rPr lang="ru-RU" sz="2400" i="1" dirty="0" err="1">
                <a:solidFill>
                  <a:schemeClr val="tx1"/>
                </a:solidFill>
                <a:latin typeface="Calibri" panose="020F0502020204030204" pitchFamily="34" charset="0"/>
                <a:cs typeface="Calibri" panose="020F0502020204030204" pitchFamily="34" charset="0"/>
              </a:rPr>
              <a:t>беше</a:t>
            </a:r>
            <a:r>
              <a:rPr lang="ru-RU" sz="2400" i="1" dirty="0">
                <a:solidFill>
                  <a:schemeClr val="tx1"/>
                </a:solidFill>
                <a:latin typeface="Calibri" panose="020F0502020204030204" pitchFamily="34" charset="0"/>
                <a:cs typeface="Calibri" panose="020F0502020204030204" pitchFamily="34" charset="0"/>
              </a:rPr>
              <a:t> </a:t>
            </a:r>
            <a:r>
              <a:rPr lang="ru-RU" sz="2400" i="1" dirty="0" err="1">
                <a:solidFill>
                  <a:schemeClr val="tx1"/>
                </a:solidFill>
                <a:latin typeface="Calibri" panose="020F0502020204030204" pitchFamily="34" charset="0"/>
                <a:cs typeface="Calibri" panose="020F0502020204030204" pitchFamily="34" charset="0"/>
              </a:rPr>
              <a:t>регламентирано</a:t>
            </a:r>
            <a:r>
              <a:rPr lang="ru-RU" sz="2400" i="1" dirty="0">
                <a:solidFill>
                  <a:schemeClr val="tx1"/>
                </a:solidFill>
                <a:latin typeface="Calibri" panose="020F0502020204030204" pitchFamily="34" charset="0"/>
                <a:cs typeface="Calibri" panose="020F0502020204030204" pitchFamily="34" charset="0"/>
              </a:rPr>
              <a:t> </a:t>
            </a:r>
            <a:r>
              <a:rPr lang="ru-RU" sz="2400" i="1" dirty="0" err="1">
                <a:solidFill>
                  <a:schemeClr val="tx1"/>
                </a:solidFill>
                <a:latin typeface="Calibri" panose="020F0502020204030204" pitchFamily="34" charset="0"/>
                <a:cs typeface="Calibri" panose="020F0502020204030204" pitchFamily="34" charset="0"/>
              </a:rPr>
              <a:t>освобождаване</a:t>
            </a:r>
            <a:r>
              <a:rPr lang="ru-RU" sz="2400" i="1" dirty="0">
                <a:solidFill>
                  <a:schemeClr val="tx1"/>
                </a:solidFill>
                <a:latin typeface="Calibri" panose="020F0502020204030204" pitchFamily="34" charset="0"/>
                <a:cs typeface="Calibri" panose="020F0502020204030204" pitchFamily="34" charset="0"/>
              </a:rPr>
              <a:t> за </a:t>
            </a:r>
            <a:r>
              <a:rPr lang="ru-RU" sz="2400" i="1" dirty="0" err="1">
                <a:solidFill>
                  <a:schemeClr val="tx1"/>
                </a:solidFill>
                <a:latin typeface="Calibri" panose="020F0502020204030204" pitchFamily="34" charset="0"/>
                <a:cs typeface="Calibri" panose="020F0502020204030204" pitchFamily="34" charset="0"/>
              </a:rPr>
              <a:t>някои</a:t>
            </a:r>
            <a:r>
              <a:rPr lang="ru-RU" sz="2400" i="1" dirty="0">
                <a:solidFill>
                  <a:schemeClr val="tx1"/>
                </a:solidFill>
                <a:latin typeface="Calibri" panose="020F0502020204030204" pitchFamily="34" charset="0"/>
                <a:cs typeface="Calibri" panose="020F0502020204030204" pitchFamily="34" charset="0"/>
              </a:rPr>
              <a:t> услуги. Само </a:t>
            </a:r>
            <a:r>
              <a:rPr lang="ru-RU" sz="2400" i="1" dirty="0" err="1">
                <a:solidFill>
                  <a:schemeClr val="tx1"/>
                </a:solidFill>
                <a:latin typeface="Calibri" panose="020F0502020204030204" pitchFamily="34" charset="0"/>
                <a:cs typeface="Calibri" panose="020F0502020204030204" pitchFamily="34" charset="0"/>
              </a:rPr>
              <a:t>през</a:t>
            </a:r>
            <a:r>
              <a:rPr lang="ru-RU" sz="2400" i="1" dirty="0">
                <a:solidFill>
                  <a:schemeClr val="tx1"/>
                </a:solidFill>
                <a:latin typeface="Calibri" panose="020F0502020204030204" pitchFamily="34" charset="0"/>
                <a:cs typeface="Calibri" panose="020F0502020204030204" pitchFamily="34" charset="0"/>
              </a:rPr>
              <a:t> 2021 г. </a:t>
            </a:r>
            <a:r>
              <a:rPr lang="ru-RU" sz="2400" i="1" dirty="0" err="1">
                <a:solidFill>
                  <a:schemeClr val="tx1"/>
                </a:solidFill>
                <a:latin typeface="Calibri" panose="020F0502020204030204" pitchFamily="34" charset="0"/>
                <a:cs typeface="Calibri" panose="020F0502020204030204" pitchFamily="34" charset="0"/>
              </a:rPr>
              <a:t>потребителите</a:t>
            </a:r>
            <a:r>
              <a:rPr lang="ru-RU" sz="2400" i="1" dirty="0">
                <a:solidFill>
                  <a:schemeClr val="tx1"/>
                </a:solidFill>
                <a:latin typeface="Calibri" panose="020F0502020204030204" pitchFamily="34" charset="0"/>
                <a:cs typeface="Calibri" panose="020F0502020204030204" pitchFamily="34" charset="0"/>
              </a:rPr>
              <a:t> на </a:t>
            </a:r>
            <a:r>
              <a:rPr lang="ru-RU" sz="2400" i="1" dirty="0" err="1">
                <a:solidFill>
                  <a:schemeClr val="tx1"/>
                </a:solidFill>
                <a:latin typeface="Calibri" panose="020F0502020204030204" pitchFamily="34" charset="0"/>
                <a:cs typeface="Calibri" panose="020F0502020204030204" pitchFamily="34" charset="0"/>
              </a:rPr>
              <a:t>асистентска</a:t>
            </a:r>
            <a:r>
              <a:rPr lang="ru-RU" sz="2400" i="1" dirty="0">
                <a:solidFill>
                  <a:schemeClr val="tx1"/>
                </a:solidFill>
                <a:latin typeface="Calibri" panose="020F0502020204030204" pitchFamily="34" charset="0"/>
                <a:cs typeface="Calibri" panose="020F0502020204030204" pitchFamily="34" charset="0"/>
              </a:rPr>
              <a:t> </a:t>
            </a:r>
            <a:r>
              <a:rPr lang="ru-RU" sz="2400" i="1" dirty="0" err="1">
                <a:solidFill>
                  <a:schemeClr val="tx1"/>
                </a:solidFill>
                <a:latin typeface="Calibri" panose="020F0502020204030204" pitchFamily="34" charset="0"/>
                <a:cs typeface="Calibri" panose="020F0502020204030204" pitchFamily="34" charset="0"/>
              </a:rPr>
              <a:t>подкрепа</a:t>
            </a:r>
            <a:r>
              <a:rPr lang="ru-RU" sz="2400" i="1" dirty="0">
                <a:solidFill>
                  <a:schemeClr val="tx1"/>
                </a:solidFill>
                <a:latin typeface="Calibri" panose="020F0502020204030204" pitchFamily="34" charset="0"/>
                <a:cs typeface="Calibri" panose="020F0502020204030204" pitchFamily="34" charset="0"/>
              </a:rPr>
              <a:t> не </a:t>
            </a:r>
            <a:r>
              <a:rPr lang="ru-RU" sz="2400" i="1" dirty="0" err="1">
                <a:solidFill>
                  <a:schemeClr val="tx1"/>
                </a:solidFill>
                <a:latin typeface="Calibri" panose="020F0502020204030204" pitchFamily="34" charset="0"/>
                <a:cs typeface="Calibri" panose="020F0502020204030204" pitchFamily="34" charset="0"/>
              </a:rPr>
              <a:t>дължат</a:t>
            </a:r>
            <a:r>
              <a:rPr lang="ru-RU" sz="2400" i="1" dirty="0">
                <a:solidFill>
                  <a:schemeClr val="tx1"/>
                </a:solidFill>
                <a:latin typeface="Calibri" panose="020F0502020204030204" pitchFamily="34" charset="0"/>
                <a:cs typeface="Calibri" panose="020F0502020204030204" pitchFamily="34" charset="0"/>
              </a:rPr>
              <a:t> такси. </a:t>
            </a:r>
          </a:p>
          <a:p>
            <a:pPr algn="just">
              <a:buFont typeface="Wingdings" panose="05000000000000000000" pitchFamily="2" charset="2"/>
              <a:buChar char="Ø"/>
            </a:pPr>
            <a:r>
              <a:rPr lang="ru-RU" sz="2400" i="1" dirty="0">
                <a:solidFill>
                  <a:srgbClr val="FF0000"/>
                </a:solidFill>
                <a:latin typeface="Calibri" panose="020F0502020204030204" pitchFamily="34" charset="0"/>
                <a:cs typeface="Calibri" panose="020F0502020204030204" pitchFamily="34" charset="0"/>
              </a:rPr>
              <a:t>В срок до 12 </a:t>
            </a:r>
            <a:r>
              <a:rPr lang="ru-RU" sz="2400" i="1" dirty="0" err="1">
                <a:solidFill>
                  <a:srgbClr val="FF0000"/>
                </a:solidFill>
                <a:latin typeface="Calibri" panose="020F0502020204030204" pitchFamily="34" charset="0"/>
                <a:cs typeface="Calibri" panose="020F0502020204030204" pitchFamily="34" charset="0"/>
              </a:rPr>
              <a:t>месеца</a:t>
            </a:r>
            <a:r>
              <a:rPr lang="ru-RU" sz="2400" i="1" dirty="0">
                <a:solidFill>
                  <a:srgbClr val="FF0000"/>
                </a:solidFill>
                <a:latin typeface="Calibri" panose="020F0502020204030204" pitchFamily="34" charset="0"/>
                <a:cs typeface="Calibri" panose="020F0502020204030204" pitchFamily="34" charset="0"/>
              </a:rPr>
              <a:t> от </a:t>
            </a:r>
            <a:r>
              <a:rPr lang="ru-RU" sz="2400" i="1" dirty="0" err="1">
                <a:solidFill>
                  <a:srgbClr val="FF0000"/>
                </a:solidFill>
                <a:latin typeface="Calibri" panose="020F0502020204030204" pitchFamily="34" charset="0"/>
                <a:cs typeface="Calibri" panose="020F0502020204030204" pitchFamily="34" charset="0"/>
              </a:rPr>
              <a:t>влизането</a:t>
            </a:r>
            <a:r>
              <a:rPr lang="ru-RU" sz="2400" i="1" dirty="0">
                <a:solidFill>
                  <a:srgbClr val="FF0000"/>
                </a:solidFill>
                <a:latin typeface="Calibri" panose="020F0502020204030204" pitchFamily="34" charset="0"/>
                <a:cs typeface="Calibri" panose="020F0502020204030204" pitchFamily="34" charset="0"/>
              </a:rPr>
              <a:t> в сила на ЗСУ </a:t>
            </a:r>
            <a:r>
              <a:rPr lang="ru-RU" sz="2400" i="1" dirty="0" err="1">
                <a:solidFill>
                  <a:srgbClr val="FF0000"/>
                </a:solidFill>
                <a:latin typeface="Calibri" panose="020F0502020204030204" pitchFamily="34" charset="0"/>
                <a:cs typeface="Calibri" panose="020F0502020204030204" pitchFamily="34" charset="0"/>
              </a:rPr>
              <a:t>доставчиците</a:t>
            </a:r>
            <a:r>
              <a:rPr lang="ru-RU" sz="2400" i="1" dirty="0">
                <a:solidFill>
                  <a:srgbClr val="FF0000"/>
                </a:solidFill>
                <a:latin typeface="Calibri" panose="020F0502020204030204" pitchFamily="34" charset="0"/>
                <a:cs typeface="Calibri" panose="020F0502020204030204" pitchFamily="34" charset="0"/>
              </a:rPr>
              <a:t> на </a:t>
            </a:r>
            <a:r>
              <a:rPr lang="ru-RU" sz="2400" i="1" dirty="0" err="1">
                <a:solidFill>
                  <a:srgbClr val="FF0000"/>
                </a:solidFill>
                <a:latin typeface="Calibri" panose="020F0502020204030204" pitchFamily="34" charset="0"/>
                <a:cs typeface="Calibri" panose="020F0502020204030204" pitchFamily="34" charset="0"/>
              </a:rPr>
              <a:t>социални</a:t>
            </a:r>
            <a:r>
              <a:rPr lang="ru-RU" sz="2400" i="1" dirty="0">
                <a:solidFill>
                  <a:srgbClr val="FF0000"/>
                </a:solidFill>
                <a:latin typeface="Calibri" panose="020F0502020204030204" pitchFamily="34" charset="0"/>
                <a:cs typeface="Calibri" panose="020F0502020204030204" pitchFamily="34" charset="0"/>
              </a:rPr>
              <a:t> услуги </a:t>
            </a:r>
            <a:r>
              <a:rPr lang="ru-RU" sz="2400" i="1" dirty="0" err="1">
                <a:solidFill>
                  <a:srgbClr val="FF0000"/>
                </a:solidFill>
                <a:latin typeface="Calibri" panose="020F0502020204030204" pitchFamily="34" charset="0"/>
                <a:cs typeface="Calibri" panose="020F0502020204030204" pitchFamily="34" charset="0"/>
              </a:rPr>
              <a:t>предприемат</a:t>
            </a:r>
            <a:r>
              <a:rPr lang="ru-RU" sz="2400" i="1" dirty="0">
                <a:solidFill>
                  <a:srgbClr val="FF0000"/>
                </a:solidFill>
                <a:latin typeface="Calibri" panose="020F0502020204030204" pitchFamily="34" charset="0"/>
                <a:cs typeface="Calibri" panose="020F0502020204030204" pitchFamily="34" charset="0"/>
              </a:rPr>
              <a:t> действия за </a:t>
            </a:r>
            <a:r>
              <a:rPr lang="ru-RU" sz="2400" i="1" dirty="0" err="1">
                <a:solidFill>
                  <a:srgbClr val="FF0000"/>
                </a:solidFill>
                <a:latin typeface="Calibri" panose="020F0502020204030204" pitchFamily="34" charset="0"/>
                <a:cs typeface="Calibri" panose="020F0502020204030204" pitchFamily="34" charset="0"/>
              </a:rPr>
              <a:t>привеждане</a:t>
            </a:r>
            <a:r>
              <a:rPr lang="ru-RU" sz="2400" i="1" dirty="0">
                <a:solidFill>
                  <a:srgbClr val="FF0000"/>
                </a:solidFill>
                <a:latin typeface="Calibri" panose="020F0502020204030204" pitchFamily="34" charset="0"/>
                <a:cs typeface="Calibri" panose="020F0502020204030204" pitchFamily="34" charset="0"/>
              </a:rPr>
              <a:t> на </a:t>
            </a:r>
            <a:r>
              <a:rPr lang="ru-RU" sz="2400" i="1" dirty="0" err="1">
                <a:solidFill>
                  <a:srgbClr val="FF0000"/>
                </a:solidFill>
                <a:latin typeface="Calibri" panose="020F0502020204030204" pitchFamily="34" charset="0"/>
                <a:cs typeface="Calibri" panose="020F0502020204030204" pitchFamily="34" charset="0"/>
              </a:rPr>
              <a:t>предоставяните</a:t>
            </a:r>
            <a:r>
              <a:rPr lang="ru-RU" sz="2400" i="1" dirty="0">
                <a:solidFill>
                  <a:srgbClr val="FF0000"/>
                </a:solidFill>
                <a:latin typeface="Calibri" panose="020F0502020204030204" pitchFamily="34" charset="0"/>
                <a:cs typeface="Calibri" panose="020F0502020204030204" pitchFamily="34" charset="0"/>
              </a:rPr>
              <a:t> от </a:t>
            </a:r>
            <a:r>
              <a:rPr lang="ru-RU" sz="2400" i="1" dirty="0" err="1">
                <a:solidFill>
                  <a:srgbClr val="FF0000"/>
                </a:solidFill>
                <a:latin typeface="Calibri" panose="020F0502020204030204" pitchFamily="34" charset="0"/>
                <a:cs typeface="Calibri" panose="020F0502020204030204" pitchFamily="34" charset="0"/>
              </a:rPr>
              <a:t>тях</a:t>
            </a:r>
            <a:r>
              <a:rPr lang="ru-RU" sz="2400" i="1" dirty="0">
                <a:solidFill>
                  <a:srgbClr val="FF0000"/>
                </a:solidFill>
                <a:latin typeface="Calibri" panose="020F0502020204030204" pitchFamily="34" charset="0"/>
                <a:cs typeface="Calibri" panose="020F0502020204030204" pitchFamily="34" charset="0"/>
              </a:rPr>
              <a:t> </a:t>
            </a:r>
            <a:r>
              <a:rPr lang="ru-RU" sz="2400" i="1" dirty="0" err="1">
                <a:solidFill>
                  <a:srgbClr val="FF0000"/>
                </a:solidFill>
                <a:latin typeface="Calibri" panose="020F0502020204030204" pitchFamily="34" charset="0"/>
                <a:cs typeface="Calibri" panose="020F0502020204030204" pitchFamily="34" charset="0"/>
              </a:rPr>
              <a:t>социални</a:t>
            </a:r>
            <a:r>
              <a:rPr lang="ru-RU" sz="2400" i="1" dirty="0">
                <a:solidFill>
                  <a:srgbClr val="FF0000"/>
                </a:solidFill>
                <a:latin typeface="Calibri" panose="020F0502020204030204" pitchFamily="34" charset="0"/>
                <a:cs typeface="Calibri" panose="020F0502020204030204" pitchFamily="34" charset="0"/>
              </a:rPr>
              <a:t> услуги в </a:t>
            </a:r>
            <a:r>
              <a:rPr lang="ru-RU" sz="2400" i="1" dirty="0" err="1">
                <a:solidFill>
                  <a:srgbClr val="FF0000"/>
                </a:solidFill>
                <a:latin typeface="Calibri" panose="020F0502020204030204" pitchFamily="34" charset="0"/>
                <a:cs typeface="Calibri" panose="020F0502020204030204" pitchFamily="34" charset="0"/>
              </a:rPr>
              <a:t>съответствие</a:t>
            </a:r>
            <a:r>
              <a:rPr lang="ru-RU" sz="2400" i="1" dirty="0">
                <a:solidFill>
                  <a:srgbClr val="FF0000"/>
                </a:solidFill>
                <a:latin typeface="Calibri" panose="020F0502020204030204" pitchFamily="34" charset="0"/>
                <a:cs typeface="Calibri" panose="020F0502020204030204" pitchFamily="34" charset="0"/>
              </a:rPr>
              <a:t> с </a:t>
            </a:r>
            <a:r>
              <a:rPr lang="ru-RU" sz="2400" i="1" dirty="0" err="1">
                <a:solidFill>
                  <a:srgbClr val="FF0000"/>
                </a:solidFill>
                <a:latin typeface="Calibri" panose="020F0502020204030204" pitchFamily="34" charset="0"/>
                <a:cs typeface="Calibri" panose="020F0502020204030204" pitchFamily="34" charset="0"/>
              </a:rPr>
              <a:t>изискванията</a:t>
            </a:r>
            <a:r>
              <a:rPr lang="ru-RU" sz="2400" i="1" dirty="0">
                <a:solidFill>
                  <a:srgbClr val="FF0000"/>
                </a:solidFill>
                <a:latin typeface="Calibri" panose="020F0502020204030204" pitchFamily="34" charset="0"/>
                <a:cs typeface="Calibri" panose="020F0502020204030204" pitchFamily="34" charset="0"/>
              </a:rPr>
              <a:t> на закона и </a:t>
            </a:r>
            <a:r>
              <a:rPr lang="ru-RU" sz="2400" i="1" dirty="0" err="1">
                <a:solidFill>
                  <a:srgbClr val="FF0000"/>
                </a:solidFill>
                <a:latin typeface="Calibri" panose="020F0502020204030204" pitchFamily="34" charset="0"/>
                <a:cs typeface="Calibri" panose="020F0502020204030204" pitchFamily="34" charset="0"/>
              </a:rPr>
              <a:t>със</a:t>
            </a:r>
            <a:r>
              <a:rPr lang="ru-RU" sz="2400" i="1" dirty="0">
                <a:solidFill>
                  <a:srgbClr val="FF0000"/>
                </a:solidFill>
                <a:latin typeface="Calibri" panose="020F0502020204030204" pitchFamily="34" charset="0"/>
                <a:cs typeface="Calibri" panose="020F0502020204030204" pitchFamily="34" charset="0"/>
              </a:rPr>
              <a:t> </a:t>
            </a:r>
            <a:r>
              <a:rPr lang="ru-RU" sz="2400" i="1" dirty="0" err="1">
                <a:solidFill>
                  <a:srgbClr val="FF0000"/>
                </a:solidFill>
                <a:latin typeface="Calibri" panose="020F0502020204030204" pitchFamily="34" charset="0"/>
                <a:cs typeface="Calibri" panose="020F0502020204030204" pitchFamily="34" charset="0"/>
              </a:rPr>
              <a:t>стандартите</a:t>
            </a:r>
            <a:r>
              <a:rPr lang="ru-RU" sz="2400" i="1" dirty="0">
                <a:solidFill>
                  <a:srgbClr val="FF0000"/>
                </a:solidFill>
                <a:latin typeface="Calibri" panose="020F0502020204030204" pitchFamily="34" charset="0"/>
                <a:cs typeface="Calibri" panose="020F0502020204030204" pitchFamily="34" charset="0"/>
              </a:rPr>
              <a:t> за качество, </a:t>
            </a:r>
            <a:r>
              <a:rPr lang="ru-RU" sz="2400" i="1" dirty="0" err="1">
                <a:solidFill>
                  <a:srgbClr val="FF0000"/>
                </a:solidFill>
                <a:latin typeface="Calibri" panose="020F0502020204030204" pitchFamily="34" charset="0"/>
                <a:cs typeface="Calibri" panose="020F0502020204030204" pitchFamily="34" charset="0"/>
              </a:rPr>
              <a:t>определени</a:t>
            </a:r>
            <a:r>
              <a:rPr lang="ru-RU" sz="2400" i="1" dirty="0">
                <a:solidFill>
                  <a:srgbClr val="FF0000"/>
                </a:solidFill>
                <a:latin typeface="Calibri" panose="020F0502020204030204" pitchFamily="34" charset="0"/>
                <a:cs typeface="Calibri" panose="020F0502020204030204" pitchFamily="34" charset="0"/>
              </a:rPr>
              <a:t> в </a:t>
            </a:r>
            <a:r>
              <a:rPr lang="ru-RU" sz="2400" i="1" dirty="0" err="1">
                <a:solidFill>
                  <a:srgbClr val="FF0000"/>
                </a:solidFill>
                <a:latin typeface="Calibri" panose="020F0502020204030204" pitchFamily="34" charset="0"/>
                <a:cs typeface="Calibri" panose="020F0502020204030204" pitchFamily="34" charset="0"/>
              </a:rPr>
              <a:t>Наредбата</a:t>
            </a:r>
            <a:r>
              <a:rPr lang="ru-RU" sz="2400" i="1" dirty="0">
                <a:solidFill>
                  <a:srgbClr val="FF0000"/>
                </a:solidFill>
                <a:latin typeface="Calibri" panose="020F0502020204030204" pitchFamily="34" charset="0"/>
                <a:cs typeface="Calibri" panose="020F0502020204030204" pitchFamily="34" charset="0"/>
              </a:rPr>
              <a:t> за </a:t>
            </a:r>
            <a:r>
              <a:rPr lang="ru-RU" sz="2400" i="1" dirty="0" err="1">
                <a:solidFill>
                  <a:srgbClr val="FF0000"/>
                </a:solidFill>
                <a:latin typeface="Calibri" panose="020F0502020204030204" pitchFamily="34" charset="0"/>
                <a:cs typeface="Calibri" panose="020F0502020204030204" pitchFamily="34" charset="0"/>
              </a:rPr>
              <a:t>качеството</a:t>
            </a:r>
            <a:r>
              <a:rPr lang="ru-RU" sz="2400" i="1" dirty="0">
                <a:solidFill>
                  <a:srgbClr val="FF0000"/>
                </a:solidFill>
                <a:latin typeface="Calibri" panose="020F0502020204030204" pitchFamily="34" charset="0"/>
                <a:cs typeface="Calibri" panose="020F0502020204030204" pitchFamily="34" charset="0"/>
              </a:rPr>
              <a:t> на </a:t>
            </a:r>
            <a:r>
              <a:rPr lang="ru-RU" sz="2400" i="1" dirty="0" err="1">
                <a:solidFill>
                  <a:srgbClr val="FF0000"/>
                </a:solidFill>
                <a:latin typeface="Calibri" panose="020F0502020204030204" pitchFamily="34" charset="0"/>
                <a:cs typeface="Calibri" panose="020F0502020204030204" pitchFamily="34" charset="0"/>
              </a:rPr>
              <a:t>социалните</a:t>
            </a:r>
            <a:r>
              <a:rPr lang="ru-RU" sz="2400" i="1" dirty="0">
                <a:solidFill>
                  <a:srgbClr val="FF0000"/>
                </a:solidFill>
                <a:latin typeface="Calibri" panose="020F0502020204030204" pitchFamily="34" charset="0"/>
                <a:cs typeface="Calibri" panose="020F0502020204030204" pitchFamily="34" charset="0"/>
              </a:rPr>
              <a:t> услуги. В </a:t>
            </a:r>
            <a:r>
              <a:rPr lang="ru-RU" sz="2400" i="1" dirty="0" err="1">
                <a:solidFill>
                  <a:srgbClr val="FF0000"/>
                </a:solidFill>
                <a:latin typeface="Calibri" panose="020F0502020204030204" pitchFamily="34" charset="0"/>
                <a:cs typeface="Calibri" panose="020F0502020204030204" pitchFamily="34" charset="0"/>
              </a:rPr>
              <a:t>този</a:t>
            </a:r>
            <a:r>
              <a:rPr lang="ru-RU" sz="2400" i="1" dirty="0">
                <a:solidFill>
                  <a:srgbClr val="FF0000"/>
                </a:solidFill>
                <a:latin typeface="Calibri" panose="020F0502020204030204" pitchFamily="34" charset="0"/>
                <a:cs typeface="Calibri" panose="020F0502020204030204" pitchFamily="34" charset="0"/>
              </a:rPr>
              <a:t> срок АКСУ </a:t>
            </a:r>
            <a:r>
              <a:rPr lang="ru-RU" sz="2400" i="1" dirty="0" err="1">
                <a:solidFill>
                  <a:srgbClr val="FF0000"/>
                </a:solidFill>
                <a:latin typeface="Calibri" panose="020F0502020204030204" pitchFamily="34" charset="0"/>
                <a:cs typeface="Calibri" panose="020F0502020204030204" pitchFamily="34" charset="0"/>
              </a:rPr>
              <a:t>оказва</a:t>
            </a:r>
            <a:r>
              <a:rPr lang="ru-RU" sz="2400" i="1" dirty="0">
                <a:solidFill>
                  <a:srgbClr val="FF0000"/>
                </a:solidFill>
                <a:latin typeface="Calibri" panose="020F0502020204030204" pitchFamily="34" charset="0"/>
                <a:cs typeface="Calibri" panose="020F0502020204030204" pitchFamily="34" charset="0"/>
              </a:rPr>
              <a:t> </a:t>
            </a:r>
            <a:r>
              <a:rPr lang="ru-RU" sz="2400" i="1" dirty="0" err="1">
                <a:solidFill>
                  <a:srgbClr val="FF0000"/>
                </a:solidFill>
                <a:latin typeface="Calibri" panose="020F0502020204030204" pitchFamily="34" charset="0"/>
                <a:cs typeface="Calibri" panose="020F0502020204030204" pitchFamily="34" charset="0"/>
              </a:rPr>
              <a:t>методическа</a:t>
            </a:r>
            <a:r>
              <a:rPr lang="ru-RU" sz="2400" i="1" dirty="0">
                <a:solidFill>
                  <a:srgbClr val="FF0000"/>
                </a:solidFill>
                <a:latin typeface="Calibri" panose="020F0502020204030204" pitchFamily="34" charset="0"/>
                <a:cs typeface="Calibri" panose="020F0502020204030204" pitchFamily="34" charset="0"/>
              </a:rPr>
              <a:t> </a:t>
            </a:r>
            <a:r>
              <a:rPr lang="ru-RU" sz="2400" i="1" dirty="0" err="1">
                <a:solidFill>
                  <a:srgbClr val="FF0000"/>
                </a:solidFill>
                <a:latin typeface="Calibri" panose="020F0502020204030204" pitchFamily="34" charset="0"/>
                <a:cs typeface="Calibri" panose="020F0502020204030204" pitchFamily="34" charset="0"/>
              </a:rPr>
              <a:t>подкрепа</a:t>
            </a:r>
            <a:r>
              <a:rPr lang="ru-RU" sz="2400" i="1" dirty="0">
                <a:solidFill>
                  <a:srgbClr val="FF0000"/>
                </a:solidFill>
                <a:latin typeface="Calibri" panose="020F0502020204030204" pitchFamily="34" charset="0"/>
                <a:cs typeface="Calibri" panose="020F0502020204030204" pitchFamily="34" charset="0"/>
              </a:rPr>
              <a:t> на </a:t>
            </a:r>
            <a:r>
              <a:rPr lang="ru-RU" sz="2400" i="1" dirty="0" err="1">
                <a:solidFill>
                  <a:srgbClr val="FF0000"/>
                </a:solidFill>
                <a:latin typeface="Calibri" panose="020F0502020204030204" pitchFamily="34" charset="0"/>
                <a:cs typeface="Calibri" panose="020F0502020204030204" pitchFamily="34" charset="0"/>
              </a:rPr>
              <a:t>доставчиците</a:t>
            </a:r>
            <a:r>
              <a:rPr lang="ru-RU" sz="2400" i="1" dirty="0">
                <a:solidFill>
                  <a:srgbClr val="FF0000"/>
                </a:solidFill>
                <a:latin typeface="Calibri" panose="020F0502020204030204" pitchFamily="34" charset="0"/>
                <a:cs typeface="Calibri" panose="020F0502020204030204" pitchFamily="34" charset="0"/>
              </a:rPr>
              <a:t> на </a:t>
            </a:r>
            <a:r>
              <a:rPr lang="ru-RU" sz="2400" i="1" dirty="0" err="1">
                <a:solidFill>
                  <a:srgbClr val="FF0000"/>
                </a:solidFill>
                <a:latin typeface="Calibri" panose="020F0502020204030204" pitchFamily="34" charset="0"/>
                <a:cs typeface="Calibri" panose="020F0502020204030204" pitchFamily="34" charset="0"/>
              </a:rPr>
              <a:t>социални</a:t>
            </a:r>
            <a:r>
              <a:rPr lang="ru-RU" sz="2400" i="1" dirty="0">
                <a:solidFill>
                  <a:srgbClr val="FF0000"/>
                </a:solidFill>
                <a:latin typeface="Calibri" panose="020F0502020204030204" pitchFamily="34" charset="0"/>
                <a:cs typeface="Calibri" panose="020F0502020204030204" pitchFamily="34" charset="0"/>
              </a:rPr>
              <a:t> услуги.</a:t>
            </a:r>
            <a:endParaRPr lang="bg-BG" sz="2400" i="1" dirty="0">
              <a:solidFill>
                <a:srgbClr val="FF0000"/>
              </a:solidFill>
              <a:latin typeface="Calibri" panose="020F0502020204030204" pitchFamily="34" charset="0"/>
              <a:cs typeface="Calibri" panose="020F0502020204030204" pitchFamily="34" charset="0"/>
            </a:endParaRPr>
          </a:p>
          <a:p>
            <a:endParaRPr lang="bg-BG" dirty="0"/>
          </a:p>
        </p:txBody>
      </p:sp>
    </p:spTree>
    <p:extLst>
      <p:ext uri="{BB962C8B-B14F-4D97-AF65-F5344CB8AC3E}">
        <p14:creationId xmlns:p14="http://schemas.microsoft.com/office/powerpoint/2010/main" val="1898136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bg-BG" sz="3600" b="1" dirty="0"/>
              <a:t>По-важни стратегически документи с хоризонт 2030</a:t>
            </a:r>
          </a:p>
        </p:txBody>
      </p:sp>
      <p:sp>
        <p:nvSpPr>
          <p:cNvPr id="3" name="Контейнер за съдържание 2"/>
          <p:cNvSpPr>
            <a:spLocks noGrp="1"/>
          </p:cNvSpPr>
          <p:nvPr>
            <p:ph idx="1"/>
          </p:nvPr>
        </p:nvSpPr>
        <p:spPr/>
        <p:txBody>
          <a:bodyPr/>
          <a:lstStyle/>
          <a:p>
            <a:pPr algn="just"/>
            <a:r>
              <a:rPr lang="ru-RU" dirty="0">
                <a:solidFill>
                  <a:schemeClr val="tx1"/>
                </a:solidFill>
              </a:rPr>
              <a:t>Националната </a:t>
            </a:r>
            <a:r>
              <a:rPr lang="ru-RU" dirty="0" err="1">
                <a:solidFill>
                  <a:schemeClr val="tx1"/>
                </a:solidFill>
              </a:rPr>
              <a:t>програма</a:t>
            </a:r>
            <a:r>
              <a:rPr lang="ru-RU" dirty="0">
                <a:solidFill>
                  <a:schemeClr val="tx1"/>
                </a:solidFill>
              </a:rPr>
              <a:t> за развитие БЪЛГАРИЯ 2030; </a:t>
            </a:r>
          </a:p>
          <a:p>
            <a:pPr algn="just"/>
            <a:r>
              <a:rPr lang="ru-RU" dirty="0" err="1">
                <a:solidFill>
                  <a:schemeClr val="tx1"/>
                </a:solidFill>
              </a:rPr>
              <a:t>Национална</a:t>
            </a:r>
            <a:r>
              <a:rPr lang="ru-RU" dirty="0">
                <a:solidFill>
                  <a:schemeClr val="tx1"/>
                </a:solidFill>
              </a:rPr>
              <a:t> стратегия за </a:t>
            </a:r>
            <a:r>
              <a:rPr lang="ru-RU" dirty="0" err="1">
                <a:solidFill>
                  <a:schemeClr val="tx1"/>
                </a:solidFill>
              </a:rPr>
              <a:t>намаляване</a:t>
            </a:r>
            <a:r>
              <a:rPr lang="ru-RU" dirty="0">
                <a:solidFill>
                  <a:schemeClr val="tx1"/>
                </a:solidFill>
              </a:rPr>
              <a:t> на </a:t>
            </a:r>
            <a:r>
              <a:rPr lang="ru-RU" dirty="0" err="1">
                <a:solidFill>
                  <a:schemeClr val="tx1"/>
                </a:solidFill>
              </a:rPr>
              <a:t>бедността</a:t>
            </a:r>
            <a:r>
              <a:rPr lang="ru-RU" dirty="0">
                <a:solidFill>
                  <a:schemeClr val="tx1"/>
                </a:solidFill>
              </a:rPr>
              <a:t> и </a:t>
            </a:r>
            <a:r>
              <a:rPr lang="ru-RU" dirty="0" err="1">
                <a:solidFill>
                  <a:schemeClr val="tx1"/>
                </a:solidFill>
              </a:rPr>
              <a:t>насърчаване</a:t>
            </a:r>
            <a:r>
              <a:rPr lang="ru-RU" dirty="0">
                <a:solidFill>
                  <a:schemeClr val="tx1"/>
                </a:solidFill>
              </a:rPr>
              <a:t> на </a:t>
            </a:r>
            <a:r>
              <a:rPr lang="ru-RU" dirty="0" err="1">
                <a:solidFill>
                  <a:schemeClr val="tx1"/>
                </a:solidFill>
              </a:rPr>
              <a:t>социалното</a:t>
            </a:r>
            <a:r>
              <a:rPr lang="ru-RU" dirty="0">
                <a:solidFill>
                  <a:schemeClr val="tx1"/>
                </a:solidFill>
              </a:rPr>
              <a:t> </a:t>
            </a:r>
            <a:r>
              <a:rPr lang="ru-RU" dirty="0" err="1">
                <a:solidFill>
                  <a:schemeClr val="tx1"/>
                </a:solidFill>
              </a:rPr>
              <a:t>включване</a:t>
            </a:r>
            <a:r>
              <a:rPr lang="ru-RU" dirty="0">
                <a:solidFill>
                  <a:schemeClr val="tx1"/>
                </a:solidFill>
              </a:rPr>
              <a:t> 2030;</a:t>
            </a:r>
          </a:p>
          <a:p>
            <a:pPr algn="just"/>
            <a:r>
              <a:rPr lang="ru-RU" dirty="0">
                <a:solidFill>
                  <a:schemeClr val="tx1"/>
                </a:solidFill>
              </a:rPr>
              <a:t>Стратегия по </a:t>
            </a:r>
            <a:r>
              <a:rPr lang="ru-RU" dirty="0" err="1">
                <a:solidFill>
                  <a:schemeClr val="tx1"/>
                </a:solidFill>
              </a:rPr>
              <a:t>заетостта</a:t>
            </a:r>
            <a:r>
              <a:rPr lang="ru-RU" dirty="0">
                <a:solidFill>
                  <a:schemeClr val="tx1"/>
                </a:solidFill>
              </a:rPr>
              <a:t> на </a:t>
            </a:r>
            <a:r>
              <a:rPr lang="ru-RU" dirty="0" err="1">
                <a:solidFill>
                  <a:schemeClr val="tx1"/>
                </a:solidFill>
              </a:rPr>
              <a:t>Република</a:t>
            </a:r>
            <a:r>
              <a:rPr lang="ru-RU" dirty="0">
                <a:solidFill>
                  <a:schemeClr val="tx1"/>
                </a:solidFill>
              </a:rPr>
              <a:t> </a:t>
            </a:r>
            <a:r>
              <a:rPr lang="ru-RU" dirty="0" err="1">
                <a:solidFill>
                  <a:schemeClr val="tx1"/>
                </a:solidFill>
              </a:rPr>
              <a:t>България</a:t>
            </a:r>
            <a:r>
              <a:rPr lang="ru-RU" dirty="0">
                <a:solidFill>
                  <a:schemeClr val="tx1"/>
                </a:solidFill>
              </a:rPr>
              <a:t> 2021-2030 г.; </a:t>
            </a:r>
          </a:p>
          <a:p>
            <a:pPr algn="just"/>
            <a:r>
              <a:rPr lang="ru-RU" dirty="0" err="1">
                <a:solidFill>
                  <a:schemeClr val="tx1"/>
                </a:solidFill>
              </a:rPr>
              <a:t>Национална</a:t>
            </a:r>
            <a:r>
              <a:rPr lang="ru-RU" dirty="0">
                <a:solidFill>
                  <a:schemeClr val="tx1"/>
                </a:solidFill>
              </a:rPr>
              <a:t> стратегия за </a:t>
            </a:r>
            <a:r>
              <a:rPr lang="ru-RU" dirty="0" err="1">
                <a:solidFill>
                  <a:schemeClr val="tx1"/>
                </a:solidFill>
              </a:rPr>
              <a:t>дългосрочна</a:t>
            </a:r>
            <a:r>
              <a:rPr lang="ru-RU" dirty="0">
                <a:solidFill>
                  <a:schemeClr val="tx1"/>
                </a:solidFill>
              </a:rPr>
              <a:t> </a:t>
            </a:r>
            <a:r>
              <a:rPr lang="ru-RU" dirty="0" err="1">
                <a:solidFill>
                  <a:schemeClr val="tx1"/>
                </a:solidFill>
              </a:rPr>
              <a:t>грижа</a:t>
            </a:r>
            <a:r>
              <a:rPr lang="ru-RU" dirty="0">
                <a:solidFill>
                  <a:schemeClr val="tx1"/>
                </a:solidFill>
              </a:rPr>
              <a:t>;</a:t>
            </a:r>
          </a:p>
          <a:p>
            <a:pPr algn="just"/>
            <a:r>
              <a:rPr lang="ru-RU" dirty="0" err="1">
                <a:solidFill>
                  <a:schemeClr val="tx1"/>
                </a:solidFill>
              </a:rPr>
              <a:t>Национална</a:t>
            </a:r>
            <a:r>
              <a:rPr lang="ru-RU" dirty="0">
                <a:solidFill>
                  <a:schemeClr val="tx1"/>
                </a:solidFill>
              </a:rPr>
              <a:t> стратегия „</a:t>
            </a:r>
            <a:r>
              <a:rPr lang="ru-RU" dirty="0" err="1">
                <a:solidFill>
                  <a:schemeClr val="tx1"/>
                </a:solidFill>
              </a:rPr>
              <a:t>Визия</a:t>
            </a:r>
            <a:r>
              <a:rPr lang="ru-RU" dirty="0">
                <a:solidFill>
                  <a:schemeClr val="tx1"/>
                </a:solidFill>
              </a:rPr>
              <a:t> за </a:t>
            </a:r>
            <a:r>
              <a:rPr lang="ru-RU" dirty="0" err="1">
                <a:solidFill>
                  <a:schemeClr val="tx1"/>
                </a:solidFill>
              </a:rPr>
              <a:t>деинституционализацията</a:t>
            </a:r>
            <a:r>
              <a:rPr lang="ru-RU" dirty="0">
                <a:solidFill>
                  <a:schemeClr val="tx1"/>
                </a:solidFill>
              </a:rPr>
              <a:t> на </a:t>
            </a:r>
            <a:r>
              <a:rPr lang="ru-RU" dirty="0" err="1">
                <a:solidFill>
                  <a:schemeClr val="tx1"/>
                </a:solidFill>
              </a:rPr>
              <a:t>децата</a:t>
            </a:r>
            <a:r>
              <a:rPr lang="ru-RU" dirty="0">
                <a:solidFill>
                  <a:schemeClr val="tx1"/>
                </a:solidFill>
              </a:rPr>
              <a:t> в </a:t>
            </a:r>
            <a:r>
              <a:rPr lang="ru-RU" dirty="0" err="1">
                <a:solidFill>
                  <a:schemeClr val="tx1"/>
                </a:solidFill>
              </a:rPr>
              <a:t>Република</a:t>
            </a:r>
            <a:r>
              <a:rPr lang="ru-RU" dirty="0">
                <a:solidFill>
                  <a:schemeClr val="tx1"/>
                </a:solidFill>
              </a:rPr>
              <a:t> </a:t>
            </a:r>
            <a:r>
              <a:rPr lang="ru-RU" dirty="0" err="1">
                <a:solidFill>
                  <a:schemeClr val="tx1"/>
                </a:solidFill>
              </a:rPr>
              <a:t>България</a:t>
            </a:r>
            <a:r>
              <a:rPr lang="ru-RU" dirty="0">
                <a:solidFill>
                  <a:schemeClr val="tx1"/>
                </a:solidFill>
              </a:rPr>
              <a:t>”;</a:t>
            </a:r>
          </a:p>
          <a:p>
            <a:pPr marL="0" indent="0" algn="just">
              <a:buNone/>
            </a:pPr>
            <a:endParaRPr lang="ru-RU" i="1" dirty="0">
              <a:solidFill>
                <a:schemeClr val="tx1"/>
              </a:solidFill>
            </a:endParaRPr>
          </a:p>
          <a:p>
            <a:pPr marL="0" indent="0" algn="just">
              <a:buNone/>
            </a:pPr>
            <a:r>
              <a:rPr lang="ru-RU" i="1" dirty="0" err="1">
                <a:solidFill>
                  <a:schemeClr val="tx1"/>
                </a:solidFill>
              </a:rPr>
              <a:t>Планове</a:t>
            </a:r>
            <a:r>
              <a:rPr lang="ru-RU" i="1" dirty="0">
                <a:solidFill>
                  <a:schemeClr val="tx1"/>
                </a:solidFill>
              </a:rPr>
              <a:t> за </a:t>
            </a:r>
            <a:r>
              <a:rPr lang="ru-RU" i="1" dirty="0" err="1">
                <a:solidFill>
                  <a:schemeClr val="tx1"/>
                </a:solidFill>
              </a:rPr>
              <a:t>изпълнение</a:t>
            </a:r>
            <a:r>
              <a:rPr lang="ru-RU" i="1" dirty="0">
                <a:solidFill>
                  <a:schemeClr val="tx1"/>
                </a:solidFill>
              </a:rPr>
              <a:t>/действие по </a:t>
            </a:r>
            <a:r>
              <a:rPr lang="ru-RU" i="1" dirty="0" err="1">
                <a:solidFill>
                  <a:schemeClr val="tx1"/>
                </a:solidFill>
              </a:rPr>
              <a:t>съответните</a:t>
            </a:r>
            <a:r>
              <a:rPr lang="ru-RU" i="1" dirty="0">
                <a:solidFill>
                  <a:schemeClr val="tx1"/>
                </a:solidFill>
              </a:rPr>
              <a:t> стратегически </a:t>
            </a:r>
            <a:r>
              <a:rPr lang="ru-RU" i="1" dirty="0" err="1">
                <a:solidFill>
                  <a:schemeClr val="tx1"/>
                </a:solidFill>
              </a:rPr>
              <a:t>документи</a:t>
            </a:r>
            <a:r>
              <a:rPr lang="ru-RU" i="1" dirty="0"/>
              <a:t>.</a:t>
            </a:r>
          </a:p>
          <a:p>
            <a:endParaRPr lang="bg-BG" dirty="0"/>
          </a:p>
        </p:txBody>
      </p:sp>
    </p:spTree>
    <p:extLst>
      <p:ext uri="{BB962C8B-B14F-4D97-AF65-F5344CB8AC3E}">
        <p14:creationId xmlns:p14="http://schemas.microsoft.com/office/powerpoint/2010/main" val="4020553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лавие 4"/>
          <p:cNvSpPr>
            <a:spLocks noGrp="1"/>
          </p:cNvSpPr>
          <p:nvPr>
            <p:ph type="title"/>
          </p:nvPr>
        </p:nvSpPr>
        <p:spPr>
          <a:xfrm>
            <a:off x="1143000" y="609600"/>
            <a:ext cx="9875520" cy="794327"/>
          </a:xfrm>
        </p:spPr>
        <p:txBody>
          <a:bodyPr>
            <a:noAutofit/>
          </a:bodyPr>
          <a:lstStyle/>
          <a:p>
            <a:pPr algn="ctr"/>
            <a:r>
              <a:rPr lang="bg-BG" sz="3200" b="1" dirty="0"/>
              <a:t>Основни закони в сферата на социалните услуги, преди реформите</a:t>
            </a:r>
          </a:p>
        </p:txBody>
      </p:sp>
      <p:sp>
        <p:nvSpPr>
          <p:cNvPr id="6" name="Контейнер за съдържание 5"/>
          <p:cNvSpPr>
            <a:spLocks noGrp="1"/>
          </p:cNvSpPr>
          <p:nvPr>
            <p:ph idx="1"/>
          </p:nvPr>
        </p:nvSpPr>
        <p:spPr>
          <a:xfrm>
            <a:off x="790114" y="1526959"/>
            <a:ext cx="10225758" cy="4721441"/>
          </a:xfrm>
        </p:spPr>
        <p:txBody>
          <a:bodyPr>
            <a:normAutofit fontScale="85000" lnSpcReduction="20000"/>
          </a:bodyPr>
          <a:lstStyle/>
          <a:p>
            <a:pPr marL="0" indent="0" algn="just">
              <a:buNone/>
            </a:pPr>
            <a:r>
              <a:rPr lang="ru-RU" sz="2800" dirty="0"/>
              <a:t>Регулации на </a:t>
            </a:r>
            <a:r>
              <a:rPr lang="ru-RU" sz="2800" dirty="0" err="1"/>
              <a:t>социалното</a:t>
            </a:r>
            <a:r>
              <a:rPr lang="ru-RU" sz="2800" dirty="0"/>
              <a:t> </a:t>
            </a:r>
            <a:r>
              <a:rPr lang="ru-RU" sz="2800" dirty="0" err="1"/>
              <a:t>подпомагане</a:t>
            </a:r>
            <a:r>
              <a:rPr lang="ru-RU" sz="2800" dirty="0"/>
              <a:t> и </a:t>
            </a:r>
            <a:r>
              <a:rPr lang="ru-RU" sz="2800" dirty="0" err="1"/>
              <a:t>подкрепа</a:t>
            </a:r>
            <a:r>
              <a:rPr lang="ru-RU" sz="2800" dirty="0"/>
              <a:t>, </a:t>
            </a:r>
            <a:r>
              <a:rPr lang="ru-RU" sz="2800" dirty="0" err="1"/>
              <a:t>хармонизирани</a:t>
            </a:r>
            <a:r>
              <a:rPr lang="ru-RU" sz="2800" dirty="0"/>
              <a:t> с </a:t>
            </a:r>
            <a:r>
              <a:rPr lang="ru-RU" sz="2800" dirty="0" err="1"/>
              <a:t>европейското</a:t>
            </a:r>
            <a:r>
              <a:rPr lang="ru-RU" sz="2800" dirty="0"/>
              <a:t> </a:t>
            </a:r>
            <a:r>
              <a:rPr lang="ru-RU" sz="2800" dirty="0" err="1"/>
              <a:t>законодателство</a:t>
            </a:r>
            <a:r>
              <a:rPr lang="ru-RU" dirty="0"/>
              <a:t>:</a:t>
            </a:r>
          </a:p>
          <a:p>
            <a:pPr lvl="1"/>
            <a:r>
              <a:rPr lang="ru-RU" sz="2800" dirty="0"/>
              <a:t>Кодекс за </a:t>
            </a:r>
            <a:r>
              <a:rPr lang="ru-RU" sz="2800" dirty="0" err="1"/>
              <a:t>социалното</a:t>
            </a:r>
            <a:r>
              <a:rPr lang="ru-RU" sz="2800" dirty="0"/>
              <a:t> </a:t>
            </a:r>
            <a:r>
              <a:rPr lang="ru-RU" sz="2800" dirty="0" err="1"/>
              <a:t>осигуряване</a:t>
            </a:r>
            <a:r>
              <a:rPr lang="ru-RU" sz="2800" dirty="0"/>
              <a:t>;</a:t>
            </a:r>
          </a:p>
          <a:p>
            <a:pPr lvl="1"/>
            <a:r>
              <a:rPr lang="ru-RU" sz="2800" dirty="0"/>
              <a:t>Закон за </a:t>
            </a:r>
            <a:r>
              <a:rPr lang="ru-RU" sz="2800" dirty="0" err="1"/>
              <a:t>социално</a:t>
            </a:r>
            <a:r>
              <a:rPr lang="ru-RU" sz="2800" dirty="0"/>
              <a:t> </a:t>
            </a:r>
            <a:r>
              <a:rPr lang="ru-RU" sz="2800" dirty="0" err="1"/>
              <a:t>подпомагане</a:t>
            </a:r>
            <a:r>
              <a:rPr lang="en-US" sz="2800" dirty="0"/>
              <a:t> (</a:t>
            </a:r>
            <a:r>
              <a:rPr lang="en-US" sz="2800" i="1" dirty="0" err="1"/>
              <a:t>отм.разпоредби</a:t>
            </a:r>
            <a:r>
              <a:rPr lang="en-US" sz="2800" i="1" dirty="0"/>
              <a:t> </a:t>
            </a:r>
            <a:r>
              <a:rPr lang="en-US" sz="2800" i="1" dirty="0" err="1"/>
              <a:t>отн.услугите</a:t>
            </a:r>
            <a:r>
              <a:rPr lang="en-US" sz="2800" dirty="0"/>
              <a:t>)</a:t>
            </a:r>
            <a:r>
              <a:rPr lang="ru-RU" sz="2800" dirty="0"/>
              <a:t>;</a:t>
            </a:r>
          </a:p>
          <a:p>
            <a:pPr lvl="1"/>
            <a:r>
              <a:rPr lang="ru-RU" sz="2800" dirty="0"/>
              <a:t>Закон за </a:t>
            </a:r>
            <a:r>
              <a:rPr lang="ru-RU" sz="2800" dirty="0" err="1"/>
              <a:t>закрила</a:t>
            </a:r>
            <a:r>
              <a:rPr lang="ru-RU" sz="2800" dirty="0"/>
              <a:t> на </a:t>
            </a:r>
            <a:r>
              <a:rPr lang="ru-RU" sz="2800" dirty="0" err="1"/>
              <a:t>детето</a:t>
            </a:r>
            <a:r>
              <a:rPr lang="ru-RU" sz="2800" dirty="0"/>
              <a:t>;</a:t>
            </a:r>
          </a:p>
          <a:p>
            <a:pPr lvl="1"/>
            <a:r>
              <a:rPr lang="ru-RU" sz="2800" dirty="0"/>
              <a:t>Семен кодекс;</a:t>
            </a:r>
          </a:p>
          <a:p>
            <a:pPr lvl="1"/>
            <a:r>
              <a:rPr lang="ru-RU" sz="2800" dirty="0"/>
              <a:t>Закон за </a:t>
            </a:r>
            <a:r>
              <a:rPr lang="ru-RU" sz="2800" dirty="0" err="1"/>
              <a:t>семейни</a:t>
            </a:r>
            <a:r>
              <a:rPr lang="ru-RU" sz="2800" dirty="0"/>
              <a:t> помощи за </a:t>
            </a:r>
            <a:r>
              <a:rPr lang="ru-RU" sz="2800" dirty="0" err="1"/>
              <a:t>деца</a:t>
            </a:r>
            <a:r>
              <a:rPr lang="ru-RU" sz="2800" dirty="0"/>
              <a:t>;</a:t>
            </a:r>
          </a:p>
          <a:p>
            <a:pPr lvl="1"/>
            <a:r>
              <a:rPr lang="ru-RU" sz="2800" dirty="0"/>
              <a:t>Закон за </a:t>
            </a:r>
            <a:r>
              <a:rPr lang="ru-RU" sz="2800" dirty="0" err="1"/>
              <a:t>борба</a:t>
            </a:r>
            <a:r>
              <a:rPr lang="ru-RU" sz="2800" dirty="0"/>
              <a:t> </a:t>
            </a:r>
            <a:r>
              <a:rPr lang="ru-RU" sz="2800" dirty="0" err="1"/>
              <a:t>срещу</a:t>
            </a:r>
            <a:r>
              <a:rPr lang="ru-RU" sz="2800" dirty="0"/>
              <a:t> </a:t>
            </a:r>
            <a:r>
              <a:rPr lang="ru-RU" sz="2800" dirty="0" err="1"/>
              <a:t>противообществените</a:t>
            </a:r>
            <a:r>
              <a:rPr lang="ru-RU" sz="2800" dirty="0"/>
              <a:t> прояви на </a:t>
            </a:r>
            <a:r>
              <a:rPr lang="ru-RU" sz="2800" dirty="0" err="1"/>
              <a:t>малолетните</a:t>
            </a:r>
            <a:r>
              <a:rPr lang="ru-RU" sz="2800" dirty="0"/>
              <a:t> и </a:t>
            </a:r>
            <a:r>
              <a:rPr lang="ru-RU" sz="2800" dirty="0" err="1"/>
              <a:t>непълнолетните</a:t>
            </a:r>
            <a:r>
              <a:rPr lang="ru-RU" sz="2800" dirty="0"/>
              <a:t>; </a:t>
            </a:r>
          </a:p>
          <a:p>
            <a:pPr lvl="1"/>
            <a:r>
              <a:rPr lang="ru-RU" sz="2800" dirty="0"/>
              <a:t>Закон за интеграция на </a:t>
            </a:r>
            <a:r>
              <a:rPr lang="ru-RU" sz="2800" dirty="0" err="1"/>
              <a:t>хората</a:t>
            </a:r>
            <a:r>
              <a:rPr lang="ru-RU" sz="2800" dirty="0"/>
              <a:t> с </a:t>
            </a:r>
            <a:r>
              <a:rPr lang="ru-RU" sz="2800" dirty="0" err="1"/>
              <a:t>увреждания</a:t>
            </a:r>
            <a:r>
              <a:rPr lang="ru-RU" sz="2800" dirty="0"/>
              <a:t> (</a:t>
            </a:r>
            <a:r>
              <a:rPr lang="ru-RU" sz="2800" i="1" dirty="0" err="1"/>
              <a:t>отм</a:t>
            </a:r>
            <a:r>
              <a:rPr lang="ru-RU" sz="2800" i="1" dirty="0"/>
              <a:t>.</a:t>
            </a:r>
            <a:r>
              <a:rPr lang="ru-RU" sz="2800" dirty="0"/>
              <a:t>);</a:t>
            </a:r>
          </a:p>
          <a:p>
            <a:pPr lvl="1"/>
            <a:r>
              <a:rPr lang="ru-RU" sz="2800" dirty="0"/>
              <a:t>Закон за защита от дискриминация;</a:t>
            </a:r>
          </a:p>
          <a:p>
            <a:pPr lvl="1"/>
            <a:r>
              <a:rPr lang="ru-RU" sz="2800" dirty="0"/>
              <a:t>Закон за </a:t>
            </a:r>
            <a:r>
              <a:rPr lang="ru-RU" sz="2800" dirty="0" err="1"/>
              <a:t>насърчаване</a:t>
            </a:r>
            <a:r>
              <a:rPr lang="ru-RU" sz="2800" dirty="0"/>
              <a:t> на </a:t>
            </a:r>
            <a:r>
              <a:rPr lang="ru-RU" sz="2800" dirty="0" err="1"/>
              <a:t>заетостта</a:t>
            </a:r>
            <a:r>
              <a:rPr lang="ru-RU" sz="2800" dirty="0"/>
              <a:t>; </a:t>
            </a:r>
          </a:p>
          <a:p>
            <a:pPr lvl="1"/>
            <a:r>
              <a:rPr lang="ru-RU" sz="2800" dirty="0"/>
              <a:t>Закон за </a:t>
            </a:r>
            <a:r>
              <a:rPr lang="ru-RU" sz="2800" dirty="0" err="1"/>
              <a:t>здравословни</a:t>
            </a:r>
            <a:r>
              <a:rPr lang="ru-RU" sz="2800" dirty="0"/>
              <a:t> и </a:t>
            </a:r>
            <a:r>
              <a:rPr lang="ru-RU" sz="2800" dirty="0" err="1"/>
              <a:t>безопасни</a:t>
            </a:r>
            <a:r>
              <a:rPr lang="ru-RU" sz="2800" dirty="0"/>
              <a:t> условия на труд;</a:t>
            </a:r>
          </a:p>
          <a:p>
            <a:pPr lvl="1"/>
            <a:r>
              <a:rPr lang="ru-RU" sz="2800" dirty="0"/>
              <a:t>Закон за защита от </a:t>
            </a:r>
            <a:r>
              <a:rPr lang="ru-RU" sz="2800" dirty="0" err="1"/>
              <a:t>домашното</a:t>
            </a:r>
            <a:r>
              <a:rPr lang="ru-RU" sz="2800" dirty="0"/>
              <a:t> насилие и т.н.</a:t>
            </a:r>
          </a:p>
          <a:p>
            <a:endParaRPr lang="bg-BG" dirty="0"/>
          </a:p>
        </p:txBody>
      </p:sp>
    </p:spTree>
    <p:extLst>
      <p:ext uri="{BB962C8B-B14F-4D97-AF65-F5344CB8AC3E}">
        <p14:creationId xmlns:p14="http://schemas.microsoft.com/office/powerpoint/2010/main" val="2343291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0351" y="426129"/>
            <a:ext cx="9875520" cy="488271"/>
          </a:xfrm>
        </p:spPr>
        <p:txBody>
          <a:bodyPr>
            <a:normAutofit/>
          </a:bodyPr>
          <a:lstStyle/>
          <a:p>
            <a:pPr algn="ctr"/>
            <a:r>
              <a:rPr lang="bg-BG" sz="2800" b="1" dirty="0"/>
              <a:t>Преход към ново социално законодателство    2019-2020 г.</a:t>
            </a:r>
          </a:p>
        </p:txBody>
      </p:sp>
      <p:sp>
        <p:nvSpPr>
          <p:cNvPr id="3" name="Контейнер за съдържание 2"/>
          <p:cNvSpPr>
            <a:spLocks noGrp="1"/>
          </p:cNvSpPr>
          <p:nvPr>
            <p:ph idx="1"/>
          </p:nvPr>
        </p:nvSpPr>
        <p:spPr>
          <a:xfrm>
            <a:off x="710215" y="1280809"/>
            <a:ext cx="10937288" cy="5151062"/>
          </a:xfrm>
        </p:spPr>
        <p:txBody>
          <a:bodyPr>
            <a:normAutofit fontScale="55000" lnSpcReduction="20000"/>
          </a:bodyPr>
          <a:lstStyle/>
          <a:p>
            <a:pPr algn="just"/>
            <a:r>
              <a:rPr lang="ru-RU" sz="4200" dirty="0">
                <a:solidFill>
                  <a:schemeClr val="accent1">
                    <a:lumMod val="75000"/>
                  </a:schemeClr>
                </a:solidFill>
                <a:latin typeface="Calibri" panose="020F0502020204030204" pitchFamily="34" charset="0"/>
                <a:cs typeface="Calibri" panose="020F0502020204030204" pitchFamily="34" charset="0"/>
              </a:rPr>
              <a:t>Закон за </a:t>
            </a:r>
            <a:r>
              <a:rPr lang="ru-RU" sz="4200" dirty="0" err="1">
                <a:solidFill>
                  <a:schemeClr val="accent1">
                    <a:lumMod val="75000"/>
                  </a:schemeClr>
                </a:solidFill>
                <a:latin typeface="Calibri" panose="020F0502020204030204" pitchFamily="34" charset="0"/>
                <a:cs typeface="Calibri" panose="020F0502020204030204" pitchFamily="34" charset="0"/>
              </a:rPr>
              <a:t>хората</a:t>
            </a:r>
            <a:r>
              <a:rPr lang="ru-RU" sz="4200" dirty="0">
                <a:solidFill>
                  <a:schemeClr val="accent1">
                    <a:lumMod val="75000"/>
                  </a:schemeClr>
                </a:solidFill>
                <a:latin typeface="Calibri" panose="020F0502020204030204" pitchFamily="34" charset="0"/>
                <a:cs typeface="Calibri" panose="020F0502020204030204" pitchFamily="34" charset="0"/>
              </a:rPr>
              <a:t> с </a:t>
            </a:r>
            <a:r>
              <a:rPr lang="ru-RU" sz="42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4200" dirty="0">
                <a:solidFill>
                  <a:schemeClr val="accent1">
                    <a:lumMod val="75000"/>
                  </a:schemeClr>
                </a:solidFill>
                <a:latin typeface="Calibri" panose="020F0502020204030204" pitchFamily="34" charset="0"/>
                <a:cs typeface="Calibri" panose="020F0502020204030204" pitchFamily="34" charset="0"/>
              </a:rPr>
              <a:t>, в сила от 01.01.2019 г.;</a:t>
            </a:r>
            <a:endParaRPr lang="en-US" sz="4200" dirty="0">
              <a:solidFill>
                <a:schemeClr val="accent1">
                  <a:lumMod val="75000"/>
                </a:schemeClr>
              </a:solidFill>
              <a:latin typeface="Calibri" panose="020F0502020204030204" pitchFamily="34" charset="0"/>
              <a:cs typeface="Calibri" panose="020F0502020204030204" pitchFamily="34" charset="0"/>
            </a:endParaRPr>
          </a:p>
          <a:p>
            <a:pPr algn="just"/>
            <a:r>
              <a:rPr lang="bg-BG" sz="4200" dirty="0">
                <a:solidFill>
                  <a:schemeClr val="accent1">
                    <a:lumMod val="75000"/>
                  </a:schemeClr>
                </a:solidFill>
                <a:latin typeface="Calibri" panose="020F0502020204030204" pitchFamily="34" charset="0"/>
                <a:cs typeface="Calibri" panose="020F0502020204030204" pitchFamily="34" charset="0"/>
              </a:rPr>
              <a:t>Правилник за прилагане на закона за хората с уврежданията, в сила от 01.04.2019 г.;</a:t>
            </a:r>
            <a:endParaRPr lang="ru-RU" sz="4200" dirty="0">
              <a:solidFill>
                <a:schemeClr val="accent1">
                  <a:lumMod val="75000"/>
                </a:schemeClr>
              </a:solidFill>
              <a:latin typeface="Calibri" panose="020F0502020204030204" pitchFamily="34" charset="0"/>
              <a:cs typeface="Calibri" panose="020F0502020204030204" pitchFamily="34" charset="0"/>
            </a:endParaRPr>
          </a:p>
          <a:p>
            <a:pPr algn="just"/>
            <a:r>
              <a:rPr lang="ru-RU" sz="4200" dirty="0">
                <a:solidFill>
                  <a:schemeClr val="accent1">
                    <a:lumMod val="75000"/>
                  </a:schemeClr>
                </a:solidFill>
                <a:latin typeface="Calibri" panose="020F0502020204030204" pitchFamily="34" charset="0"/>
                <a:cs typeface="Calibri" panose="020F0502020204030204" pitchFamily="34" charset="0"/>
              </a:rPr>
              <a:t>Закон за личната помощ, в сила от 01.01. 2019 г.;</a:t>
            </a:r>
          </a:p>
          <a:p>
            <a:pPr algn="just"/>
            <a:r>
              <a:rPr lang="ru-RU" sz="4200" dirty="0" err="1">
                <a:solidFill>
                  <a:schemeClr val="accent1">
                    <a:lumMod val="75000"/>
                  </a:schemeClr>
                </a:solidFill>
                <a:latin typeface="Calibri" panose="020F0502020204030204" pitchFamily="34" charset="0"/>
                <a:cs typeface="Calibri" panose="020F0502020204030204" pitchFamily="34" charset="0"/>
              </a:rPr>
              <a:t>Наредба</a:t>
            </a:r>
            <a:r>
              <a:rPr lang="ru-RU" sz="4200" dirty="0">
                <a:solidFill>
                  <a:schemeClr val="accent1">
                    <a:lumMod val="75000"/>
                  </a:schemeClr>
                </a:solidFill>
                <a:latin typeface="Calibri" panose="020F0502020204030204" pitchFamily="34" charset="0"/>
                <a:cs typeface="Calibri" panose="020F0502020204030204" pitchFamily="34" charset="0"/>
              </a:rPr>
              <a:t> № РД-07-7 от 28.06. 2019 г. за </a:t>
            </a:r>
            <a:r>
              <a:rPr lang="ru-RU" sz="4200" dirty="0" err="1">
                <a:solidFill>
                  <a:schemeClr val="accent1">
                    <a:lumMod val="75000"/>
                  </a:schemeClr>
                </a:solidFill>
                <a:latin typeface="Calibri" panose="020F0502020204030204" pitchFamily="34" charset="0"/>
                <a:cs typeface="Calibri" panose="020F0502020204030204" pitchFamily="34" charset="0"/>
              </a:rPr>
              <a:t>включване</a:t>
            </a:r>
            <a:r>
              <a:rPr lang="ru-RU" sz="4200" dirty="0">
                <a:solidFill>
                  <a:schemeClr val="accent1">
                    <a:lumMod val="75000"/>
                  </a:schemeClr>
                </a:solidFill>
                <a:latin typeface="Calibri" panose="020F0502020204030204" pitchFamily="34" charset="0"/>
                <a:cs typeface="Calibri" panose="020F0502020204030204" pitchFamily="34" charset="0"/>
              </a:rPr>
              <a:t> в механизма </a:t>
            </a:r>
            <a:r>
              <a:rPr lang="ru-RU" sz="4200" dirty="0" err="1">
                <a:solidFill>
                  <a:schemeClr val="accent1">
                    <a:lumMod val="75000"/>
                  </a:schemeClr>
                </a:solidFill>
                <a:latin typeface="Calibri" panose="020F0502020204030204" pitchFamily="34" charset="0"/>
                <a:cs typeface="Calibri" panose="020F0502020204030204" pitchFamily="34" charset="0"/>
              </a:rPr>
              <a:t>лична</a:t>
            </a:r>
            <a:r>
              <a:rPr lang="ru-RU" sz="4200" dirty="0">
                <a:solidFill>
                  <a:schemeClr val="accent1">
                    <a:lumMod val="75000"/>
                  </a:schemeClr>
                </a:solidFill>
                <a:latin typeface="Calibri" panose="020F0502020204030204" pitchFamily="34" charset="0"/>
                <a:cs typeface="Calibri" panose="020F0502020204030204" pitchFamily="34" charset="0"/>
              </a:rPr>
              <a:t> </a:t>
            </a:r>
            <a:r>
              <a:rPr lang="ru-RU" sz="4200" dirty="0" err="1">
                <a:solidFill>
                  <a:schemeClr val="accent1">
                    <a:lumMod val="75000"/>
                  </a:schemeClr>
                </a:solidFill>
                <a:latin typeface="Calibri" panose="020F0502020204030204" pitchFamily="34" charset="0"/>
                <a:cs typeface="Calibri" panose="020F0502020204030204" pitchFamily="34" charset="0"/>
              </a:rPr>
              <a:t>помощ</a:t>
            </a:r>
            <a:r>
              <a:rPr lang="ru-RU" sz="4200" dirty="0">
                <a:solidFill>
                  <a:schemeClr val="accent1">
                    <a:lumMod val="75000"/>
                  </a:schemeClr>
                </a:solidFill>
                <a:latin typeface="Calibri" panose="020F0502020204030204" pitchFamily="34" charset="0"/>
                <a:cs typeface="Calibri" panose="020F0502020204030204" pitchFamily="34" charset="0"/>
              </a:rPr>
              <a:t>, в сила от 05.07.2019 </a:t>
            </a:r>
            <a:r>
              <a:rPr lang="ru-RU" sz="4200" dirty="0" smtClean="0">
                <a:solidFill>
                  <a:schemeClr val="accent1">
                    <a:lumMod val="75000"/>
                  </a:schemeClr>
                </a:solidFill>
                <a:latin typeface="Calibri" panose="020F0502020204030204" pitchFamily="34" charset="0"/>
                <a:cs typeface="Calibri" panose="020F0502020204030204" pitchFamily="34" charset="0"/>
              </a:rPr>
              <a:t>г., изм. И доп. 17.12.2019 г.</a:t>
            </a:r>
            <a:endParaRPr lang="ru-RU" sz="4200" dirty="0">
              <a:solidFill>
                <a:schemeClr val="accent1">
                  <a:lumMod val="75000"/>
                </a:schemeClr>
              </a:solidFill>
              <a:latin typeface="Calibri" panose="020F0502020204030204" pitchFamily="34" charset="0"/>
              <a:cs typeface="Calibri" panose="020F0502020204030204" pitchFamily="34" charset="0"/>
            </a:endParaRPr>
          </a:p>
          <a:p>
            <a:pPr algn="just"/>
            <a:r>
              <a:rPr lang="ru-RU" sz="4200" dirty="0">
                <a:solidFill>
                  <a:schemeClr val="accent1">
                    <a:lumMod val="75000"/>
                  </a:schemeClr>
                </a:solidFill>
                <a:latin typeface="Calibri" panose="020F0502020204030204" pitchFamily="34" charset="0"/>
                <a:cs typeface="Calibri" panose="020F0502020204030204" pitchFamily="34" charset="0"/>
              </a:rPr>
              <a:t>Закон за </a:t>
            </a:r>
            <a:r>
              <a:rPr lang="ru-RU" sz="4200" dirty="0" err="1">
                <a:solidFill>
                  <a:schemeClr val="accent1">
                    <a:lumMod val="75000"/>
                  </a:schemeClr>
                </a:solidFill>
                <a:latin typeface="Calibri" panose="020F0502020204030204" pitchFamily="34" charset="0"/>
                <a:cs typeface="Calibri" panose="020F0502020204030204" pitchFamily="34" charset="0"/>
              </a:rPr>
              <a:t>предприятията</a:t>
            </a:r>
            <a:r>
              <a:rPr lang="ru-RU" sz="4200" dirty="0">
                <a:solidFill>
                  <a:schemeClr val="accent1">
                    <a:lumMod val="75000"/>
                  </a:schemeClr>
                </a:solidFill>
                <a:latin typeface="Calibri" panose="020F0502020204030204" pitchFamily="34" charset="0"/>
                <a:cs typeface="Calibri" panose="020F0502020204030204" pitchFamily="34" charset="0"/>
              </a:rPr>
              <a:t> на </a:t>
            </a:r>
            <a:r>
              <a:rPr lang="ru-RU" sz="4200" dirty="0" err="1">
                <a:solidFill>
                  <a:schemeClr val="accent1">
                    <a:lumMod val="75000"/>
                  </a:schemeClr>
                </a:solidFill>
                <a:latin typeface="Calibri" panose="020F0502020204030204" pitchFamily="34" charset="0"/>
                <a:cs typeface="Calibri" panose="020F0502020204030204" pitchFamily="34" charset="0"/>
              </a:rPr>
              <a:t>социалната</a:t>
            </a:r>
            <a:r>
              <a:rPr lang="ru-RU" sz="4200" dirty="0">
                <a:solidFill>
                  <a:schemeClr val="accent1">
                    <a:lumMod val="75000"/>
                  </a:schemeClr>
                </a:solidFill>
                <a:latin typeface="Calibri" panose="020F0502020204030204" pitchFamily="34" charset="0"/>
                <a:cs typeface="Calibri" panose="020F0502020204030204" pitchFamily="34" charset="0"/>
              </a:rPr>
              <a:t> и солидарна </a:t>
            </a:r>
            <a:r>
              <a:rPr lang="ru-RU" sz="4200" dirty="0" err="1">
                <a:solidFill>
                  <a:schemeClr val="accent1">
                    <a:lumMod val="75000"/>
                  </a:schemeClr>
                </a:solidFill>
                <a:latin typeface="Calibri" panose="020F0502020204030204" pitchFamily="34" charset="0"/>
                <a:cs typeface="Calibri" panose="020F0502020204030204" pitchFamily="34" charset="0"/>
              </a:rPr>
              <a:t>икономика</a:t>
            </a:r>
            <a:r>
              <a:rPr lang="ru-RU" sz="4200" dirty="0">
                <a:solidFill>
                  <a:schemeClr val="accent1">
                    <a:lumMod val="75000"/>
                  </a:schemeClr>
                </a:solidFill>
                <a:latin typeface="Calibri" panose="020F0502020204030204" pitchFamily="34" charset="0"/>
                <a:cs typeface="Calibri" panose="020F0502020204030204" pitchFamily="34" charset="0"/>
              </a:rPr>
              <a:t>, в сила от 02.05.2019 г.;</a:t>
            </a:r>
          </a:p>
          <a:p>
            <a:pPr algn="just"/>
            <a:r>
              <a:rPr lang="ru-RU" sz="4200" dirty="0">
                <a:solidFill>
                  <a:schemeClr val="accent1">
                    <a:lumMod val="75000"/>
                  </a:schemeClr>
                </a:solidFill>
                <a:latin typeface="Calibri" panose="020F0502020204030204" pitchFamily="34" charset="0"/>
                <a:cs typeface="Calibri" panose="020F0502020204030204" pitchFamily="34" charset="0"/>
              </a:rPr>
              <a:t>Закон за </a:t>
            </a:r>
            <a:r>
              <a:rPr lang="ru-RU" sz="42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4200" dirty="0">
                <a:solidFill>
                  <a:schemeClr val="accent1">
                    <a:lumMod val="75000"/>
                  </a:schemeClr>
                </a:solidFill>
                <a:latin typeface="Calibri" panose="020F0502020204030204" pitchFamily="34" charset="0"/>
                <a:cs typeface="Calibri" panose="020F0502020204030204" pitchFamily="34" charset="0"/>
              </a:rPr>
              <a:t> услуги, отложено </a:t>
            </a:r>
            <a:r>
              <a:rPr lang="ru-RU" sz="4200" dirty="0" err="1">
                <a:solidFill>
                  <a:schemeClr val="accent1">
                    <a:lumMod val="75000"/>
                  </a:schemeClr>
                </a:solidFill>
                <a:latin typeface="Calibri" panose="020F0502020204030204" pitchFamily="34" charset="0"/>
                <a:cs typeface="Calibri" panose="020F0502020204030204" pitchFamily="34" charset="0"/>
              </a:rPr>
              <a:t>влизане</a:t>
            </a:r>
            <a:r>
              <a:rPr lang="ru-RU" sz="4200" dirty="0">
                <a:solidFill>
                  <a:schemeClr val="accent1">
                    <a:lumMod val="75000"/>
                  </a:schemeClr>
                </a:solidFill>
                <a:latin typeface="Calibri" panose="020F0502020204030204" pitchFamily="34" charset="0"/>
                <a:cs typeface="Calibri" panose="020F0502020204030204" pitchFamily="34" charset="0"/>
              </a:rPr>
              <a:t> в сила от 1 юли 2020 г., вместо от 1 </a:t>
            </a:r>
            <a:r>
              <a:rPr lang="ru-RU" sz="4200" dirty="0" err="1">
                <a:solidFill>
                  <a:schemeClr val="accent1">
                    <a:lumMod val="75000"/>
                  </a:schemeClr>
                </a:solidFill>
                <a:latin typeface="Calibri" panose="020F0502020204030204" pitchFamily="34" charset="0"/>
                <a:cs typeface="Calibri" panose="020F0502020204030204" pitchFamily="34" charset="0"/>
              </a:rPr>
              <a:t>януари</a:t>
            </a:r>
            <a:r>
              <a:rPr lang="ru-RU" sz="4200" dirty="0">
                <a:solidFill>
                  <a:schemeClr val="accent1">
                    <a:lumMod val="75000"/>
                  </a:schemeClr>
                </a:solidFill>
                <a:latin typeface="Calibri" panose="020F0502020204030204" pitchFamily="34" charset="0"/>
                <a:cs typeface="Calibri" panose="020F0502020204030204" pitchFamily="34" charset="0"/>
              </a:rPr>
              <a:t> 2020 г.;</a:t>
            </a:r>
            <a:endParaRPr lang="en-US" sz="4200" dirty="0">
              <a:solidFill>
                <a:schemeClr val="accent1">
                  <a:lumMod val="75000"/>
                </a:schemeClr>
              </a:solidFill>
              <a:latin typeface="Calibri" panose="020F0502020204030204" pitchFamily="34" charset="0"/>
              <a:cs typeface="Calibri" panose="020F0502020204030204" pitchFamily="34" charset="0"/>
            </a:endParaRPr>
          </a:p>
          <a:p>
            <a:pPr algn="just"/>
            <a:r>
              <a:rPr lang="bg-BG" sz="4200" dirty="0">
                <a:solidFill>
                  <a:schemeClr val="accent1">
                    <a:lumMod val="75000"/>
                  </a:schemeClr>
                </a:solidFill>
                <a:latin typeface="Calibri" panose="020F0502020204030204" pitchFamily="34" charset="0"/>
                <a:cs typeface="Calibri" panose="020F0502020204030204" pitchFamily="34" charset="0"/>
              </a:rPr>
              <a:t>Правилник за прилагане на закона за социалните услуги, </a:t>
            </a:r>
            <a:r>
              <a:rPr lang="ru-RU" sz="4200" dirty="0">
                <a:solidFill>
                  <a:schemeClr val="accent1">
                    <a:lumMod val="75000"/>
                  </a:schemeClr>
                </a:solidFill>
                <a:latin typeface="Calibri" panose="020F0502020204030204" pitchFamily="34" charset="0"/>
                <a:cs typeface="Calibri" panose="020F0502020204030204" pitchFamily="34" charset="0"/>
              </a:rPr>
              <a:t>в сила от 17.11.2020 г.</a:t>
            </a:r>
            <a:r>
              <a:rPr lang="bg-BG" sz="4200" dirty="0">
                <a:solidFill>
                  <a:schemeClr val="accent1">
                    <a:lumMod val="75000"/>
                  </a:schemeClr>
                </a:solidFill>
                <a:latin typeface="Calibri" panose="020F0502020204030204" pitchFamily="34" charset="0"/>
                <a:cs typeface="Calibri" panose="020F0502020204030204" pitchFamily="34" charset="0"/>
              </a:rPr>
              <a:t>;</a:t>
            </a:r>
          </a:p>
          <a:p>
            <a:pPr algn="just"/>
            <a:r>
              <a:rPr lang="ru-RU" sz="4200" dirty="0">
                <a:solidFill>
                  <a:schemeClr val="accent1">
                    <a:lumMod val="75000"/>
                  </a:schemeClr>
                </a:solidFill>
                <a:latin typeface="Calibri" panose="020F0502020204030204" pitchFamily="34" charset="0"/>
                <a:cs typeface="Calibri" panose="020F0502020204030204" pitchFamily="34" charset="0"/>
              </a:rPr>
              <a:t>Методика за </a:t>
            </a:r>
            <a:r>
              <a:rPr lang="ru-RU" sz="4200" dirty="0" err="1">
                <a:solidFill>
                  <a:schemeClr val="accent1">
                    <a:lumMod val="75000"/>
                  </a:schemeClr>
                </a:solidFill>
                <a:latin typeface="Calibri" panose="020F0502020204030204" pitchFamily="34" charset="0"/>
                <a:cs typeface="Calibri" panose="020F0502020204030204" pitchFamily="34" charset="0"/>
              </a:rPr>
              <a:t>извършване</a:t>
            </a:r>
            <a:r>
              <a:rPr lang="ru-RU" sz="4200" dirty="0">
                <a:solidFill>
                  <a:schemeClr val="accent1">
                    <a:lumMod val="75000"/>
                  </a:schemeClr>
                </a:solidFill>
                <a:latin typeface="Calibri" panose="020F0502020204030204" pitchFamily="34" charset="0"/>
                <a:cs typeface="Calibri" panose="020F0502020204030204" pitchFamily="34" charset="0"/>
              </a:rPr>
              <a:t> на </a:t>
            </a:r>
            <a:r>
              <a:rPr lang="ru-RU" sz="4200" dirty="0" err="1">
                <a:solidFill>
                  <a:schemeClr val="accent1">
                    <a:lumMod val="75000"/>
                  </a:schemeClr>
                </a:solidFill>
                <a:latin typeface="Calibri" panose="020F0502020204030204" pitchFamily="34" charset="0"/>
                <a:cs typeface="Calibri" panose="020F0502020204030204" pitchFamily="34" charset="0"/>
              </a:rPr>
              <a:t>индивидуална</a:t>
            </a:r>
            <a:r>
              <a:rPr lang="ru-RU" sz="4200" dirty="0">
                <a:solidFill>
                  <a:schemeClr val="accent1">
                    <a:lumMod val="75000"/>
                  </a:schemeClr>
                </a:solidFill>
                <a:latin typeface="Calibri" panose="020F0502020204030204" pitchFamily="34" charset="0"/>
                <a:cs typeface="Calibri" panose="020F0502020204030204" pitchFamily="34" charset="0"/>
              </a:rPr>
              <a:t> оценка на </a:t>
            </a:r>
            <a:r>
              <a:rPr lang="ru-RU" sz="4200" dirty="0" err="1">
                <a:solidFill>
                  <a:schemeClr val="accent1">
                    <a:lumMod val="75000"/>
                  </a:schemeClr>
                </a:solidFill>
                <a:latin typeface="Calibri" panose="020F0502020204030204" pitchFamily="34" charset="0"/>
                <a:cs typeface="Calibri" panose="020F0502020204030204" pitchFamily="34" charset="0"/>
              </a:rPr>
              <a:t>потребностите</a:t>
            </a:r>
            <a:r>
              <a:rPr lang="ru-RU" sz="4200" dirty="0">
                <a:solidFill>
                  <a:schemeClr val="accent1">
                    <a:lumMod val="75000"/>
                  </a:schemeClr>
                </a:solidFill>
                <a:latin typeface="Calibri" panose="020F0502020204030204" pitchFamily="34" charset="0"/>
                <a:cs typeface="Calibri" panose="020F0502020204030204" pitchFamily="34" charset="0"/>
              </a:rPr>
              <a:t> от </a:t>
            </a:r>
            <a:r>
              <a:rPr lang="ru-RU" sz="4200" dirty="0" err="1">
                <a:solidFill>
                  <a:schemeClr val="accent1">
                    <a:lumMod val="75000"/>
                  </a:schemeClr>
                </a:solidFill>
                <a:latin typeface="Calibri" panose="020F0502020204030204" pitchFamily="34" charset="0"/>
                <a:cs typeface="Calibri" panose="020F0502020204030204" pitchFamily="34" charset="0"/>
              </a:rPr>
              <a:t>подкрепа</a:t>
            </a:r>
            <a:r>
              <a:rPr lang="ru-RU" sz="4200" dirty="0">
                <a:solidFill>
                  <a:schemeClr val="accent1">
                    <a:lumMod val="75000"/>
                  </a:schemeClr>
                </a:solidFill>
                <a:latin typeface="Calibri" panose="020F0502020204030204" pitchFamily="34" charset="0"/>
                <a:cs typeface="Calibri" panose="020F0502020204030204" pitchFamily="34" charset="0"/>
              </a:rPr>
              <a:t> за </a:t>
            </a:r>
            <a:r>
              <a:rPr lang="ru-RU" sz="4200" dirty="0" err="1">
                <a:solidFill>
                  <a:schemeClr val="accent1">
                    <a:lumMod val="75000"/>
                  </a:schemeClr>
                </a:solidFill>
                <a:latin typeface="Calibri" panose="020F0502020204030204" pitchFamily="34" charset="0"/>
                <a:cs typeface="Calibri" panose="020F0502020204030204" pitchFamily="34" charset="0"/>
              </a:rPr>
              <a:t>хората</a:t>
            </a:r>
            <a:r>
              <a:rPr lang="ru-RU" sz="4200" dirty="0">
                <a:solidFill>
                  <a:schemeClr val="accent1">
                    <a:lumMod val="75000"/>
                  </a:schemeClr>
                </a:solidFill>
                <a:latin typeface="Calibri" panose="020F0502020204030204" pitchFamily="34" charset="0"/>
                <a:cs typeface="Calibri" panose="020F0502020204030204" pitchFamily="34" charset="0"/>
              </a:rPr>
              <a:t> с </a:t>
            </a:r>
            <a:r>
              <a:rPr lang="ru-RU" sz="4200" dirty="0" err="1">
                <a:solidFill>
                  <a:schemeClr val="accent1">
                    <a:lumMod val="75000"/>
                  </a:schemeClr>
                </a:solidFill>
                <a:latin typeface="Calibri" panose="020F0502020204030204" pitchFamily="34" charset="0"/>
                <a:cs typeface="Calibri" panose="020F0502020204030204" pitchFamily="34" charset="0"/>
              </a:rPr>
              <a:t>увреждания</a:t>
            </a:r>
            <a:r>
              <a:rPr lang="ru-RU" sz="4200" dirty="0">
                <a:solidFill>
                  <a:schemeClr val="accent1">
                    <a:lumMod val="75000"/>
                  </a:schemeClr>
                </a:solidFill>
                <a:latin typeface="Calibri" panose="020F0502020204030204" pitchFamily="34" charset="0"/>
                <a:cs typeface="Calibri" panose="020F0502020204030204" pitchFamily="34" charset="0"/>
              </a:rPr>
              <a:t>,</a:t>
            </a:r>
            <a:r>
              <a:rPr lang="x-none" sz="4200" dirty="0">
                <a:solidFill>
                  <a:schemeClr val="accent1">
                    <a:lumMod val="75000"/>
                  </a:schemeClr>
                </a:solidFill>
                <a:latin typeface="Calibri" panose="020F0502020204030204" pitchFamily="34" charset="0"/>
                <a:cs typeface="Calibri" panose="020F0502020204030204" pitchFamily="34" charset="0"/>
              </a:rPr>
              <a:t> в сила от 1.04.2019 г.</a:t>
            </a:r>
            <a:r>
              <a:rPr lang="bg-BG" sz="4200" dirty="0">
                <a:solidFill>
                  <a:schemeClr val="accent1">
                    <a:lumMod val="75000"/>
                  </a:schemeClr>
                </a:solidFill>
                <a:latin typeface="Calibri" panose="020F0502020204030204" pitchFamily="34" charset="0"/>
                <a:cs typeface="Calibri" panose="020F0502020204030204" pitchFamily="34" charset="0"/>
              </a:rPr>
              <a:t>;</a:t>
            </a:r>
          </a:p>
          <a:p>
            <a:pPr marL="45720" indent="0">
              <a:buNone/>
            </a:pPr>
            <a:endParaRPr lang="ru-RU" dirty="0"/>
          </a:p>
        </p:txBody>
      </p:sp>
      <p:sp>
        <p:nvSpPr>
          <p:cNvPr id="6" name="Стрелка надясно 5"/>
          <p:cNvSpPr/>
          <p:nvPr/>
        </p:nvSpPr>
        <p:spPr>
          <a:xfrm>
            <a:off x="8598310" y="1030086"/>
            <a:ext cx="250722" cy="1350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bg-BG"/>
          </a:p>
        </p:txBody>
      </p:sp>
    </p:spTree>
    <p:extLst>
      <p:ext uri="{BB962C8B-B14F-4D97-AF65-F5344CB8AC3E}">
        <p14:creationId xmlns:p14="http://schemas.microsoft.com/office/powerpoint/2010/main" val="930728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979055"/>
          </a:xfrm>
        </p:spPr>
        <p:txBody>
          <a:bodyPr>
            <a:normAutofit/>
          </a:bodyPr>
          <a:lstStyle/>
          <a:p>
            <a:pPr algn="ctr"/>
            <a:r>
              <a:rPr lang="bg-BG" sz="3200" b="1" dirty="0"/>
              <a:t>Ключови промени в Закона за хората с увреждания</a:t>
            </a:r>
          </a:p>
        </p:txBody>
      </p:sp>
      <p:sp>
        <p:nvSpPr>
          <p:cNvPr id="3" name="Контейнер за съдържание 2"/>
          <p:cNvSpPr>
            <a:spLocks noGrp="1"/>
          </p:cNvSpPr>
          <p:nvPr>
            <p:ph idx="1"/>
          </p:nvPr>
        </p:nvSpPr>
        <p:spPr>
          <a:xfrm>
            <a:off x="1143000" y="1588655"/>
            <a:ext cx="9872871" cy="4507345"/>
          </a:xfrm>
        </p:spPr>
        <p:txBody>
          <a:bodyPr/>
          <a:lstStyle/>
          <a:p>
            <a:pPr algn="just"/>
            <a:r>
              <a:rPr lang="ru-RU" dirty="0"/>
              <a:t>Урежда по нов начин </a:t>
            </a:r>
            <a:r>
              <a:rPr lang="ru-RU" dirty="0" err="1"/>
              <a:t>обществените</a:t>
            </a:r>
            <a:r>
              <a:rPr lang="ru-RU" dirty="0"/>
              <a:t> отношения, </a:t>
            </a:r>
            <a:r>
              <a:rPr lang="ru-RU" dirty="0" err="1"/>
              <a:t>свързани</a:t>
            </a:r>
            <a:r>
              <a:rPr lang="ru-RU" dirty="0"/>
              <a:t> с </a:t>
            </a:r>
            <a:r>
              <a:rPr lang="ru-RU" dirty="0" err="1"/>
              <a:t>упражняване</a:t>
            </a:r>
            <a:r>
              <a:rPr lang="ru-RU" dirty="0"/>
              <a:t> на </a:t>
            </a:r>
            <a:r>
              <a:rPr lang="ru-RU" dirty="0" err="1"/>
              <a:t>правата</a:t>
            </a:r>
            <a:r>
              <a:rPr lang="ru-RU" dirty="0"/>
              <a:t> на </a:t>
            </a:r>
            <a:r>
              <a:rPr lang="ru-RU" dirty="0" err="1"/>
              <a:t>хората</a:t>
            </a:r>
            <a:r>
              <a:rPr lang="ru-RU" dirty="0"/>
              <a:t> с </a:t>
            </a:r>
            <a:r>
              <a:rPr lang="ru-RU" dirty="0" err="1"/>
              <a:t>увреждания</a:t>
            </a:r>
            <a:r>
              <a:rPr lang="ru-RU" dirty="0"/>
              <a:t>;</a:t>
            </a:r>
          </a:p>
          <a:p>
            <a:pPr algn="just"/>
            <a:r>
              <a:rPr lang="ru-RU" dirty="0" err="1"/>
              <a:t>Въвежда</a:t>
            </a:r>
            <a:r>
              <a:rPr lang="ru-RU" dirty="0"/>
              <a:t> нов подход за </a:t>
            </a:r>
            <a:r>
              <a:rPr lang="ru-RU" dirty="0" err="1"/>
              <a:t>подкрепа</a:t>
            </a:r>
            <a:r>
              <a:rPr lang="ru-RU" dirty="0"/>
              <a:t> на </a:t>
            </a:r>
            <a:r>
              <a:rPr lang="ru-RU" dirty="0" err="1"/>
              <a:t>хората</a:t>
            </a:r>
            <a:r>
              <a:rPr lang="ru-RU" dirty="0"/>
              <a:t> с </a:t>
            </a:r>
            <a:r>
              <a:rPr lang="ru-RU" dirty="0" err="1"/>
              <a:t>увреждания</a:t>
            </a:r>
            <a:r>
              <a:rPr lang="ru-RU" dirty="0"/>
              <a:t>;</a:t>
            </a:r>
          </a:p>
          <a:p>
            <a:pPr algn="just"/>
            <a:r>
              <a:rPr lang="ru-RU" dirty="0" err="1"/>
              <a:t>Въве</a:t>
            </a:r>
            <a:r>
              <a:rPr lang="en-US" dirty="0" err="1"/>
              <a:t>жда</a:t>
            </a:r>
            <a:r>
              <a:rPr lang="ru-RU" dirty="0"/>
              <a:t> нова комплексна </a:t>
            </a:r>
            <a:r>
              <a:rPr lang="ru-RU" dirty="0" err="1"/>
              <a:t>индивидуална</a:t>
            </a:r>
            <a:r>
              <a:rPr lang="ru-RU" dirty="0"/>
              <a:t> оценка на </a:t>
            </a:r>
            <a:r>
              <a:rPr lang="ru-RU" dirty="0" err="1"/>
              <a:t>потребностите</a:t>
            </a:r>
            <a:r>
              <a:rPr lang="ru-RU" dirty="0"/>
              <a:t>, </a:t>
            </a:r>
            <a:r>
              <a:rPr lang="ru-RU" dirty="0" err="1"/>
              <a:t>базирана</a:t>
            </a:r>
            <a:r>
              <a:rPr lang="ru-RU" dirty="0"/>
              <a:t> на самооценка;</a:t>
            </a:r>
          </a:p>
          <a:p>
            <a:pPr algn="just"/>
            <a:r>
              <a:rPr lang="ru-RU" dirty="0" err="1"/>
              <a:t>Дефинира</a:t>
            </a:r>
            <a:r>
              <a:rPr lang="ru-RU" dirty="0"/>
              <a:t> </a:t>
            </a:r>
            <a:r>
              <a:rPr lang="ru-RU" dirty="0" err="1"/>
              <a:t>по-ясно</a:t>
            </a:r>
            <a:r>
              <a:rPr lang="ru-RU" dirty="0"/>
              <a:t> </a:t>
            </a:r>
            <a:r>
              <a:rPr lang="ru-RU" dirty="0" err="1"/>
              <a:t>правото</a:t>
            </a:r>
            <a:r>
              <a:rPr lang="ru-RU" dirty="0"/>
              <a:t> на </a:t>
            </a:r>
            <a:r>
              <a:rPr lang="ru-RU" dirty="0" err="1"/>
              <a:t>хората</a:t>
            </a:r>
            <a:r>
              <a:rPr lang="ru-RU" dirty="0"/>
              <a:t> с </a:t>
            </a:r>
            <a:r>
              <a:rPr lang="ru-RU" dirty="0" err="1"/>
              <a:t>увреждания</a:t>
            </a:r>
            <a:r>
              <a:rPr lang="ru-RU" dirty="0"/>
              <a:t> на </a:t>
            </a:r>
            <a:r>
              <a:rPr lang="ru-RU" dirty="0" err="1"/>
              <a:t>финансова</a:t>
            </a:r>
            <a:r>
              <a:rPr lang="ru-RU" dirty="0"/>
              <a:t> </a:t>
            </a:r>
            <a:r>
              <a:rPr lang="ru-RU" dirty="0" err="1"/>
              <a:t>подкрепа</a:t>
            </a:r>
            <a:r>
              <a:rPr lang="ru-RU" dirty="0"/>
              <a:t>;</a:t>
            </a:r>
          </a:p>
          <a:p>
            <a:pPr algn="just"/>
            <a:r>
              <a:rPr lang="ru-RU" dirty="0" err="1"/>
              <a:t>Определ</a:t>
            </a:r>
            <a:r>
              <a:rPr lang="en-US" dirty="0"/>
              <a:t>я</a:t>
            </a:r>
            <a:r>
              <a:rPr lang="ru-RU" dirty="0"/>
              <a:t>, че </a:t>
            </a:r>
            <a:r>
              <a:rPr lang="ru-RU" dirty="0" err="1"/>
              <a:t>издаваните</a:t>
            </a:r>
            <a:r>
              <a:rPr lang="ru-RU" dirty="0"/>
              <a:t> направления </a:t>
            </a:r>
            <a:r>
              <a:rPr lang="ru-RU" dirty="0" err="1"/>
              <a:t>могат</a:t>
            </a:r>
            <a:r>
              <a:rPr lang="ru-RU" dirty="0"/>
              <a:t> да </a:t>
            </a:r>
            <a:r>
              <a:rPr lang="ru-RU" dirty="0" err="1"/>
              <a:t>бъдат</a:t>
            </a:r>
            <a:r>
              <a:rPr lang="ru-RU" dirty="0"/>
              <a:t> </a:t>
            </a:r>
            <a:r>
              <a:rPr lang="ru-RU" dirty="0" err="1"/>
              <a:t>ползвани</a:t>
            </a:r>
            <a:r>
              <a:rPr lang="ru-RU" dirty="0"/>
              <a:t> за </a:t>
            </a:r>
            <a:r>
              <a:rPr lang="ru-RU" dirty="0" err="1"/>
              <a:t>предоставяне</a:t>
            </a:r>
            <a:r>
              <a:rPr lang="ru-RU" dirty="0"/>
              <a:t> на лична помощ с определен </a:t>
            </a:r>
            <a:r>
              <a:rPr lang="ru-RU" dirty="0" err="1"/>
              <a:t>брой</a:t>
            </a:r>
            <a:r>
              <a:rPr lang="ru-RU" dirty="0"/>
              <a:t> </a:t>
            </a:r>
            <a:r>
              <a:rPr lang="ru-RU" dirty="0" err="1"/>
              <a:t>часове</a:t>
            </a:r>
            <a:r>
              <a:rPr lang="ru-RU" dirty="0"/>
              <a:t>, </a:t>
            </a:r>
            <a:r>
              <a:rPr lang="ru-RU" dirty="0" err="1"/>
              <a:t>социални</a:t>
            </a:r>
            <a:r>
              <a:rPr lang="ru-RU" dirty="0"/>
              <a:t> услуги или друг вид </a:t>
            </a:r>
            <a:r>
              <a:rPr lang="ru-RU" dirty="0" err="1"/>
              <a:t>подкрепа</a:t>
            </a:r>
            <a:r>
              <a:rPr lang="ru-RU" dirty="0"/>
              <a:t> при условия и по </a:t>
            </a:r>
            <a:r>
              <a:rPr lang="ru-RU" dirty="0" err="1"/>
              <a:t>ред</a:t>
            </a:r>
            <a:r>
              <a:rPr lang="ru-RU" dirty="0"/>
              <a:t>, </a:t>
            </a:r>
            <a:r>
              <a:rPr lang="ru-RU" dirty="0" err="1"/>
              <a:t>определени</a:t>
            </a:r>
            <a:r>
              <a:rPr lang="ru-RU" dirty="0"/>
              <a:t> </a:t>
            </a:r>
            <a:r>
              <a:rPr lang="ru-RU" dirty="0" err="1"/>
              <a:t>със</a:t>
            </a:r>
            <a:r>
              <a:rPr lang="ru-RU" dirty="0"/>
              <a:t> закона.</a:t>
            </a:r>
            <a:endParaRPr lang="en-US" dirty="0"/>
          </a:p>
          <a:p>
            <a:pPr algn="just"/>
            <a:endParaRPr lang="bg-BG" dirty="0"/>
          </a:p>
        </p:txBody>
      </p:sp>
    </p:spTree>
    <p:extLst>
      <p:ext uri="{BB962C8B-B14F-4D97-AF65-F5344CB8AC3E}">
        <p14:creationId xmlns:p14="http://schemas.microsoft.com/office/powerpoint/2010/main" val="411445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bg-BG" sz="3200" b="1" dirty="0"/>
              <a:t>Ключови дефиниции, съгласно ЗХУ</a:t>
            </a:r>
          </a:p>
        </p:txBody>
      </p:sp>
      <p:sp>
        <p:nvSpPr>
          <p:cNvPr id="3" name="Контейнер за съдържание 2"/>
          <p:cNvSpPr>
            <a:spLocks noGrp="1"/>
          </p:cNvSpPr>
          <p:nvPr>
            <p:ph idx="1"/>
          </p:nvPr>
        </p:nvSpPr>
        <p:spPr/>
        <p:txBody>
          <a:bodyPr/>
          <a:lstStyle/>
          <a:p>
            <a:pPr algn="just"/>
            <a:r>
              <a:rPr lang="ru-RU" dirty="0"/>
              <a:t>Хора с </a:t>
            </a:r>
            <a:r>
              <a:rPr lang="ru-RU" dirty="0" err="1"/>
              <a:t>увреждания</a:t>
            </a:r>
            <a:r>
              <a:rPr lang="ru-RU" dirty="0"/>
              <a:t> - лица с </a:t>
            </a:r>
            <a:r>
              <a:rPr lang="ru-RU" dirty="0" err="1"/>
              <a:t>физическа</a:t>
            </a:r>
            <a:r>
              <a:rPr lang="ru-RU" dirty="0"/>
              <a:t>, </a:t>
            </a:r>
            <a:r>
              <a:rPr lang="ru-RU" dirty="0" err="1"/>
              <a:t>психическа</a:t>
            </a:r>
            <a:r>
              <a:rPr lang="ru-RU" dirty="0"/>
              <a:t>, </a:t>
            </a:r>
            <a:r>
              <a:rPr lang="ru-RU" dirty="0" err="1"/>
              <a:t>интелектуална</a:t>
            </a:r>
            <a:r>
              <a:rPr lang="ru-RU" dirty="0"/>
              <a:t> и </a:t>
            </a:r>
            <a:r>
              <a:rPr lang="ru-RU" dirty="0" err="1"/>
              <a:t>сетивна</a:t>
            </a:r>
            <a:r>
              <a:rPr lang="ru-RU" dirty="0"/>
              <a:t> </a:t>
            </a:r>
            <a:r>
              <a:rPr lang="ru-RU" dirty="0" err="1"/>
              <a:t>недостатъчност</a:t>
            </a:r>
            <a:r>
              <a:rPr lang="ru-RU" dirty="0"/>
              <a:t>, </a:t>
            </a:r>
            <a:r>
              <a:rPr lang="ru-RU" dirty="0" err="1"/>
              <a:t>която</a:t>
            </a:r>
            <a:r>
              <a:rPr lang="ru-RU" dirty="0"/>
              <a:t> при взаимодействие с </a:t>
            </a:r>
            <a:r>
              <a:rPr lang="ru-RU" dirty="0" err="1"/>
              <a:t>обкръжаващата</a:t>
            </a:r>
            <a:r>
              <a:rPr lang="ru-RU" dirty="0"/>
              <a:t> </a:t>
            </a:r>
            <a:r>
              <a:rPr lang="ru-RU" dirty="0" err="1"/>
              <a:t>ги</a:t>
            </a:r>
            <a:r>
              <a:rPr lang="ru-RU" dirty="0"/>
              <a:t> среда би могла да </a:t>
            </a:r>
            <a:r>
              <a:rPr lang="ru-RU" dirty="0" err="1"/>
              <a:t>възпрепятства</a:t>
            </a:r>
            <a:r>
              <a:rPr lang="ru-RU" dirty="0"/>
              <a:t> </a:t>
            </a:r>
            <a:r>
              <a:rPr lang="ru-RU" dirty="0" err="1"/>
              <a:t>тяхното</a:t>
            </a:r>
            <a:r>
              <a:rPr lang="ru-RU" dirty="0"/>
              <a:t> </a:t>
            </a:r>
            <a:r>
              <a:rPr lang="ru-RU" dirty="0" err="1"/>
              <a:t>пълноценно</a:t>
            </a:r>
            <a:r>
              <a:rPr lang="ru-RU" dirty="0"/>
              <a:t> и </a:t>
            </a:r>
            <a:r>
              <a:rPr lang="ru-RU" dirty="0" err="1"/>
              <a:t>ефективно</a:t>
            </a:r>
            <a:r>
              <a:rPr lang="ru-RU" dirty="0"/>
              <a:t> участие в </a:t>
            </a:r>
            <a:r>
              <a:rPr lang="ru-RU" dirty="0" err="1"/>
              <a:t>обществения</a:t>
            </a:r>
            <a:r>
              <a:rPr lang="ru-RU" dirty="0"/>
              <a:t> живот.</a:t>
            </a:r>
          </a:p>
          <a:p>
            <a:pPr algn="just"/>
            <a:r>
              <a:rPr lang="ru-RU" dirty="0"/>
              <a:t>Хора с </a:t>
            </a:r>
            <a:r>
              <a:rPr lang="ru-RU" dirty="0" err="1"/>
              <a:t>трайни</a:t>
            </a:r>
            <a:r>
              <a:rPr lang="ru-RU" dirty="0"/>
              <a:t> </a:t>
            </a:r>
            <a:r>
              <a:rPr lang="ru-RU" dirty="0" err="1"/>
              <a:t>увреждания</a:t>
            </a:r>
            <a:r>
              <a:rPr lang="ru-RU" dirty="0"/>
              <a:t>  - лица с </a:t>
            </a:r>
            <a:r>
              <a:rPr lang="ru-RU" dirty="0" err="1"/>
              <a:t>трайна</a:t>
            </a:r>
            <a:r>
              <a:rPr lang="ru-RU" dirty="0"/>
              <a:t> </a:t>
            </a:r>
            <a:r>
              <a:rPr lang="ru-RU" dirty="0" err="1"/>
              <a:t>физическа</a:t>
            </a:r>
            <a:r>
              <a:rPr lang="ru-RU" dirty="0"/>
              <a:t>, </a:t>
            </a:r>
            <a:r>
              <a:rPr lang="ru-RU" dirty="0" err="1"/>
              <a:t>психическа</a:t>
            </a:r>
            <a:r>
              <a:rPr lang="ru-RU" dirty="0"/>
              <a:t>, </a:t>
            </a:r>
            <a:r>
              <a:rPr lang="ru-RU" dirty="0" err="1"/>
              <a:t>интелектуална</a:t>
            </a:r>
            <a:r>
              <a:rPr lang="ru-RU" dirty="0"/>
              <a:t> и </a:t>
            </a:r>
            <a:r>
              <a:rPr lang="ru-RU" dirty="0" err="1"/>
              <a:t>сетивна</a:t>
            </a:r>
            <a:r>
              <a:rPr lang="ru-RU" dirty="0"/>
              <a:t> </a:t>
            </a:r>
            <a:r>
              <a:rPr lang="ru-RU" dirty="0" err="1"/>
              <a:t>недостатъчност</a:t>
            </a:r>
            <a:r>
              <a:rPr lang="ru-RU" dirty="0"/>
              <a:t>, </a:t>
            </a:r>
            <a:r>
              <a:rPr lang="ru-RU" dirty="0" err="1"/>
              <a:t>която</a:t>
            </a:r>
            <a:r>
              <a:rPr lang="ru-RU" dirty="0"/>
              <a:t> при взаимодействие с </a:t>
            </a:r>
            <a:r>
              <a:rPr lang="ru-RU" dirty="0" err="1"/>
              <a:t>обкръжаващата</a:t>
            </a:r>
            <a:r>
              <a:rPr lang="ru-RU" dirty="0"/>
              <a:t> </a:t>
            </a:r>
            <a:r>
              <a:rPr lang="ru-RU" dirty="0" err="1"/>
              <a:t>ги</a:t>
            </a:r>
            <a:r>
              <a:rPr lang="ru-RU" dirty="0"/>
              <a:t> среда би могла да </a:t>
            </a:r>
            <a:r>
              <a:rPr lang="ru-RU" dirty="0" err="1"/>
              <a:t>възпрепятства</a:t>
            </a:r>
            <a:r>
              <a:rPr lang="ru-RU" dirty="0"/>
              <a:t> </a:t>
            </a:r>
            <a:r>
              <a:rPr lang="ru-RU" dirty="0" err="1"/>
              <a:t>тяхното</a:t>
            </a:r>
            <a:r>
              <a:rPr lang="ru-RU" dirty="0"/>
              <a:t> </a:t>
            </a:r>
            <a:r>
              <a:rPr lang="ru-RU" dirty="0" err="1"/>
              <a:t>пълноценно</a:t>
            </a:r>
            <a:r>
              <a:rPr lang="ru-RU" dirty="0"/>
              <a:t> и </a:t>
            </a:r>
            <a:r>
              <a:rPr lang="ru-RU" dirty="0" err="1"/>
              <a:t>ефективно</a:t>
            </a:r>
            <a:r>
              <a:rPr lang="ru-RU" dirty="0"/>
              <a:t> участие в </a:t>
            </a:r>
            <a:r>
              <a:rPr lang="ru-RU" dirty="0" err="1"/>
              <a:t>обществения</a:t>
            </a:r>
            <a:r>
              <a:rPr lang="ru-RU" dirty="0"/>
              <a:t> живот, и на </a:t>
            </a:r>
            <a:r>
              <a:rPr lang="ru-RU" dirty="0" err="1"/>
              <a:t>които</a:t>
            </a:r>
            <a:r>
              <a:rPr lang="ru-RU" dirty="0"/>
              <a:t> </a:t>
            </a:r>
            <a:r>
              <a:rPr lang="ru-RU" dirty="0" err="1"/>
              <a:t>медицинската</a:t>
            </a:r>
            <a:r>
              <a:rPr lang="ru-RU" dirty="0"/>
              <a:t> </a:t>
            </a:r>
            <a:r>
              <a:rPr lang="ru-RU" dirty="0" err="1"/>
              <a:t>експертиза</a:t>
            </a:r>
            <a:r>
              <a:rPr lang="ru-RU" dirty="0"/>
              <a:t> е установила вид и степен на </a:t>
            </a:r>
            <a:r>
              <a:rPr lang="ru-RU" dirty="0" err="1"/>
              <a:t>увреждане</a:t>
            </a:r>
            <a:r>
              <a:rPr lang="ru-RU" dirty="0"/>
              <a:t> или степен на </a:t>
            </a:r>
            <a:r>
              <a:rPr lang="ru-RU" dirty="0" err="1"/>
              <a:t>трайно</a:t>
            </a:r>
            <a:r>
              <a:rPr lang="ru-RU" dirty="0"/>
              <a:t> </a:t>
            </a:r>
            <a:r>
              <a:rPr lang="ru-RU" dirty="0" err="1"/>
              <a:t>намалена</a:t>
            </a:r>
            <a:r>
              <a:rPr lang="ru-RU" dirty="0"/>
              <a:t> </a:t>
            </a:r>
            <a:r>
              <a:rPr lang="ru-RU" dirty="0" err="1"/>
              <a:t>работоспособност</a:t>
            </a:r>
            <a:r>
              <a:rPr lang="ru-RU" dirty="0"/>
              <a:t> 50 и над 50 на сто.</a:t>
            </a:r>
            <a:endParaRPr lang="en-US" dirty="0"/>
          </a:p>
          <a:p>
            <a:endParaRPr lang="bg-BG" dirty="0"/>
          </a:p>
        </p:txBody>
      </p:sp>
    </p:spTree>
    <p:extLst>
      <p:ext uri="{BB962C8B-B14F-4D97-AF65-F5344CB8AC3E}">
        <p14:creationId xmlns:p14="http://schemas.microsoft.com/office/powerpoint/2010/main" val="3695893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877455"/>
          </a:xfrm>
        </p:spPr>
        <p:txBody>
          <a:bodyPr>
            <a:normAutofit/>
          </a:bodyPr>
          <a:lstStyle/>
          <a:p>
            <a:pPr algn="ctr"/>
            <a:r>
              <a:rPr lang="bg-BG" sz="2800" b="1" dirty="0"/>
              <a:t>Закон за личната помощ</a:t>
            </a:r>
          </a:p>
        </p:txBody>
      </p:sp>
      <p:sp>
        <p:nvSpPr>
          <p:cNvPr id="3" name="Текстов контейнер 2"/>
          <p:cNvSpPr>
            <a:spLocks noGrp="1"/>
          </p:cNvSpPr>
          <p:nvPr>
            <p:ph type="body" idx="1"/>
          </p:nvPr>
        </p:nvSpPr>
        <p:spPr>
          <a:xfrm>
            <a:off x="1143000" y="1487055"/>
            <a:ext cx="4754880" cy="674254"/>
          </a:xfrm>
        </p:spPr>
        <p:txBody>
          <a:bodyPr/>
          <a:lstStyle/>
          <a:p>
            <a:r>
              <a:rPr lang="bg-BG" dirty="0"/>
              <a:t>Закон за личната помощ</a:t>
            </a:r>
          </a:p>
        </p:txBody>
      </p:sp>
      <p:sp>
        <p:nvSpPr>
          <p:cNvPr id="4" name="Контейнер за съдържание 3"/>
          <p:cNvSpPr>
            <a:spLocks noGrp="1"/>
          </p:cNvSpPr>
          <p:nvPr>
            <p:ph sz="half" idx="2"/>
          </p:nvPr>
        </p:nvSpPr>
        <p:spPr>
          <a:xfrm>
            <a:off x="417250" y="2041864"/>
            <a:ext cx="5505578" cy="4062899"/>
          </a:xfrm>
        </p:spPr>
        <p:txBody>
          <a:bodyPr>
            <a:normAutofit fontScale="77500" lnSpcReduction="20000"/>
          </a:bodyPr>
          <a:lstStyle/>
          <a:p>
            <a:pPr algn="just"/>
            <a:r>
              <a:rPr lang="ru-RU" sz="2600" dirty="0" err="1">
                <a:solidFill>
                  <a:schemeClr val="accent1">
                    <a:lumMod val="75000"/>
                  </a:schemeClr>
                </a:solidFill>
                <a:latin typeface="Calibri" panose="020F0502020204030204" pitchFamily="34" charset="0"/>
                <a:cs typeface="Calibri" panose="020F0502020204030204" pitchFamily="34" charset="0"/>
              </a:rPr>
              <a:t>Регулира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en-US" sz="2600" dirty="0">
                <a:solidFill>
                  <a:schemeClr val="accent1">
                    <a:lumMod val="75000"/>
                  </a:schemeClr>
                </a:solidFill>
                <a:latin typeface="Calibri" panose="020F0502020204030204" pitchFamily="34" charset="0"/>
                <a:cs typeface="Calibri" panose="020F0502020204030204" pitchFamily="34" charset="0"/>
              </a:rPr>
              <a:t>“</a:t>
            </a:r>
            <a:r>
              <a:rPr lang="ru-RU" sz="2600" dirty="0" err="1">
                <a:solidFill>
                  <a:schemeClr val="accent1">
                    <a:lumMod val="75000"/>
                  </a:schemeClr>
                </a:solidFill>
                <a:latin typeface="Calibri" panose="020F0502020204030204" pitchFamily="34" charset="0"/>
                <a:cs typeface="Calibri" panose="020F0502020204030204" pitchFamily="34" charset="0"/>
              </a:rPr>
              <a:t>Личната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помощ</a:t>
            </a:r>
            <a:r>
              <a:rPr lang="en-US" sz="2600" dirty="0">
                <a:solidFill>
                  <a:schemeClr val="accent1">
                    <a:lumMod val="75000"/>
                  </a:schemeClr>
                </a:solidFill>
                <a:latin typeface="Calibri" panose="020F0502020204030204" pitchFamily="34" charset="0"/>
                <a:cs typeface="Calibri" panose="020F0502020204030204" pitchFamily="34" charset="0"/>
              </a:rPr>
              <a:t>”</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като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механизъм</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подкрепа</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пълноценно</a:t>
            </a:r>
            <a:r>
              <a:rPr lang="ru-RU" sz="2600" dirty="0">
                <a:solidFill>
                  <a:schemeClr val="accent1">
                    <a:lumMod val="75000"/>
                  </a:schemeClr>
                </a:solidFill>
                <a:latin typeface="Calibri" panose="020F0502020204030204" pitchFamily="34" charset="0"/>
                <a:cs typeface="Calibri" panose="020F0502020204030204" pitchFamily="34" charset="0"/>
              </a:rPr>
              <a:t> участие в </a:t>
            </a:r>
            <a:r>
              <a:rPr lang="ru-RU" sz="2600" dirty="0" err="1">
                <a:solidFill>
                  <a:schemeClr val="accent1">
                    <a:lumMod val="75000"/>
                  </a:schemeClr>
                </a:solidFill>
                <a:latin typeface="Calibri" panose="020F0502020204030204" pitchFamily="34" charset="0"/>
                <a:cs typeface="Calibri" panose="020F0502020204030204" pitchFamily="34" charset="0"/>
              </a:rPr>
              <a:t>обществото</a:t>
            </a:r>
            <a:r>
              <a:rPr lang="ru-RU" sz="2600" dirty="0">
                <a:solidFill>
                  <a:schemeClr val="accent1">
                    <a:lumMod val="75000"/>
                  </a:schemeClr>
                </a:solidFill>
                <a:latin typeface="Calibri" panose="020F0502020204030204" pitchFamily="34" charset="0"/>
                <a:cs typeface="Calibri" panose="020F0502020204030204" pitchFamily="34" charset="0"/>
              </a:rPr>
              <a:t>, за </a:t>
            </a:r>
            <a:r>
              <a:rPr lang="ru-RU" sz="2600" dirty="0" err="1">
                <a:solidFill>
                  <a:schemeClr val="accent1">
                    <a:lumMod val="75000"/>
                  </a:schemeClr>
                </a:solidFill>
                <a:latin typeface="Calibri" panose="020F0502020204030204" pitchFamily="34" charset="0"/>
                <a:cs typeface="Calibri" panose="020F0502020204030204" pitchFamily="34" charset="0"/>
              </a:rPr>
              <a:t>извършване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дейности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отговарящи</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индивидуалните</a:t>
            </a:r>
            <a:r>
              <a:rPr lang="ru-RU" sz="2600" dirty="0">
                <a:solidFill>
                  <a:schemeClr val="accent1">
                    <a:lumMod val="75000"/>
                  </a:schemeClr>
                </a:solidFill>
                <a:latin typeface="Calibri" panose="020F0502020204030204" pitchFamily="34" charset="0"/>
                <a:cs typeface="Calibri" panose="020F0502020204030204" pitchFamily="34" charset="0"/>
              </a:rPr>
              <a:t> потребности от </a:t>
            </a:r>
            <a:r>
              <a:rPr lang="ru-RU" sz="2600" dirty="0" err="1">
                <a:solidFill>
                  <a:schemeClr val="accent1">
                    <a:lumMod val="75000"/>
                  </a:schemeClr>
                </a:solidFill>
                <a:latin typeface="Calibri" panose="020F0502020204030204" pitchFamily="34" charset="0"/>
                <a:cs typeface="Calibri" panose="020F0502020204030204" pitchFamily="34" charset="0"/>
              </a:rPr>
              <a:t>личен</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домашен</a:t>
            </a:r>
            <a:r>
              <a:rPr lang="ru-RU" sz="2600" dirty="0">
                <a:solidFill>
                  <a:schemeClr val="accent1">
                    <a:lumMod val="75000"/>
                  </a:schemeClr>
                </a:solidFill>
                <a:latin typeface="Calibri" panose="020F0502020204030204" pitchFamily="34" charset="0"/>
                <a:cs typeface="Calibri" panose="020F0502020204030204" pitchFamily="34" charset="0"/>
              </a:rPr>
              <a:t> или социален характер, и за </a:t>
            </a:r>
            <a:r>
              <a:rPr lang="ru-RU" sz="2600" dirty="0" err="1">
                <a:solidFill>
                  <a:schemeClr val="accent1">
                    <a:lumMod val="75000"/>
                  </a:schemeClr>
                </a:solidFill>
                <a:latin typeface="Calibri" panose="020F0502020204030204" pitchFamily="34" charset="0"/>
                <a:cs typeface="Calibri" panose="020F0502020204030204" pitchFamily="34" charset="0"/>
              </a:rPr>
              <a:t>преодоляване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бариерите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функционалните</a:t>
            </a:r>
            <a:r>
              <a:rPr lang="ru-RU" sz="2600" dirty="0">
                <a:solidFill>
                  <a:schemeClr val="accent1">
                    <a:lumMod val="75000"/>
                  </a:schemeClr>
                </a:solidFill>
                <a:latin typeface="Calibri" panose="020F0502020204030204" pitchFamily="34" charset="0"/>
                <a:cs typeface="Calibri" panose="020F0502020204030204" pitchFamily="34" charset="0"/>
              </a:rPr>
              <a:t> ограничения;</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Определя</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общините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като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основен</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доставчик</a:t>
            </a:r>
            <a:r>
              <a:rPr lang="ru-RU" sz="2600" dirty="0">
                <a:solidFill>
                  <a:schemeClr val="accent1">
                    <a:lumMod val="75000"/>
                  </a:schemeClr>
                </a:solidFill>
                <a:latin typeface="Calibri" panose="020F0502020204030204" pitchFamily="34" charset="0"/>
                <a:cs typeface="Calibri" panose="020F0502020204030204" pitchFamily="34" charset="0"/>
              </a:rPr>
              <a:t> на лична помощ, </a:t>
            </a:r>
            <a:r>
              <a:rPr lang="ru-RU" sz="2600" dirty="0" err="1">
                <a:solidFill>
                  <a:schemeClr val="accent1">
                    <a:lumMod val="75000"/>
                  </a:schemeClr>
                </a:solidFill>
                <a:latin typeface="Calibri" panose="020F0502020204030204" pitchFamily="34" charset="0"/>
                <a:cs typeface="Calibri" panose="020F0502020204030204" pitchFamily="34" charset="0"/>
              </a:rPr>
              <a:t>осигуряващ</a:t>
            </a:r>
            <a:r>
              <a:rPr lang="ru-RU" sz="2600" dirty="0">
                <a:solidFill>
                  <a:schemeClr val="accent1">
                    <a:lumMod val="75000"/>
                  </a:schemeClr>
                </a:solidFill>
                <a:latin typeface="Calibri" panose="020F0502020204030204" pitchFamily="34" charset="0"/>
                <a:cs typeface="Calibri" panose="020F0502020204030204" pitchFamily="34" charset="0"/>
              </a:rPr>
              <a:t>: прием на заявления; </a:t>
            </a:r>
            <a:r>
              <a:rPr lang="ru-RU" sz="2600" dirty="0" err="1">
                <a:solidFill>
                  <a:schemeClr val="accent1">
                    <a:lumMod val="75000"/>
                  </a:schemeClr>
                </a:solidFill>
                <a:latin typeface="Calibri" panose="020F0502020204030204" pitchFamily="34" charset="0"/>
                <a:cs typeface="Calibri" panose="020F0502020204030204" pitchFamily="34" charset="0"/>
              </a:rPr>
              <a:t>сключване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тристранни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споразумения</a:t>
            </a:r>
            <a:r>
              <a:rPr lang="ru-RU" sz="2600" dirty="0">
                <a:solidFill>
                  <a:schemeClr val="accent1">
                    <a:lumMod val="75000"/>
                  </a:schemeClr>
                </a:solidFill>
                <a:latin typeface="Calibri" panose="020F0502020204030204" pitchFamily="34" charset="0"/>
                <a:cs typeface="Calibri" panose="020F0502020204030204" pitchFamily="34" charset="0"/>
              </a:rPr>
              <a:t> между </a:t>
            </a:r>
            <a:r>
              <a:rPr lang="ru-RU" sz="2600" dirty="0" err="1">
                <a:solidFill>
                  <a:schemeClr val="accent1">
                    <a:lumMod val="75000"/>
                  </a:schemeClr>
                </a:solidFill>
                <a:latin typeface="Calibri" panose="020F0502020204030204" pitchFamily="34" charset="0"/>
                <a:cs typeface="Calibri" panose="020F0502020204030204" pitchFamily="34" charset="0"/>
              </a:rPr>
              <a:t>общината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ползвателя</a:t>
            </a:r>
            <a:r>
              <a:rPr lang="ru-RU" sz="2600" dirty="0">
                <a:solidFill>
                  <a:schemeClr val="accent1">
                    <a:lumMod val="75000"/>
                  </a:schemeClr>
                </a:solidFill>
                <a:latin typeface="Calibri" panose="020F0502020204030204" pitchFamily="34" charset="0"/>
                <a:cs typeface="Calibri" panose="020F0502020204030204" pitchFamily="34" charset="0"/>
              </a:rPr>
              <a:t> и </a:t>
            </a:r>
            <a:r>
              <a:rPr lang="ru-RU" sz="2600" dirty="0" err="1">
                <a:solidFill>
                  <a:schemeClr val="accent1">
                    <a:lumMod val="75000"/>
                  </a:schemeClr>
                </a:solidFill>
                <a:latin typeface="Calibri" panose="020F0502020204030204" pitchFamily="34" charset="0"/>
                <a:cs typeface="Calibri" panose="020F0502020204030204" pitchFamily="34" charset="0"/>
              </a:rPr>
              <a:t>асистента</a:t>
            </a:r>
            <a:r>
              <a:rPr lang="ru-RU" sz="2600" dirty="0">
                <a:solidFill>
                  <a:schemeClr val="accent1">
                    <a:lumMod val="75000"/>
                  </a:schemeClr>
                </a:solidFill>
                <a:latin typeface="Calibri" panose="020F0502020204030204" pitchFamily="34" charset="0"/>
                <a:cs typeface="Calibri" panose="020F0502020204030204" pitchFamily="34" charset="0"/>
              </a:rPr>
              <a:t> на личната помощ; </a:t>
            </a:r>
            <a:r>
              <a:rPr lang="ru-RU" sz="2600" dirty="0" err="1">
                <a:solidFill>
                  <a:schemeClr val="accent1">
                    <a:lumMod val="75000"/>
                  </a:schemeClr>
                </a:solidFill>
                <a:latin typeface="Calibri" panose="020F0502020204030204" pitchFamily="34" charset="0"/>
                <a:cs typeface="Calibri" panose="020F0502020204030204" pitchFamily="34" charset="0"/>
              </a:rPr>
              <a:t>сключване</a:t>
            </a:r>
            <a:r>
              <a:rPr lang="ru-RU" sz="2600" dirty="0">
                <a:solidFill>
                  <a:schemeClr val="accent1">
                    <a:lumMod val="75000"/>
                  </a:schemeClr>
                </a:solidFill>
                <a:latin typeface="Calibri" panose="020F0502020204030204" pitchFamily="34" charset="0"/>
                <a:cs typeface="Calibri" panose="020F0502020204030204" pitchFamily="34" charset="0"/>
              </a:rPr>
              <a:t> на трудов договор с </a:t>
            </a:r>
            <a:r>
              <a:rPr lang="ru-RU" sz="2600" dirty="0" err="1">
                <a:solidFill>
                  <a:schemeClr val="accent1">
                    <a:lumMod val="75000"/>
                  </a:schemeClr>
                </a:solidFill>
                <a:latin typeface="Calibri" panose="020F0502020204030204" pitchFamily="34" charset="0"/>
                <a:cs typeface="Calibri" panose="020F0502020204030204" pitchFamily="34" charset="0"/>
              </a:rPr>
              <a:t>асистента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изплащане</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възнагражденията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контрол</a:t>
            </a:r>
            <a:r>
              <a:rPr lang="ru-RU" sz="2600" dirty="0">
                <a:solidFill>
                  <a:schemeClr val="accent1">
                    <a:lumMod val="75000"/>
                  </a:schemeClr>
                </a:solidFill>
                <a:latin typeface="Calibri" panose="020F0502020204030204" pitchFamily="34" charset="0"/>
                <a:cs typeface="Calibri" panose="020F0502020204030204" pitchFamily="34" charset="0"/>
              </a:rPr>
              <a:t>; взаимодействие с АСП и НОИ, </a:t>
            </a:r>
            <a:r>
              <a:rPr lang="ru-RU" sz="2600" dirty="0" err="1">
                <a:solidFill>
                  <a:schemeClr val="accent1">
                    <a:lumMod val="75000"/>
                  </a:schemeClr>
                </a:solidFill>
                <a:latin typeface="Calibri" panose="020F0502020204030204" pitchFamily="34" charset="0"/>
                <a:cs typeface="Calibri" panose="020F0502020204030204" pitchFamily="34" charset="0"/>
              </a:rPr>
              <a:t>като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сключва</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споразумение</a:t>
            </a:r>
            <a:r>
              <a:rPr lang="ru-RU" sz="2600" dirty="0">
                <a:solidFill>
                  <a:schemeClr val="accent1">
                    <a:lumMod val="75000"/>
                  </a:schemeClr>
                </a:solidFill>
                <a:latin typeface="Calibri" panose="020F0502020204030204" pitchFamily="34" charset="0"/>
                <a:cs typeface="Calibri" panose="020F0502020204030204" pitchFamily="34" charset="0"/>
              </a:rPr>
              <a:t> с </a:t>
            </a:r>
            <a:r>
              <a:rPr lang="ru-RU" sz="2600" dirty="0" err="1">
                <a:solidFill>
                  <a:schemeClr val="accent1">
                    <a:lumMod val="75000"/>
                  </a:schemeClr>
                </a:solidFill>
                <a:latin typeface="Calibri" panose="020F0502020204030204" pitchFamily="34" charset="0"/>
                <a:cs typeface="Calibri" panose="020F0502020204030204" pitchFamily="34" charset="0"/>
              </a:rPr>
              <a:t>тях</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endParaRPr lang="ru-RU" sz="2000" dirty="0">
              <a:solidFill>
                <a:schemeClr val="accent1">
                  <a:lumMod val="75000"/>
                </a:schemeClr>
              </a:solidFill>
            </a:endParaRPr>
          </a:p>
          <a:p>
            <a:endParaRPr lang="bg-BG" dirty="0"/>
          </a:p>
        </p:txBody>
      </p:sp>
      <p:sp>
        <p:nvSpPr>
          <p:cNvPr id="5" name="Текстов контейнер 4"/>
          <p:cNvSpPr>
            <a:spLocks noGrp="1"/>
          </p:cNvSpPr>
          <p:nvPr>
            <p:ph type="body" sz="quarter" idx="3"/>
          </p:nvPr>
        </p:nvSpPr>
        <p:spPr>
          <a:xfrm>
            <a:off x="6263640" y="1366984"/>
            <a:ext cx="4754880" cy="794326"/>
          </a:xfrm>
        </p:spPr>
        <p:txBody>
          <a:bodyPr/>
          <a:lstStyle/>
          <a:p>
            <a:r>
              <a:rPr lang="ru-RU" dirty="0"/>
              <a:t>Механизмът за личната помощ</a:t>
            </a:r>
            <a:endParaRPr lang="bg-BG" dirty="0"/>
          </a:p>
        </p:txBody>
      </p:sp>
      <p:sp>
        <p:nvSpPr>
          <p:cNvPr id="6" name="Контейнер за съдържание 5"/>
          <p:cNvSpPr>
            <a:spLocks noGrp="1"/>
          </p:cNvSpPr>
          <p:nvPr>
            <p:ph sz="quarter" idx="4"/>
          </p:nvPr>
        </p:nvSpPr>
        <p:spPr>
          <a:xfrm>
            <a:off x="6269173" y="2244439"/>
            <a:ext cx="4754880" cy="3858163"/>
          </a:xfrm>
        </p:spPr>
        <p:txBody>
          <a:bodyPr>
            <a:normAutofit/>
          </a:bodyPr>
          <a:lstStyle/>
          <a:p>
            <a:pPr algn="just"/>
            <a:r>
              <a:rPr lang="bg-BG" sz="2600" dirty="0">
                <a:solidFill>
                  <a:schemeClr val="accent1">
                    <a:lumMod val="75000"/>
                  </a:schemeClr>
                </a:solidFill>
                <a:latin typeface="Calibri" panose="020F0502020204030204" pitchFamily="34" charset="0"/>
                <a:cs typeface="Calibri" panose="020F0502020204030204" pitchFamily="34" charset="0"/>
              </a:rPr>
              <a:t>Финансира се от държавния бюджет;</a:t>
            </a:r>
          </a:p>
          <a:p>
            <a:pPr algn="just"/>
            <a:r>
              <a:rPr lang="bg-BG" sz="2600" dirty="0">
                <a:solidFill>
                  <a:schemeClr val="accent1">
                    <a:lumMod val="75000"/>
                  </a:schemeClr>
                </a:solidFill>
                <a:latin typeface="Calibri" panose="020F0502020204030204" pitchFamily="34" charset="0"/>
                <a:cs typeface="Calibri" panose="020F0502020204030204" pitchFamily="34" charset="0"/>
              </a:rPr>
              <a:t>Общините са администратори на процеса.</a:t>
            </a:r>
          </a:p>
        </p:txBody>
      </p:sp>
    </p:spTree>
    <p:extLst>
      <p:ext uri="{BB962C8B-B14F-4D97-AF65-F5344CB8AC3E}">
        <p14:creationId xmlns:p14="http://schemas.microsoft.com/office/powerpoint/2010/main" val="876439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p:txBody>
          <a:bodyPr>
            <a:normAutofit/>
          </a:bodyPr>
          <a:lstStyle/>
          <a:p>
            <a:pPr algn="ctr"/>
            <a:r>
              <a:rPr lang="bg-BG" sz="3200" b="1" dirty="0"/>
              <a:t>Географска карта на социалните услуги</a:t>
            </a:r>
            <a:r>
              <a:rPr lang="bg-BG" sz="3600" b="1" dirty="0"/>
              <a:t/>
            </a:r>
            <a:br>
              <a:rPr lang="bg-BG" sz="3600" b="1" dirty="0"/>
            </a:br>
            <a:endParaRPr lang="bg-BG" sz="3600" b="1" dirty="0"/>
          </a:p>
        </p:txBody>
      </p:sp>
      <p:pic>
        <p:nvPicPr>
          <p:cNvPr id="4" name="Контейнер за съдържание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45342" y="1474839"/>
            <a:ext cx="9438968" cy="4807974"/>
          </a:xfrm>
        </p:spPr>
      </p:pic>
    </p:spTree>
    <p:extLst>
      <p:ext uri="{BB962C8B-B14F-4D97-AF65-F5344CB8AC3E}">
        <p14:creationId xmlns:p14="http://schemas.microsoft.com/office/powerpoint/2010/main" val="2792348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лавие 1"/>
          <p:cNvSpPr>
            <a:spLocks noGrp="1"/>
          </p:cNvSpPr>
          <p:nvPr>
            <p:ph type="title"/>
          </p:nvPr>
        </p:nvSpPr>
        <p:spPr>
          <a:xfrm>
            <a:off x="1143000" y="609600"/>
            <a:ext cx="9875520" cy="914400"/>
          </a:xfrm>
        </p:spPr>
        <p:txBody>
          <a:bodyPr>
            <a:noAutofit/>
          </a:bodyPr>
          <a:lstStyle/>
          <a:p>
            <a:pPr algn="ctr"/>
            <a:r>
              <a:rPr lang="bg-BG" sz="3200" b="1" dirty="0"/>
              <a:t>Закон за социалните услуги</a:t>
            </a:r>
            <a:r>
              <a:rPr lang="bg-BG" sz="3600" b="1" dirty="0"/>
              <a:t/>
            </a:r>
            <a:br>
              <a:rPr lang="bg-BG" sz="3600" b="1" dirty="0"/>
            </a:br>
            <a:endParaRPr lang="bg-BG" sz="3600" b="1" dirty="0"/>
          </a:p>
        </p:txBody>
      </p:sp>
      <p:sp>
        <p:nvSpPr>
          <p:cNvPr id="3" name="Контейнер за съдържание 2"/>
          <p:cNvSpPr>
            <a:spLocks noGrp="1"/>
          </p:cNvSpPr>
          <p:nvPr>
            <p:ph idx="1"/>
          </p:nvPr>
        </p:nvSpPr>
        <p:spPr>
          <a:xfrm>
            <a:off x="923278" y="1727200"/>
            <a:ext cx="10092593" cy="4521200"/>
          </a:xfrm>
        </p:spPr>
        <p:txBody>
          <a:bodyPr>
            <a:normAutofit fontScale="92500" lnSpcReduction="10000"/>
          </a:bodyPr>
          <a:lstStyle/>
          <a:p>
            <a:pPr marL="0" indent="0" algn="just">
              <a:buNone/>
            </a:pPr>
            <a:r>
              <a:rPr lang="ru-RU" sz="2600" dirty="0">
                <a:solidFill>
                  <a:schemeClr val="accent1">
                    <a:lumMod val="75000"/>
                  </a:schemeClr>
                </a:solidFill>
                <a:latin typeface="Calibri" panose="020F0502020204030204" pitchFamily="34" charset="0"/>
                <a:cs typeface="Calibri" panose="020F0502020204030204" pitchFamily="34" charset="0"/>
              </a:rPr>
              <a:t>Разработен и </a:t>
            </a:r>
            <a:r>
              <a:rPr lang="ru-RU" sz="2600" dirty="0" err="1">
                <a:solidFill>
                  <a:schemeClr val="accent1">
                    <a:lumMod val="75000"/>
                  </a:schemeClr>
                </a:solidFill>
                <a:latin typeface="Calibri" panose="020F0502020204030204" pitchFamily="34" charset="0"/>
                <a:cs typeface="Calibri" panose="020F0502020204030204" pitchFamily="34" charset="0"/>
              </a:rPr>
              <a:t>приет</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като</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i="1" dirty="0" err="1">
                <a:solidFill>
                  <a:schemeClr val="accent1">
                    <a:lumMod val="75000"/>
                  </a:schemeClr>
                </a:solidFill>
                <a:latin typeface="Calibri" panose="020F0502020204030204" pitchFamily="34" charset="0"/>
                <a:cs typeface="Calibri" panose="020F0502020204030204" pitchFamily="34" charset="0"/>
              </a:rPr>
              <a:t>модерен</a:t>
            </a:r>
            <a:r>
              <a:rPr lang="ru-RU" sz="2600" i="1" dirty="0">
                <a:solidFill>
                  <a:schemeClr val="accent1">
                    <a:lumMod val="75000"/>
                  </a:schemeClr>
                </a:solidFill>
                <a:latin typeface="Calibri" panose="020F0502020204030204" pitchFamily="34" charset="0"/>
                <a:cs typeface="Calibri" panose="020F0502020204030204" pitchFamily="34" charset="0"/>
              </a:rPr>
              <a:t>, </a:t>
            </a:r>
            <a:r>
              <a:rPr lang="ru-RU" sz="2600" i="1" dirty="0" err="1">
                <a:solidFill>
                  <a:schemeClr val="accent1">
                    <a:lumMod val="75000"/>
                  </a:schemeClr>
                </a:solidFill>
                <a:latin typeface="Calibri" panose="020F0502020204030204" pitchFamily="34" charset="0"/>
                <a:cs typeface="Calibri" panose="020F0502020204030204" pitchFamily="34" charset="0"/>
              </a:rPr>
              <a:t>съвременен</a:t>
            </a:r>
            <a:r>
              <a:rPr lang="ru-RU" sz="2600" i="1" dirty="0">
                <a:solidFill>
                  <a:schemeClr val="accent1">
                    <a:lumMod val="75000"/>
                  </a:schemeClr>
                </a:solidFill>
                <a:latin typeface="Calibri" panose="020F0502020204030204" pitchFamily="34" charset="0"/>
                <a:cs typeface="Calibri" panose="020F0502020204030204" pitchFamily="34" charset="0"/>
              </a:rPr>
              <a:t> и </a:t>
            </a:r>
            <a:r>
              <a:rPr lang="ru-RU" sz="2600" i="1" dirty="0" err="1">
                <a:solidFill>
                  <a:schemeClr val="accent1">
                    <a:lumMod val="75000"/>
                  </a:schemeClr>
                </a:solidFill>
                <a:latin typeface="Calibri" panose="020F0502020204030204" pitchFamily="34" charset="0"/>
                <a:cs typeface="Calibri" panose="020F0502020204030204" pitchFamily="34" charset="0"/>
              </a:rPr>
              <a:t>навременен</a:t>
            </a:r>
            <a:r>
              <a:rPr lang="ru-RU" sz="2600" i="1" dirty="0">
                <a:solidFill>
                  <a:schemeClr val="accent1">
                    <a:lumMod val="75000"/>
                  </a:schemeClr>
                </a:solidFill>
                <a:latin typeface="Calibri" panose="020F0502020204030204" pitchFamily="34" charset="0"/>
                <a:cs typeface="Calibri" panose="020F0502020204030204" pitchFamily="34" charset="0"/>
              </a:rPr>
              <a:t> закон, с </a:t>
            </a:r>
            <a:r>
              <a:rPr lang="ru-RU" sz="2600" i="1" dirty="0" err="1">
                <a:solidFill>
                  <a:schemeClr val="accent1">
                    <a:lumMod val="75000"/>
                  </a:schemeClr>
                </a:solidFill>
                <a:latin typeface="Calibri" panose="020F0502020204030204" pitchFamily="34" charset="0"/>
                <a:cs typeface="Calibri" panose="020F0502020204030204" pitchFamily="34" charset="0"/>
              </a:rPr>
              <a:t>който</a:t>
            </a:r>
            <a:r>
              <a:rPr lang="ru-RU" sz="2600" i="1" dirty="0">
                <a:solidFill>
                  <a:schemeClr val="accent1">
                    <a:lumMod val="75000"/>
                  </a:schemeClr>
                </a:solidFill>
                <a:latin typeface="Calibri" panose="020F0502020204030204" pitchFamily="34" charset="0"/>
                <a:cs typeface="Calibri" panose="020F0502020204030204" pitchFamily="34" charset="0"/>
              </a:rPr>
              <a:t> да се </a:t>
            </a:r>
            <a:r>
              <a:rPr lang="ru-RU" sz="2600" i="1" dirty="0" err="1">
                <a:solidFill>
                  <a:schemeClr val="accent1">
                    <a:lumMod val="75000"/>
                  </a:schemeClr>
                </a:solidFill>
                <a:latin typeface="Calibri" panose="020F0502020204030204" pitchFamily="34" charset="0"/>
                <a:cs typeface="Calibri" panose="020F0502020204030204" pitchFamily="34" charset="0"/>
              </a:rPr>
              <a:t>преодолеят</a:t>
            </a:r>
            <a:r>
              <a:rPr lang="ru-RU" sz="2600" i="1"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a:solidFill>
                  <a:schemeClr val="accent1">
                    <a:lumMod val="75000"/>
                  </a:schemeClr>
                </a:solidFill>
                <a:latin typeface="Calibri" panose="020F0502020204030204" pitchFamily="34" charset="0"/>
                <a:cs typeface="Calibri" panose="020F0502020204030204" pitchFamily="34" charset="0"/>
              </a:rPr>
              <a:t>ограничения </a:t>
            </a:r>
            <a:r>
              <a:rPr lang="ru-RU" sz="2600" dirty="0" err="1">
                <a:solidFill>
                  <a:schemeClr val="accent1">
                    <a:lumMod val="75000"/>
                  </a:schemeClr>
                </a:solidFill>
                <a:latin typeface="Calibri" panose="020F0502020204030204" pitchFamily="34" charset="0"/>
                <a:cs typeface="Calibri" panose="020F0502020204030204" pitchFamily="34" charset="0"/>
              </a:rPr>
              <a:t>достъп</a:t>
            </a:r>
            <a:r>
              <a:rPr lang="ru-RU" sz="2600" dirty="0">
                <a:solidFill>
                  <a:schemeClr val="accent1">
                    <a:lumMod val="75000"/>
                  </a:schemeClr>
                </a:solidFill>
                <a:latin typeface="Calibri" panose="020F0502020204030204" pitchFamily="34" charset="0"/>
                <a:cs typeface="Calibri" panose="020F0502020204030204" pitchFamily="34" charset="0"/>
              </a:rPr>
              <a:t> до услуги за </a:t>
            </a:r>
            <a:r>
              <a:rPr lang="ru-RU" sz="2600" dirty="0" err="1">
                <a:solidFill>
                  <a:schemeClr val="accent1">
                    <a:lumMod val="75000"/>
                  </a:schemeClr>
                </a:solidFill>
                <a:latin typeface="Calibri" panose="020F0502020204030204" pitchFamily="34" charset="0"/>
                <a:cs typeface="Calibri" panose="020F0502020204030204" pitchFamily="34" charset="0"/>
              </a:rPr>
              <a:t>пълнолетни</a:t>
            </a:r>
            <a:r>
              <a:rPr lang="ru-RU" sz="2600" dirty="0">
                <a:solidFill>
                  <a:schemeClr val="accent1">
                    <a:lumMod val="75000"/>
                  </a:schemeClr>
                </a:solidFill>
                <a:latin typeface="Calibri" panose="020F0502020204030204" pitchFamily="34" charset="0"/>
                <a:cs typeface="Calibri" panose="020F0502020204030204" pitchFamily="34" charset="0"/>
              </a:rPr>
              <a:t> лица, вкл. </a:t>
            </a:r>
            <a:r>
              <a:rPr lang="ru-RU" sz="2600" dirty="0" err="1">
                <a:solidFill>
                  <a:schemeClr val="accent1">
                    <a:lumMod val="75000"/>
                  </a:schemeClr>
                </a:solidFill>
                <a:latin typeface="Calibri" panose="020F0502020204030204" pitchFamily="34" charset="0"/>
                <a:cs typeface="Calibri" panose="020F0502020204030204" pitchFamily="34" charset="0"/>
              </a:rPr>
              <a:t>липсата</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разнообразни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форми</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качествени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индивидуализирани</a:t>
            </a:r>
            <a:r>
              <a:rPr lang="ru-RU" sz="2600" dirty="0">
                <a:solidFill>
                  <a:schemeClr val="accent1">
                    <a:lumMod val="75000"/>
                  </a:schemeClr>
                </a:solidFill>
                <a:latin typeface="Calibri" panose="020F0502020204030204" pitchFamily="34" charset="0"/>
                <a:cs typeface="Calibri" panose="020F0502020204030204" pitchFamily="34" charset="0"/>
              </a:rPr>
              <a:t> и </a:t>
            </a:r>
            <a:r>
              <a:rPr lang="ru-RU" sz="2600" dirty="0" err="1">
                <a:solidFill>
                  <a:schemeClr val="accent1">
                    <a:lumMod val="75000"/>
                  </a:schemeClr>
                </a:solidFill>
                <a:latin typeface="Calibri" panose="020F0502020204030204" pitchFamily="34" charset="0"/>
                <a:cs typeface="Calibri" panose="020F0502020204030204" pitchFamily="34" charset="0"/>
              </a:rPr>
              <a:t>ефективни</a:t>
            </a:r>
            <a:r>
              <a:rPr lang="ru-RU" sz="2600" dirty="0">
                <a:solidFill>
                  <a:schemeClr val="accent1">
                    <a:lumMod val="75000"/>
                  </a:schemeClr>
                </a:solidFill>
                <a:latin typeface="Calibri" panose="020F0502020204030204" pitchFamily="34" charset="0"/>
                <a:cs typeface="Calibri" panose="020F0502020204030204" pitchFamily="34" charset="0"/>
              </a:rPr>
              <a:t> услуги за </a:t>
            </a:r>
            <a:r>
              <a:rPr lang="ru-RU" sz="2600" dirty="0" err="1">
                <a:solidFill>
                  <a:schemeClr val="accent1">
                    <a:lumMod val="75000"/>
                  </a:schemeClr>
                </a:solidFill>
                <a:latin typeface="Calibri" panose="020F0502020204030204" pitchFamily="34" charset="0"/>
                <a:cs typeface="Calibri" panose="020F0502020204030204" pitchFamily="34" charset="0"/>
              </a:rPr>
              <a:t>тези</a:t>
            </a:r>
            <a:r>
              <a:rPr lang="ru-RU" sz="2600" dirty="0">
                <a:solidFill>
                  <a:schemeClr val="accent1">
                    <a:lumMod val="75000"/>
                  </a:schemeClr>
                </a:solidFill>
                <a:latin typeface="Calibri" panose="020F0502020204030204" pitchFamily="34" charset="0"/>
                <a:cs typeface="Calibri" panose="020F0502020204030204" pitchFamily="34" charset="0"/>
              </a:rPr>
              <a:t> лица;</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преобладаващия</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медицински</a:t>
            </a:r>
            <a:r>
              <a:rPr lang="ru-RU" sz="2600" dirty="0">
                <a:solidFill>
                  <a:schemeClr val="accent1">
                    <a:lumMod val="75000"/>
                  </a:schemeClr>
                </a:solidFill>
                <a:latin typeface="Calibri" panose="020F0502020204030204" pitchFamily="34" charset="0"/>
                <a:cs typeface="Calibri" panose="020F0502020204030204" pitchFamily="34" charset="0"/>
              </a:rPr>
              <a:t> подход </a:t>
            </a:r>
            <a:r>
              <a:rPr lang="ru-RU" sz="2600" dirty="0" err="1">
                <a:solidFill>
                  <a:schemeClr val="accent1">
                    <a:lumMod val="75000"/>
                  </a:schemeClr>
                </a:solidFill>
                <a:latin typeface="Calibri" panose="020F0502020204030204" pitchFamily="34" charset="0"/>
                <a:cs typeface="Calibri" panose="020F0502020204030204" pitchFamily="34" charset="0"/>
              </a:rPr>
              <a:t>към</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уврежданията</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трудностите</a:t>
            </a:r>
            <a:r>
              <a:rPr lang="ru-RU" sz="2600" dirty="0">
                <a:solidFill>
                  <a:schemeClr val="accent1">
                    <a:lumMod val="75000"/>
                  </a:schemeClr>
                </a:solidFill>
                <a:latin typeface="Calibri" panose="020F0502020204030204" pitchFamily="34" charset="0"/>
                <a:cs typeface="Calibri" panose="020F0502020204030204" pitchFamily="34" charset="0"/>
              </a:rPr>
              <a:t> при </a:t>
            </a:r>
            <a:r>
              <a:rPr lang="ru-RU" sz="2600" dirty="0" err="1">
                <a:solidFill>
                  <a:schemeClr val="accent1">
                    <a:lumMod val="75000"/>
                  </a:schemeClr>
                </a:solidFill>
                <a:latin typeface="Calibri" panose="020F0502020204030204" pitchFamily="34" charset="0"/>
                <a:cs typeface="Calibri" panose="020F0502020204030204" pitchFamily="34" charset="0"/>
              </a:rPr>
              <a:t>наемането</a:t>
            </a:r>
            <a:r>
              <a:rPr lang="ru-RU" sz="2600" dirty="0">
                <a:solidFill>
                  <a:schemeClr val="accent1">
                    <a:lumMod val="75000"/>
                  </a:schemeClr>
                </a:solidFill>
                <a:latin typeface="Calibri" panose="020F0502020204030204" pitchFamily="34" charset="0"/>
                <a:cs typeface="Calibri" panose="020F0502020204030204" pitchFamily="34" charset="0"/>
              </a:rPr>
              <a:t> и </a:t>
            </a:r>
            <a:r>
              <a:rPr lang="ru-RU" sz="2600" dirty="0" err="1">
                <a:solidFill>
                  <a:schemeClr val="accent1">
                    <a:lumMod val="75000"/>
                  </a:schemeClr>
                </a:solidFill>
                <a:latin typeface="Calibri" panose="020F0502020204030204" pitchFamily="34" charset="0"/>
                <a:cs typeface="Calibri" panose="020F0502020204030204" pitchFamily="34" charset="0"/>
              </a:rPr>
              <a:t>задържането</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квалифицирани</a:t>
            </a:r>
            <a:r>
              <a:rPr lang="ru-RU" sz="2600" dirty="0">
                <a:solidFill>
                  <a:schemeClr val="accent1">
                    <a:lumMod val="75000"/>
                  </a:schemeClr>
                </a:solidFill>
                <a:latin typeface="Calibri" panose="020F0502020204030204" pitchFamily="34" charset="0"/>
                <a:cs typeface="Calibri" panose="020F0502020204030204" pitchFamily="34" charset="0"/>
              </a:rPr>
              <a:t> кадри в сектора на </a:t>
            </a:r>
            <a:r>
              <a:rPr lang="ru-RU" sz="2600" dirty="0" err="1">
                <a:solidFill>
                  <a:schemeClr val="accent1">
                    <a:lumMod val="75000"/>
                  </a:schemeClr>
                </a:solidFill>
                <a:latin typeface="Calibri" panose="020F0502020204030204" pitchFamily="34" charset="0"/>
                <a:cs typeface="Calibri" panose="020F0502020204030204" pitchFamily="34" charset="0"/>
              </a:rPr>
              <a:t>социалните</a:t>
            </a:r>
            <a:r>
              <a:rPr lang="ru-RU" sz="2600" dirty="0">
                <a:solidFill>
                  <a:schemeClr val="accent1">
                    <a:lumMod val="75000"/>
                  </a:schemeClr>
                </a:solidFill>
                <a:latin typeface="Calibri" panose="020F0502020204030204" pitchFamily="34" charset="0"/>
                <a:cs typeface="Calibri" panose="020F0502020204030204" pitchFamily="34" charset="0"/>
              </a:rPr>
              <a:t> услуги, </a:t>
            </a:r>
            <a:r>
              <a:rPr lang="ru-RU" sz="2600" dirty="0" err="1">
                <a:solidFill>
                  <a:schemeClr val="accent1">
                    <a:lumMod val="75000"/>
                  </a:schemeClr>
                </a:solidFill>
                <a:latin typeface="Calibri" panose="020F0502020204030204" pitchFamily="34" charset="0"/>
                <a:cs typeface="Calibri" panose="020F0502020204030204" pitchFamily="34" charset="0"/>
              </a:rPr>
              <a:t>включително</a:t>
            </a:r>
            <a:r>
              <a:rPr lang="ru-RU" sz="2600" dirty="0">
                <a:solidFill>
                  <a:schemeClr val="accent1">
                    <a:lumMod val="75000"/>
                  </a:schemeClr>
                </a:solidFill>
                <a:latin typeface="Calibri" panose="020F0502020204030204" pitchFamily="34" charset="0"/>
                <a:cs typeface="Calibri" panose="020F0502020204030204" pitchFamily="34" charset="0"/>
              </a:rPr>
              <a:t> и </a:t>
            </a:r>
            <a:r>
              <a:rPr lang="ru-RU" sz="2600" dirty="0" err="1">
                <a:solidFill>
                  <a:schemeClr val="accent1">
                    <a:lumMod val="75000"/>
                  </a:schemeClr>
                </a:solidFill>
                <a:latin typeface="Calibri" panose="020F0502020204030204" pitchFamily="34" charset="0"/>
                <a:cs typeface="Calibri" panose="020F0502020204030204" pitchFamily="34" charset="0"/>
              </a:rPr>
              <a:t>поради</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ниските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възнаграждения</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необходимостта</a:t>
            </a:r>
            <a:r>
              <a:rPr lang="ru-RU" sz="2600" dirty="0">
                <a:solidFill>
                  <a:schemeClr val="accent1">
                    <a:lumMod val="75000"/>
                  </a:schemeClr>
                </a:solidFill>
                <a:latin typeface="Calibri" panose="020F0502020204030204" pitchFamily="34" charset="0"/>
                <a:cs typeface="Calibri" panose="020F0502020204030204" pitchFamily="34" charset="0"/>
              </a:rPr>
              <a:t> от </a:t>
            </a:r>
            <a:r>
              <a:rPr lang="ru-RU" sz="2600" dirty="0" err="1">
                <a:solidFill>
                  <a:schemeClr val="accent1">
                    <a:lumMod val="75000"/>
                  </a:schemeClr>
                </a:solidFill>
                <a:latin typeface="Calibri" panose="020F0502020204030204" pitchFamily="34" charset="0"/>
                <a:cs typeface="Calibri" panose="020F0502020204030204" pitchFamily="34" charset="0"/>
              </a:rPr>
              <a:t>по-добра</a:t>
            </a:r>
            <a:r>
              <a:rPr lang="ru-RU" sz="2600" dirty="0">
                <a:solidFill>
                  <a:schemeClr val="accent1">
                    <a:lumMod val="75000"/>
                  </a:schemeClr>
                </a:solidFill>
                <a:latin typeface="Calibri" panose="020F0502020204030204" pitchFamily="34" charset="0"/>
                <a:cs typeface="Calibri" panose="020F0502020204030204" pitchFamily="34" charset="0"/>
              </a:rPr>
              <a:t> координация между </a:t>
            </a:r>
            <a:r>
              <a:rPr lang="ru-RU" sz="2600" dirty="0" err="1">
                <a:solidFill>
                  <a:schemeClr val="accent1">
                    <a:lumMod val="75000"/>
                  </a:schemeClr>
                </a:solidFill>
                <a:latin typeface="Calibri" panose="020F0502020204030204" pitchFamily="34" charset="0"/>
                <a:cs typeface="Calibri" panose="020F0502020204030204" pitchFamily="34" charset="0"/>
              </a:rPr>
              <a:t>различните</a:t>
            </a:r>
            <a:r>
              <a:rPr lang="ru-RU" sz="2600" dirty="0">
                <a:solidFill>
                  <a:schemeClr val="accent1">
                    <a:lumMod val="75000"/>
                  </a:schemeClr>
                </a:solidFill>
                <a:latin typeface="Calibri" panose="020F0502020204030204" pitchFamily="34" charset="0"/>
                <a:cs typeface="Calibri" panose="020F0502020204030204" pitchFamily="34" charset="0"/>
              </a:rPr>
              <a:t> услуги и </a:t>
            </a:r>
            <a:r>
              <a:rPr lang="ru-RU" sz="2600" dirty="0" err="1">
                <a:solidFill>
                  <a:schemeClr val="accent1">
                    <a:lumMod val="75000"/>
                  </a:schemeClr>
                </a:solidFill>
                <a:latin typeface="Calibri" panose="020F0502020204030204" pitchFamily="34" charset="0"/>
                <a:cs typeface="Calibri" panose="020F0502020204030204" pitchFamily="34" charset="0"/>
              </a:rPr>
              <a:t>различните</a:t>
            </a:r>
            <a:r>
              <a:rPr lang="ru-RU" sz="2600" dirty="0">
                <a:solidFill>
                  <a:schemeClr val="accent1">
                    <a:lumMod val="75000"/>
                  </a:schemeClr>
                </a:solidFill>
                <a:latin typeface="Calibri" panose="020F0502020204030204" pitchFamily="34" charset="0"/>
                <a:cs typeface="Calibri" panose="020F0502020204030204" pitchFamily="34" charset="0"/>
              </a:rPr>
              <a:t> </a:t>
            </a:r>
            <a:r>
              <a:rPr lang="ru-RU" sz="2600" dirty="0" err="1">
                <a:solidFill>
                  <a:schemeClr val="accent1">
                    <a:lumMod val="75000"/>
                  </a:schemeClr>
                </a:solidFill>
                <a:latin typeface="Calibri" panose="020F0502020204030204" pitchFamily="34" charset="0"/>
                <a:cs typeface="Calibri" panose="020F0502020204030204" pitchFamily="34" charset="0"/>
              </a:rPr>
              <a:t>системи</a:t>
            </a:r>
            <a:r>
              <a:rPr lang="ru-RU" sz="2600" dirty="0">
                <a:solidFill>
                  <a:schemeClr val="accent1">
                    <a:lumMod val="75000"/>
                  </a:schemeClr>
                </a:solidFill>
                <a:latin typeface="Calibri" panose="020F0502020204030204" pitchFamily="34" charset="0"/>
                <a:cs typeface="Calibri" panose="020F0502020204030204" pitchFamily="34" charset="0"/>
              </a:rPr>
              <a:t>;</a:t>
            </a:r>
          </a:p>
          <a:p>
            <a:pPr algn="just"/>
            <a:r>
              <a:rPr lang="ru-RU" sz="2600" dirty="0" err="1">
                <a:solidFill>
                  <a:schemeClr val="accent1">
                    <a:lumMod val="75000"/>
                  </a:schemeClr>
                </a:solidFill>
                <a:latin typeface="Calibri" panose="020F0502020204030204" pitchFamily="34" charset="0"/>
                <a:cs typeface="Calibri" panose="020F0502020204030204" pitchFamily="34" charset="0"/>
              </a:rPr>
              <a:t>липсата</a:t>
            </a:r>
            <a:r>
              <a:rPr lang="ru-RU" sz="2600" dirty="0">
                <a:solidFill>
                  <a:schemeClr val="accent1">
                    <a:lumMod val="75000"/>
                  </a:schemeClr>
                </a:solidFill>
                <a:latin typeface="Calibri" panose="020F0502020204030204" pitchFamily="34" charset="0"/>
                <a:cs typeface="Calibri" panose="020F0502020204030204" pitchFamily="34" charset="0"/>
              </a:rPr>
              <a:t> на критерии за </a:t>
            </a:r>
            <a:r>
              <a:rPr lang="ru-RU" sz="2600" dirty="0" err="1">
                <a:solidFill>
                  <a:schemeClr val="accent1">
                    <a:lumMod val="75000"/>
                  </a:schemeClr>
                </a:solidFill>
                <a:latin typeface="Calibri" panose="020F0502020204030204" pitchFamily="34" charset="0"/>
                <a:cs typeface="Calibri" panose="020F0502020204030204" pitchFamily="34" charset="0"/>
              </a:rPr>
              <a:t>ефективност</a:t>
            </a:r>
            <a:r>
              <a:rPr lang="ru-RU" sz="2600" dirty="0">
                <a:solidFill>
                  <a:schemeClr val="accent1">
                    <a:lumMod val="75000"/>
                  </a:schemeClr>
                </a:solidFill>
                <a:latin typeface="Calibri" panose="020F0502020204030204" pitchFamily="34" charset="0"/>
                <a:cs typeface="Calibri" panose="020F0502020204030204" pitchFamily="34" charset="0"/>
              </a:rPr>
              <a:t> на </a:t>
            </a:r>
            <a:r>
              <a:rPr lang="ru-RU" sz="2600" dirty="0" err="1">
                <a:solidFill>
                  <a:schemeClr val="accent1">
                    <a:lumMod val="75000"/>
                  </a:schemeClr>
                </a:solidFill>
                <a:latin typeface="Calibri" panose="020F0502020204030204" pitchFamily="34" charset="0"/>
                <a:cs typeface="Calibri" panose="020F0502020204030204" pitchFamily="34" charset="0"/>
              </a:rPr>
              <a:t>услугите</a:t>
            </a:r>
            <a:r>
              <a:rPr lang="ru-RU" sz="2600" dirty="0">
                <a:solidFill>
                  <a:schemeClr val="accent1">
                    <a:lumMod val="75000"/>
                  </a:schemeClr>
                </a:solidFill>
                <a:latin typeface="Calibri" panose="020F0502020204030204" pitchFamily="34" charset="0"/>
                <a:cs typeface="Calibri" panose="020F0502020204030204" pitchFamily="34" charset="0"/>
              </a:rPr>
              <a:t>.</a:t>
            </a:r>
          </a:p>
          <a:p>
            <a:endParaRPr lang="bg-BG" dirty="0"/>
          </a:p>
        </p:txBody>
      </p:sp>
    </p:spTree>
    <p:extLst>
      <p:ext uri="{BB962C8B-B14F-4D97-AF65-F5344CB8AC3E}">
        <p14:creationId xmlns:p14="http://schemas.microsoft.com/office/powerpoint/2010/main" val="2657466868"/>
      </p:ext>
    </p:extLst>
  </p:cSld>
  <p:clrMapOvr>
    <a:masterClrMapping/>
  </p:clrMapOvr>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Override1.xml><?xml version="1.0" encoding="utf-8"?>
<a:themeOverride xmlns:a="http://schemas.openxmlformats.org/drawingml/2006/main">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themeOverride>
</file>

<file path=docProps/app.xml><?xml version="1.0" encoding="utf-8"?>
<Properties xmlns="http://schemas.openxmlformats.org/officeDocument/2006/extended-properties" xmlns:vt="http://schemas.openxmlformats.org/officeDocument/2006/docPropsVTypes">
  <Template/>
  <TotalTime>5524</TotalTime>
  <Words>3042</Words>
  <Application>Microsoft Office PowerPoint</Application>
  <PresentationFormat>Широк екран</PresentationFormat>
  <Paragraphs>163</Paragraphs>
  <Slides>23</Slides>
  <Notes>0</Notes>
  <HiddenSlides>0</HiddenSlides>
  <MMClips>0</MMClips>
  <ScaleCrop>false</ScaleCrop>
  <HeadingPairs>
    <vt:vector size="6" baseType="variant">
      <vt:variant>
        <vt:lpstr>Използвани шрифтове</vt:lpstr>
      </vt:variant>
      <vt:variant>
        <vt:i4>4</vt:i4>
      </vt:variant>
      <vt:variant>
        <vt:lpstr>Тема</vt:lpstr>
      </vt:variant>
      <vt:variant>
        <vt:i4>1</vt:i4>
      </vt:variant>
      <vt:variant>
        <vt:lpstr>Заглавия на слайдовете</vt:lpstr>
      </vt:variant>
      <vt:variant>
        <vt:i4>23</vt:i4>
      </vt:variant>
    </vt:vector>
  </HeadingPairs>
  <TitlesOfParts>
    <vt:vector size="28" baseType="lpstr">
      <vt:lpstr>Calibri</vt:lpstr>
      <vt:lpstr>Corbel</vt:lpstr>
      <vt:lpstr>Times New Roman</vt:lpstr>
      <vt:lpstr>Wingdings</vt:lpstr>
      <vt:lpstr>База</vt:lpstr>
      <vt:lpstr> Тема 1. «Нова нормативна уредба и реформиране на социалната система» </vt:lpstr>
      <vt:lpstr>Ретроспекция на процеса за развитие на системата от социални услуги  </vt:lpstr>
      <vt:lpstr>Основни закони в сферата на социалните услуги, преди реформите</vt:lpstr>
      <vt:lpstr>Преход към ново социално законодателство    2019-2020 г.</vt:lpstr>
      <vt:lpstr>Ключови промени в Закона за хората с увреждания</vt:lpstr>
      <vt:lpstr>Ключови дефиниции, съгласно ЗХУ</vt:lpstr>
      <vt:lpstr>Закон за личната помощ</vt:lpstr>
      <vt:lpstr>Географска карта на социалните услуги </vt:lpstr>
      <vt:lpstr>Закон за социалните услуги </vt:lpstr>
      <vt:lpstr>ЗСУ дефинира</vt:lpstr>
      <vt:lpstr>ЗСУ и финансирането на социалните услуги </vt:lpstr>
      <vt:lpstr>Начин на организация и предоставяне на съществуващите услуги </vt:lpstr>
      <vt:lpstr>Укрепване на системата от услуги</vt:lpstr>
      <vt:lpstr>Териториално разпределение на социалните услуги</vt:lpstr>
      <vt:lpstr>Други условия, определени в ЗСУ</vt:lpstr>
      <vt:lpstr>Наредба за стандартите за заплащане на труда на служителите осъществяващи дейности по предоставяне на социални услуги, които се финансират от държавния бюджет (в сила от 01.01.2022 г.)</vt:lpstr>
      <vt:lpstr>Презентация на PowerPoint</vt:lpstr>
      <vt:lpstr>Приети/неприети нормативни актове</vt:lpstr>
      <vt:lpstr>Актове в процес на приемане или подготовка</vt:lpstr>
      <vt:lpstr>Проект на Наредба за качество на социалните услуги</vt:lpstr>
      <vt:lpstr>Презентация на PowerPoint</vt:lpstr>
      <vt:lpstr>„Отместеното“ планиране с НКСУ отложи и финансирането по новия ред </vt:lpstr>
      <vt:lpstr>По-важни стратегически документи с хоризонт 2030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USER</cp:lastModifiedBy>
  <cp:revision>151</cp:revision>
  <dcterms:created xsi:type="dcterms:W3CDTF">2020-11-16T15:48:02Z</dcterms:created>
  <dcterms:modified xsi:type="dcterms:W3CDTF">2022-05-22T16:10:52Z</dcterms:modified>
</cp:coreProperties>
</file>