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0" r:id="rId1"/>
  </p:sldMasterIdLst>
  <p:notesMasterIdLst>
    <p:notesMasterId r:id="rId28"/>
  </p:notesMasterIdLst>
  <p:sldIdLst>
    <p:sldId id="259" r:id="rId2"/>
    <p:sldId id="260" r:id="rId3"/>
    <p:sldId id="261" r:id="rId4"/>
    <p:sldId id="262" r:id="rId5"/>
    <p:sldId id="263" r:id="rId6"/>
    <p:sldId id="264" r:id="rId7"/>
    <p:sldId id="265" r:id="rId8"/>
    <p:sldId id="266" r:id="rId9"/>
    <p:sldId id="267" r:id="rId10"/>
    <p:sldId id="268" r:id="rId11"/>
    <p:sldId id="282" r:id="rId12"/>
    <p:sldId id="269" r:id="rId13"/>
    <p:sldId id="270" r:id="rId14"/>
    <p:sldId id="273" r:id="rId15"/>
    <p:sldId id="272" r:id="rId16"/>
    <p:sldId id="274" r:id="rId17"/>
    <p:sldId id="275" r:id="rId18"/>
    <p:sldId id="276" r:id="rId19"/>
    <p:sldId id="277" r:id="rId20"/>
    <p:sldId id="278" r:id="rId21"/>
    <p:sldId id="279" r:id="rId22"/>
    <p:sldId id="283" r:id="rId23"/>
    <p:sldId id="280" r:id="rId24"/>
    <p:sldId id="281" r:id="rId25"/>
    <p:sldId id="284" r:id="rId26"/>
    <p:sldId id="285" r:id="rId27"/>
  </p:sldIdLst>
  <p:sldSz cx="12192000" cy="6858000"/>
  <p:notesSz cx="6858000" cy="9144000"/>
  <p:defaultTextStyle>
    <a:defPPr>
      <a:defRPr lang="bg-BG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howGuides="1">
      <p:cViewPr varScale="1">
        <p:scale>
          <a:sx n="109" d="100"/>
          <a:sy n="109" d="100"/>
        </p:scale>
        <p:origin x="636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816CBF1-8493-4E5B-B368-9FD02BB2B32C}" type="datetimeFigureOut">
              <a:rPr lang="en-US" smtClean="0"/>
              <a:t>6/6/2022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D914C95-34D7-4460-BC9C-1C8F9CB75D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42288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/>
              <a:t>Споразумение за сътрудничество между</a:t>
            </a:r>
          </a:p>
          <a:p>
            <a:r>
              <a:rPr lang="ru-RU" dirty="0"/>
              <a:t>Столична Община и гражданските организации за постигане на социална</a:t>
            </a:r>
          </a:p>
          <a:p>
            <a:r>
              <a:rPr lang="ru-RU" dirty="0"/>
              <a:t>закрила и включване, чрез социални услуги.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914C95-34D7-4460-BC9C-1C8F9CB75D6E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47880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Заглавен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9980" y="882376"/>
            <a:ext cx="996696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7200" b="1" cap="all" baseline="0">
                <a:solidFill>
                  <a:srgbClr val="FFFFFF"/>
                </a:solidFill>
              </a:defRPr>
            </a:lvl1pPr>
          </a:lstStyle>
          <a:p>
            <a:r>
              <a:rPr lang="bg-BG"/>
              <a:t>Редакт. стил загл. образец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09530" y="3869634"/>
            <a:ext cx="8767860" cy="1388165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bg-BG"/>
              <a:t>Щракнете за редакция стил подзагл. обр.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24E374BC-D410-45E1-AF0F-3795EB5352C9}" type="datetimeFigureOut">
              <a:rPr lang="bg-BG" smtClean="0"/>
              <a:t>6.6.2022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D0FD718E-46A7-4A98-A9FE-3E1E2C2192EB}" type="slidenum">
              <a:rPr lang="bg-BG" smtClean="0"/>
              <a:t>‹#›</a:t>
            </a:fld>
            <a:endParaRPr lang="bg-BG"/>
          </a:p>
        </p:txBody>
      </p:sp>
      <p:cxnSp>
        <p:nvCxnSpPr>
          <p:cNvPr id="8" name="Straight Connector 7"/>
          <p:cNvCxnSpPr/>
          <p:nvPr/>
        </p:nvCxnSpPr>
        <p:spPr>
          <a:xfrm>
            <a:off x="1978660" y="3733800"/>
            <a:ext cx="8229601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356036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лавие и вертикален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/>
              <a:t>Редакт. стил загл. образец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bg-BG"/>
              <a:t>Щракнете, за да редактирате стиловете на текста в образеца</a:t>
            </a:r>
          </a:p>
          <a:p>
            <a:pPr lvl="1"/>
            <a:r>
              <a:rPr lang="bg-BG"/>
              <a:t>Второ ниво</a:t>
            </a:r>
          </a:p>
          <a:p>
            <a:pPr lvl="2"/>
            <a:r>
              <a:rPr lang="bg-BG"/>
              <a:t>Трето ниво</a:t>
            </a:r>
          </a:p>
          <a:p>
            <a:pPr lvl="3"/>
            <a:r>
              <a:rPr lang="bg-BG"/>
              <a:t>Четвърто ниво</a:t>
            </a:r>
          </a:p>
          <a:p>
            <a:pPr lvl="4"/>
            <a:r>
              <a:rPr lang="bg-BG"/>
              <a:t>Пето ниво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374BC-D410-45E1-AF0F-3795EB5352C9}" type="datetimeFigureOut">
              <a:rPr lang="bg-BG" smtClean="0"/>
              <a:t>6.6.2022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D718E-46A7-4A98-A9FE-3E1E2C2192EB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8970553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но заглавие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324100" cy="5410200"/>
          </a:xfrm>
        </p:spPr>
        <p:txBody>
          <a:bodyPr vert="eaVert"/>
          <a:lstStyle/>
          <a:p>
            <a:r>
              <a:rPr lang="bg-BG"/>
              <a:t>Редакт. стил загл. образец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762000"/>
            <a:ext cx="7429500" cy="5410200"/>
          </a:xfrm>
        </p:spPr>
        <p:txBody>
          <a:bodyPr vert="eaVert"/>
          <a:lstStyle/>
          <a:p>
            <a:pPr lvl="0"/>
            <a:r>
              <a:rPr lang="bg-BG"/>
              <a:t>Щракнете, за да редактирате стиловете на текста в образеца</a:t>
            </a:r>
          </a:p>
          <a:p>
            <a:pPr lvl="1"/>
            <a:r>
              <a:rPr lang="bg-BG"/>
              <a:t>Второ ниво</a:t>
            </a:r>
          </a:p>
          <a:p>
            <a:pPr lvl="2"/>
            <a:r>
              <a:rPr lang="bg-BG"/>
              <a:t>Трето ниво</a:t>
            </a:r>
          </a:p>
          <a:p>
            <a:pPr lvl="3"/>
            <a:r>
              <a:rPr lang="bg-BG"/>
              <a:t>Четвърто ниво</a:t>
            </a:r>
          </a:p>
          <a:p>
            <a:pPr lvl="4"/>
            <a:r>
              <a:rPr lang="bg-BG"/>
              <a:t>Пето ниво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374BC-D410-45E1-AF0F-3795EB5352C9}" type="datetimeFigureOut">
              <a:rPr lang="bg-BG" smtClean="0"/>
              <a:t>6.6.2022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D718E-46A7-4A98-A9FE-3E1E2C2192EB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1347175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лавие и съдържа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/>
              <a:t>Редакт. стил загл. образец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bg-BG"/>
              <a:t>Щракнете, за да редактирате стиловете на текста в образеца</a:t>
            </a:r>
          </a:p>
          <a:p>
            <a:pPr lvl="1"/>
            <a:r>
              <a:rPr lang="bg-BG"/>
              <a:t>Второ ниво</a:t>
            </a:r>
          </a:p>
          <a:p>
            <a:pPr lvl="2"/>
            <a:r>
              <a:rPr lang="bg-BG"/>
              <a:t>Трето ниво</a:t>
            </a:r>
          </a:p>
          <a:p>
            <a:pPr lvl="3"/>
            <a:r>
              <a:rPr lang="bg-BG"/>
              <a:t>Четвърто ниво</a:t>
            </a:r>
          </a:p>
          <a:p>
            <a:pPr lvl="4"/>
            <a:r>
              <a:rPr lang="bg-BG"/>
              <a:t>Пето ниво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374BC-D410-45E1-AF0F-3795EB5352C9}" type="datetimeFigureOut">
              <a:rPr lang="bg-BG" smtClean="0"/>
              <a:t>6.6.2022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D718E-46A7-4A98-A9FE-3E1E2C2192EB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40813621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лавка на секци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424" y="1173575"/>
            <a:ext cx="9966960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7200" b="0" cap="all" baseline="0"/>
            </a:lvl1pPr>
          </a:lstStyle>
          <a:p>
            <a:r>
              <a:rPr lang="bg-BG"/>
              <a:t>Редакт. стил загл. образец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09928" y="4154520"/>
            <a:ext cx="8769096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2200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bg-BG"/>
              <a:t>Щракнете, за да редактирате стиловете на текста в образеца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374BC-D410-45E1-AF0F-3795EB5352C9}" type="datetimeFigureOut">
              <a:rPr lang="bg-BG" smtClean="0"/>
              <a:t>6.6.2022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D718E-46A7-4A98-A9FE-3E1E2C2192EB}" type="slidenum">
              <a:rPr lang="bg-BG" smtClean="0"/>
              <a:t>‹#›</a:t>
            </a:fld>
            <a:endParaRPr lang="bg-BG"/>
          </a:p>
        </p:txBody>
      </p:sp>
      <p:cxnSp>
        <p:nvCxnSpPr>
          <p:cNvPr id="7" name="Straight Connector 6"/>
          <p:cNvCxnSpPr/>
          <p:nvPr/>
        </p:nvCxnSpPr>
        <p:spPr>
          <a:xfrm>
            <a:off x="1981200" y="4020408"/>
            <a:ext cx="82296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180574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е съдържани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/>
              <a:t>Редакт. стил загл. образец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3000" y="2057399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bg-BG"/>
              <a:t>Щракнете, за да редактирате стиловете на текста в образеца</a:t>
            </a:r>
          </a:p>
          <a:p>
            <a:pPr lvl="1"/>
            <a:r>
              <a:rPr lang="bg-BG"/>
              <a:t>Второ ниво</a:t>
            </a:r>
          </a:p>
          <a:p>
            <a:pPr lvl="2"/>
            <a:r>
              <a:rPr lang="bg-BG"/>
              <a:t>Трето ниво</a:t>
            </a:r>
          </a:p>
          <a:p>
            <a:pPr lvl="3"/>
            <a:r>
              <a:rPr lang="bg-BG"/>
              <a:t>Четвърто ниво</a:t>
            </a:r>
          </a:p>
          <a:p>
            <a:pPr lvl="4"/>
            <a:r>
              <a:rPr lang="bg-BG"/>
              <a:t>Пето ниво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67612" y="2057400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bg-BG"/>
              <a:t>Щракнете, за да редактирате стиловете на текста в образеца</a:t>
            </a:r>
          </a:p>
          <a:p>
            <a:pPr lvl="1"/>
            <a:r>
              <a:rPr lang="bg-BG"/>
              <a:t>Второ ниво</a:t>
            </a:r>
          </a:p>
          <a:p>
            <a:pPr lvl="2"/>
            <a:r>
              <a:rPr lang="bg-BG"/>
              <a:t>Трето ниво</a:t>
            </a:r>
          </a:p>
          <a:p>
            <a:pPr lvl="3"/>
            <a:r>
              <a:rPr lang="bg-BG"/>
              <a:t>Четвърто ниво</a:t>
            </a:r>
          </a:p>
          <a:p>
            <a:pPr lvl="4"/>
            <a:r>
              <a:rPr lang="bg-BG"/>
              <a:t>Пето ниво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374BC-D410-45E1-AF0F-3795EB5352C9}" type="datetimeFigureOut">
              <a:rPr lang="bg-BG" smtClean="0"/>
              <a:t>6.6.2022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D718E-46A7-4A98-A9FE-3E1E2C2192EB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9957672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/>
              <a:t>Редакт. стил загл. образец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01511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bg-BG"/>
              <a:t>Щракнете, за да редактирате стиловете на текста в образеца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3000" y="2721483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bg-BG"/>
              <a:t>Щракнете, за да редактирате стиловете на текста в образеца</a:t>
            </a:r>
          </a:p>
          <a:p>
            <a:pPr lvl="1"/>
            <a:r>
              <a:rPr lang="bg-BG"/>
              <a:t>Второ ниво</a:t>
            </a:r>
          </a:p>
          <a:p>
            <a:pPr lvl="2"/>
            <a:r>
              <a:rPr lang="bg-BG"/>
              <a:t>Трето ниво</a:t>
            </a:r>
          </a:p>
          <a:p>
            <a:pPr lvl="3"/>
            <a:r>
              <a:rPr lang="bg-BG"/>
              <a:t>Четвърто ниво</a:t>
            </a:r>
          </a:p>
          <a:p>
            <a:pPr lvl="4"/>
            <a:r>
              <a:rPr lang="bg-BG"/>
              <a:t>Пето ниво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69173" y="1999032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bg-BG"/>
              <a:t>Щракнете, за да редактирате стиловете на текста в образеца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69173" y="2719322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bg-BG"/>
              <a:t>Щракнете, за да редактирате стиловете на текста в образеца</a:t>
            </a:r>
          </a:p>
          <a:p>
            <a:pPr lvl="1"/>
            <a:r>
              <a:rPr lang="bg-BG"/>
              <a:t>Второ ниво</a:t>
            </a:r>
          </a:p>
          <a:p>
            <a:pPr lvl="2"/>
            <a:r>
              <a:rPr lang="bg-BG"/>
              <a:t>Трето ниво</a:t>
            </a:r>
          </a:p>
          <a:p>
            <a:pPr lvl="3"/>
            <a:r>
              <a:rPr lang="bg-BG"/>
              <a:t>Четвърто ниво</a:t>
            </a:r>
          </a:p>
          <a:p>
            <a:pPr lvl="4"/>
            <a:r>
              <a:rPr lang="bg-BG"/>
              <a:t>Пето ниво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374BC-D410-45E1-AF0F-3795EB5352C9}" type="datetimeFigureOut">
              <a:rPr lang="bg-BG" smtClean="0"/>
              <a:t>6.6.2022 г.</a:t>
            </a:fld>
            <a:endParaRPr lang="bg-BG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D718E-46A7-4A98-A9FE-3E1E2C2192EB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0966643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Само заглав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/>
              <a:t>Редакт. стил загл. образец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374BC-D410-45E1-AF0F-3795EB5352C9}" type="datetimeFigureOut">
              <a:rPr lang="bg-BG" smtClean="0"/>
              <a:t>6.6.2022 г.</a:t>
            </a:fld>
            <a:endParaRPr lang="bg-B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D718E-46A7-4A98-A9FE-3E1E2C2192EB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3108189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разе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374BC-D410-45E1-AF0F-3795EB5352C9}" type="datetimeFigureOut">
              <a:rPr lang="bg-BG" smtClean="0"/>
              <a:t>6.6.2022 г.</a:t>
            </a:fld>
            <a:endParaRPr lang="bg-BG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D718E-46A7-4A98-A9FE-3E1E2C2192EB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8413852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Съдържание с на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bg-BG"/>
              <a:t>Редакт. стил загл. образец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52159" y="1097280"/>
            <a:ext cx="5212080" cy="46634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bg-BG"/>
              <a:t>Щракнете, за да редактирате стиловете на текста в образеца</a:t>
            </a:r>
          </a:p>
          <a:p>
            <a:pPr lvl="1"/>
            <a:r>
              <a:rPr lang="bg-BG"/>
              <a:t>Второ ниво</a:t>
            </a:r>
          </a:p>
          <a:p>
            <a:pPr lvl="2"/>
            <a:r>
              <a:rPr lang="bg-BG"/>
              <a:t>Трето ниво</a:t>
            </a:r>
          </a:p>
          <a:p>
            <a:pPr lvl="3"/>
            <a:r>
              <a:rPr lang="bg-BG"/>
              <a:t>Четвърто ниво</a:t>
            </a:r>
          </a:p>
          <a:p>
            <a:pPr lvl="4"/>
            <a:r>
              <a:rPr lang="bg-BG"/>
              <a:t>Пето ниво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30175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bg-BG"/>
              <a:t>Щракнете, за да редактирате стиловете на текста в образеца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374BC-D410-45E1-AF0F-3795EB5352C9}" type="datetimeFigureOut">
              <a:rPr lang="bg-BG" smtClean="0"/>
              <a:t>6.6.2022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D718E-46A7-4A98-A9FE-3E1E2C2192EB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5745385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Картина с на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bg-BG"/>
              <a:t>Редакт. стил загл. образец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13248" y="1069847"/>
            <a:ext cx="6099048" cy="4800600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bg-BG"/>
              <a:t>Щракнете върху иконата, за да добавите картина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bg-BG"/>
              <a:t>Щракнете, за да редактирате стиловете на текста в образеца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374BC-D410-45E1-AF0F-3795EB5352C9}" type="datetimeFigureOut">
              <a:rPr lang="bg-BG" smtClean="0"/>
              <a:t>6.6.2022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D718E-46A7-4A98-A9FE-3E1E2C2192EB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0853122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bg-BG"/>
              <a:t>Редакт. стил загл. образец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57400"/>
            <a:ext cx="9872871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bg-BG"/>
              <a:t>Щракнете, за да редактирате стиловете на текста в образеца</a:t>
            </a:r>
          </a:p>
          <a:p>
            <a:pPr lvl="1"/>
            <a:r>
              <a:rPr lang="bg-BG"/>
              <a:t>Второ ниво</a:t>
            </a:r>
          </a:p>
          <a:p>
            <a:pPr lvl="2"/>
            <a:r>
              <a:rPr lang="bg-BG"/>
              <a:t>Трето ниво</a:t>
            </a:r>
          </a:p>
          <a:p>
            <a:pPr lvl="3"/>
            <a:r>
              <a:rPr lang="bg-BG"/>
              <a:t>Четвърто ниво</a:t>
            </a:r>
          </a:p>
          <a:p>
            <a:pPr lvl="4"/>
            <a:r>
              <a:rPr lang="bg-BG"/>
              <a:t>Пето ниво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1"/>
                </a:solidFill>
              </a:defRPr>
            </a:lvl1pPr>
          </a:lstStyle>
          <a:p>
            <a:fld id="{24E374BC-D410-45E1-AF0F-3795EB5352C9}" type="datetimeFigureOut">
              <a:rPr lang="bg-BG" smtClean="0"/>
              <a:t>6.6.2022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1"/>
                </a:solidFill>
              </a:defRPr>
            </a:lvl1pPr>
          </a:lstStyle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fld id="{D0FD718E-46A7-4A98-A9FE-3E1E2C2192EB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40746307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1" r:id="rId1"/>
    <p:sldLayoutId id="2147483732" r:id="rId2"/>
    <p:sldLayoutId id="2147483733" r:id="rId3"/>
    <p:sldLayoutId id="2147483734" r:id="rId4"/>
    <p:sldLayoutId id="2147483735" r:id="rId5"/>
    <p:sldLayoutId id="2147483736" r:id="rId6"/>
    <p:sldLayoutId id="2147483737" r:id="rId7"/>
    <p:sldLayoutId id="2147483738" r:id="rId8"/>
    <p:sldLayoutId id="2147483739" r:id="rId9"/>
    <p:sldLayoutId id="2147483740" r:id="rId10"/>
    <p:sldLayoutId id="214748374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182880" algn="l" defTabSz="914400" rtl="0" eaLnBrk="1" latinLnBrk="0" hangingPunct="1">
        <a:lnSpc>
          <a:spcPct val="90000"/>
        </a:lnSpc>
        <a:spcBef>
          <a:spcPts val="1400"/>
        </a:spcBef>
        <a:buClr>
          <a:schemeClr val="accent1"/>
        </a:buClr>
        <a:buSzPct val="80000"/>
        <a:buFont typeface="Corbel" pitchFamily="34" charset="0"/>
        <a:buChar char="•"/>
        <a:defRPr sz="22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374573" y="313900"/>
            <a:ext cx="11512627" cy="1992572"/>
          </a:xfrm>
        </p:spPr>
        <p:txBody>
          <a:bodyPr>
            <a:noAutofit/>
          </a:bodyPr>
          <a:lstStyle/>
          <a:p>
            <a:pPr algn="ctr"/>
            <a:r>
              <a:rPr lang="en-US" sz="3200" dirty="0">
                <a:solidFill>
                  <a:schemeClr val="accent1">
                    <a:lumMod val="75000"/>
                  </a:schemeClr>
                </a:solidFill>
              </a:rPr>
              <a:t/>
            </a:r>
            <a:br>
              <a:rPr lang="en-US" sz="3200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ru-RU" sz="3200" dirty="0">
                <a:solidFill>
                  <a:schemeClr val="accent1">
                    <a:lumMod val="75000"/>
                  </a:schemeClr>
                </a:solidFill>
                <a:latin typeface="+mn-lt"/>
                <a:cs typeface="Arial" panose="020B0604020202020204" pitchFamily="34" charset="0"/>
              </a:rPr>
              <a:t>Тема 8. Взаимодействие между държавните органи, местната общност и потребителите на услуги за осигуряване на достоен живот за уязвимите групи и подобряване на достъпа до тях</a:t>
            </a:r>
            <a:r>
              <a:rPr lang="ru-RU" sz="3200" dirty="0">
                <a:solidFill>
                  <a:schemeClr val="accent1">
                    <a:lumMod val="75000"/>
                  </a:schemeClr>
                </a:solidFill>
              </a:rPr>
              <a:t/>
            </a:r>
            <a:br>
              <a:rPr lang="ru-RU" sz="3200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en-US" sz="1800" b="1" i="1" dirty="0" err="1">
                <a:solidFill>
                  <a:schemeClr val="accent1">
                    <a:lumMod val="75000"/>
                  </a:schemeClr>
                </a:solidFill>
              </a:rPr>
              <a:t>Обучителен</a:t>
            </a:r>
            <a:r>
              <a:rPr lang="en-US" sz="1800" b="1" i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800" b="1" i="1" dirty="0" err="1">
                <a:solidFill>
                  <a:schemeClr val="accent1">
                    <a:lumMod val="75000"/>
                  </a:schemeClr>
                </a:solidFill>
              </a:rPr>
              <a:t>модул</a:t>
            </a:r>
            <a:r>
              <a:rPr lang="en-US" sz="1800" b="1" i="1" dirty="0">
                <a:solidFill>
                  <a:schemeClr val="accent1">
                    <a:lumMod val="75000"/>
                  </a:schemeClr>
                </a:solidFill>
              </a:rPr>
              <a:t> 1 </a:t>
            </a:r>
            <a:r>
              <a:rPr lang="ru-RU" sz="1800" b="1" i="1" dirty="0">
                <a:solidFill>
                  <a:schemeClr val="accent1">
                    <a:lumMod val="75000"/>
                  </a:schemeClr>
                </a:solidFill>
              </a:rPr>
              <a:t>«Предоставяне на социални услуги от общините»</a:t>
            </a:r>
            <a:br>
              <a:rPr lang="ru-RU" sz="1800" b="1" i="1" dirty="0">
                <a:solidFill>
                  <a:schemeClr val="accent1">
                    <a:lumMod val="75000"/>
                  </a:schemeClr>
                </a:solidFill>
              </a:rPr>
            </a:br>
            <a:endParaRPr lang="ru-RU" sz="1800" b="1" i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374573" y="3098042"/>
            <a:ext cx="11512627" cy="3468010"/>
          </a:xfrm>
        </p:spPr>
        <p:txBody>
          <a:bodyPr>
            <a:normAutofit/>
          </a:bodyPr>
          <a:lstStyle/>
          <a:p>
            <a:pPr marL="45720" indent="0">
              <a:buNone/>
            </a:pPr>
            <a:r>
              <a:rPr lang="bg-BG" dirty="0"/>
              <a:t>Съдържание</a:t>
            </a:r>
          </a:p>
          <a:p>
            <a:r>
              <a:rPr lang="bg-BG" dirty="0"/>
              <a:t>Роли в системата на социалните услуги. Функции и правомощия на АСП, АКСУ и АХУ. </a:t>
            </a:r>
          </a:p>
          <a:p>
            <a:r>
              <a:rPr lang="bg-BG" dirty="0"/>
              <a:t>Партньорства </a:t>
            </a:r>
          </a:p>
          <a:p>
            <a:r>
              <a:rPr lang="bg-BG" dirty="0"/>
              <a:t>Съвети на потребителите</a:t>
            </a:r>
          </a:p>
          <a:p>
            <a:r>
              <a:rPr lang="bg-BG" dirty="0"/>
              <a:t>Взаимодействие със вземащите решения</a:t>
            </a:r>
            <a:endParaRPr lang="en-US" dirty="0"/>
          </a:p>
          <a:p>
            <a:r>
              <a:rPr lang="en-US" dirty="0" err="1"/>
              <a:t>Взаимодействие</a:t>
            </a:r>
            <a:r>
              <a:rPr lang="en-US" dirty="0"/>
              <a:t> </a:t>
            </a:r>
            <a:r>
              <a:rPr lang="en-US" dirty="0" err="1"/>
              <a:t>при</a:t>
            </a:r>
            <a:r>
              <a:rPr lang="en-US" dirty="0"/>
              <a:t> </a:t>
            </a:r>
            <a:r>
              <a:rPr lang="en-US" dirty="0" err="1"/>
              <a:t>възлагането</a:t>
            </a:r>
            <a:r>
              <a:rPr lang="en-US" dirty="0"/>
              <a:t> на </a:t>
            </a:r>
            <a:r>
              <a:rPr lang="en-US" dirty="0" err="1"/>
              <a:t>предоставянето</a:t>
            </a:r>
            <a:r>
              <a:rPr lang="en-US" dirty="0"/>
              <a:t> на </a:t>
            </a:r>
            <a:r>
              <a:rPr lang="en-US" dirty="0" err="1"/>
              <a:t>социални</a:t>
            </a:r>
            <a:r>
              <a:rPr lang="en-US" dirty="0"/>
              <a:t> </a:t>
            </a:r>
            <a:r>
              <a:rPr lang="en-US" dirty="0" err="1"/>
              <a:t>услуги</a:t>
            </a:r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409618105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/>
              <a:t>Пратньрство в рамките на Съвета по въпросите на социалните услуги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3899" y="2057399"/>
            <a:ext cx="11109277" cy="4411639"/>
          </a:xfrm>
        </p:spPr>
        <p:txBody>
          <a:bodyPr>
            <a:normAutofit lnSpcReduction="10000"/>
          </a:bodyPr>
          <a:lstStyle/>
          <a:p>
            <a:pPr marL="45720" indent="0">
              <a:buNone/>
            </a:pPr>
            <a:r>
              <a:rPr lang="ru-RU" dirty="0"/>
              <a:t>Съветът :</a:t>
            </a:r>
          </a:p>
          <a:p>
            <a:pPr algn="just"/>
            <a:r>
              <a:rPr lang="ru-RU" dirty="0"/>
              <a:t>подпомага извършването на анализ на потребностите от социални услуги на общинско ниво и анализ на състоянието и ефективността на социалните услуги, които се предоставят на територията на общината;</a:t>
            </a:r>
          </a:p>
          <a:p>
            <a:pPr algn="just"/>
            <a:r>
              <a:rPr lang="ru-RU" dirty="0"/>
              <a:t>разработва предложения за подобряване на качеството и ефективността на социалните услуги, които се предоставят на територията на общината;</a:t>
            </a:r>
          </a:p>
          <a:p>
            <a:r>
              <a:rPr lang="ru-RU" dirty="0"/>
              <a:t>изпълнява и други функции, възложени от общинския съвет;</a:t>
            </a:r>
          </a:p>
          <a:p>
            <a:pPr marL="45720" indent="0" algn="ctr">
              <a:buNone/>
            </a:pPr>
            <a:r>
              <a:rPr lang="ru-RU" i="1" dirty="0"/>
              <a:t>Съставът на Съвета се определя с решение на ОбС по предложение на кмета на общината и включва представители на териториални структури на МТСП, МОН, МВР и др. Държавни органи, частни доставчици на социални услуги, организации с нестопанска цел за общественополезна дейност, лицата, ползващи социални услуги, висши училища, обучаващи социални работници.</a:t>
            </a:r>
          </a:p>
        </p:txBody>
      </p:sp>
    </p:spTree>
    <p:extLst>
      <p:ext uri="{BB962C8B-B14F-4D97-AF65-F5344CB8AC3E}">
        <p14:creationId xmlns:p14="http://schemas.microsoft.com/office/powerpoint/2010/main" val="220637056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>
            <a:extLst>
              <a:ext uri="{FF2B5EF4-FFF2-40B4-BE49-F238E27FC236}">
                <a16:creationId xmlns:a16="http://schemas.microsoft.com/office/drawing/2014/main" id="{42FA93EF-1BE8-4CB6-8CC2-A0848CE42E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/>
              <a:t>Съвет на потребителите/СП</a:t>
            </a:r>
            <a:endParaRPr lang="en-US" dirty="0"/>
          </a:p>
        </p:txBody>
      </p:sp>
      <p:sp>
        <p:nvSpPr>
          <p:cNvPr id="3" name="Контейнер за съдържание 2">
            <a:extLst>
              <a:ext uri="{FF2B5EF4-FFF2-40B4-BE49-F238E27FC236}">
                <a16:creationId xmlns:a16="http://schemas.microsoft.com/office/drawing/2014/main" id="{2C7C910B-4F09-4183-8681-749435D6F6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bg-BG" sz="2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Европейската харта за качество на социалните услуги определя като едни от критериите ориентираност към резултата на </a:t>
            </a:r>
            <a:r>
              <a:rPr lang="bg-BG" sz="2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СУ , т</a:t>
            </a:r>
            <a:r>
              <a:rPr lang="bg-BG" sz="2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.е. промяна в живота на потребителя.  </a:t>
            </a:r>
          </a:p>
          <a:p>
            <a:pPr algn="just"/>
            <a:r>
              <a:rPr lang="bg-BG" sz="2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Това определя провеждането на периодични оценки с участие на потребителите</a:t>
            </a:r>
            <a:r>
              <a:rPr lang="bg-BG" sz="1800" dirty="0">
                <a:latin typeface="Arial" panose="020B0604020202020204" pitchFamily="34" charset="0"/>
                <a:ea typeface="Calibri" panose="020F0502020204030204" pitchFamily="34" charset="0"/>
              </a:rPr>
              <a:t>.</a:t>
            </a:r>
          </a:p>
          <a:p>
            <a:pPr algn="just"/>
            <a:r>
              <a:rPr lang="bg-BG" sz="2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СП има цел да  защитават интересите на потребителите на социални услуги и да упражняват обществен контрол</a:t>
            </a:r>
          </a:p>
          <a:p>
            <a:pPr algn="just"/>
            <a:r>
              <a:rPr lang="bg-BG" sz="2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С</a:t>
            </a:r>
            <a:r>
              <a:rPr lang="bg-BG" sz="2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ъвети имат съвещателни функции при осъществяване на дейностите по предоставянето на социални услуги и следят за качеството им.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4186982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bg-BG" dirty="0"/>
              <a:t>Участие в процеса на вземане на решения на местно ниво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5910" y="2057400"/>
            <a:ext cx="10877266" cy="4038600"/>
          </a:xfrm>
        </p:spPr>
        <p:txBody>
          <a:bodyPr>
            <a:normAutofit/>
          </a:bodyPr>
          <a:lstStyle/>
          <a:p>
            <a:pPr algn="just"/>
            <a:r>
              <a:rPr lang="bg-BG" sz="2400" dirty="0"/>
              <a:t>Заседания на ОбС и на Комисиите, по-специално по социална политика и по бюджет и финанси</a:t>
            </a:r>
          </a:p>
          <a:p>
            <a:pPr algn="just"/>
            <a:r>
              <a:rPr lang="bg-BG" sz="2400" dirty="0"/>
              <a:t>Оперативна и ефективна комуникация с кмета на общината и администрацията</a:t>
            </a:r>
          </a:p>
          <a:p>
            <a:pPr algn="just"/>
            <a:r>
              <a:rPr lang="bg-BG" sz="2400" dirty="0"/>
              <a:t>Участие в обществени обсъждания – на общинкия бюджет, на проектни предложения, на ПИРО, анализ на потребностите и други стратегически документи</a:t>
            </a:r>
          </a:p>
          <a:p>
            <a:pPr algn="just"/>
            <a:r>
              <a:rPr lang="bg-BG" sz="2400" dirty="0"/>
              <a:t>Взаимодействие и подкрепа с останалите доставчици на социални услуги и др. бюджетни организации при отстояване на общи позиции и предложения</a:t>
            </a:r>
          </a:p>
        </p:txBody>
      </p:sp>
    </p:spTree>
    <p:extLst>
      <p:ext uri="{BB962C8B-B14F-4D97-AF65-F5344CB8AC3E}">
        <p14:creationId xmlns:p14="http://schemas.microsoft.com/office/powerpoint/2010/main" val="158048511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/>
              <a:t>„Лобиране“за промени пред централната власт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7465" y="2316708"/>
            <a:ext cx="9872871" cy="4038600"/>
          </a:xfrm>
        </p:spPr>
        <p:txBody>
          <a:bodyPr/>
          <a:lstStyle/>
          <a:p>
            <a:r>
              <a:rPr lang="bg-BG" dirty="0"/>
              <a:t>Информиране и активност в процеса на обществено консултиране на проекти на нормативни актове</a:t>
            </a:r>
          </a:p>
          <a:p>
            <a:r>
              <a:rPr lang="bg-BG" dirty="0"/>
              <a:t>Участие в работни формати на МТСП и неговите агенции</a:t>
            </a:r>
          </a:p>
          <a:p>
            <a:r>
              <a:rPr lang="bg-BG" dirty="0"/>
              <a:t>Участие в мрежи на социалните експерти (НСОРБ  една от възможните пратформи)</a:t>
            </a:r>
          </a:p>
          <a:p>
            <a:r>
              <a:rPr lang="bg-BG" dirty="0"/>
              <a:t>Инициативи, включващи и представители на законодателната и изпълнителна власт</a:t>
            </a:r>
          </a:p>
          <a:p>
            <a:r>
              <a:rPr lang="bg-BG" dirty="0"/>
              <a:t>Осигуряване на широка медийна и обществена подкрепа и активни подръжници и защитници на нашата кауза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871259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>
            <a:extLst>
              <a:ext uri="{FF2B5EF4-FFF2-40B4-BE49-F238E27FC236}">
                <a16:creationId xmlns:a16="http://schemas.microsoft.com/office/drawing/2014/main" id="{70DC23BD-F5A9-4BF8-A130-B70C1D9FD1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/>
              <a:t>Възлагане на частен доставчик </a:t>
            </a:r>
            <a:endParaRPr lang="en-US" dirty="0"/>
          </a:p>
        </p:txBody>
      </p:sp>
      <p:sp>
        <p:nvSpPr>
          <p:cNvPr id="3" name="Контейнер за съдържание 2">
            <a:extLst>
              <a:ext uri="{FF2B5EF4-FFF2-40B4-BE49-F238E27FC236}">
                <a16:creationId xmlns:a16="http://schemas.microsoft.com/office/drawing/2014/main" id="{6DD1582A-CE18-4A48-B8BA-37BBEC676A8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 marL="45720" indent="0" algn="just">
              <a:lnSpc>
                <a:spcPct val="115000"/>
              </a:lnSpc>
              <a:spcAft>
                <a:spcPts val="1000"/>
              </a:spcAft>
              <a:buNone/>
            </a:pPr>
            <a:r>
              <a:rPr lang="bg-BG" sz="4200" dirty="0">
                <a:latin typeface="Arial" panose="020B0604020202020204" pitchFamily="34" charset="0"/>
                <a:cs typeface="Arial" panose="020B0604020202020204" pitchFamily="34" charset="0"/>
              </a:rPr>
              <a:t>Предоставянето на всички социални услуги, финансирани от държавния и/или общинския бюджет, може да се възложи на частни доставчици.</a:t>
            </a:r>
            <a:endParaRPr lang="en-US" sz="4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" indent="0" algn="just">
              <a:lnSpc>
                <a:spcPct val="115000"/>
              </a:lnSpc>
              <a:spcAft>
                <a:spcPts val="1000"/>
              </a:spcAft>
              <a:buNone/>
            </a:pPr>
            <a:r>
              <a:rPr lang="bg-BG" sz="4200" dirty="0">
                <a:latin typeface="Arial" panose="020B0604020202020204" pitchFamily="34" charset="0"/>
                <a:cs typeface="Arial" panose="020B0604020202020204" pitchFamily="34" charset="0"/>
              </a:rPr>
              <a:t>Възлагането на предоставянето на социални услуги, може да е:</a:t>
            </a:r>
            <a:endParaRPr lang="en-US" sz="4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71500" lvl="0" indent="-571500" fontAlgn="base">
              <a:lnSpc>
                <a:spcPct val="115000"/>
              </a:lnSpc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bg-BG" sz="4200" dirty="0">
                <a:latin typeface="Arial" panose="020B0604020202020204" pitchFamily="34" charset="0"/>
                <a:cs typeface="Arial" panose="020B0604020202020204" pitchFamily="34" charset="0"/>
              </a:rPr>
              <a:t>възлагане на предоставянето на социални услуги, които са създадени от общината; </a:t>
            </a:r>
            <a:endParaRPr lang="en-US" sz="4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71500" lvl="0" indent="-571500" fontAlgn="base">
              <a:lnSpc>
                <a:spcPct val="115000"/>
              </a:lnSpc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bg-BG" sz="4200" dirty="0">
                <a:latin typeface="Arial" panose="020B0604020202020204" pitchFamily="34" charset="0"/>
                <a:cs typeface="Arial" panose="020B0604020202020204" pitchFamily="34" charset="0"/>
              </a:rPr>
              <a:t>възлагане на предоставянето на социални услуги, които общината няма обективна възможност да създаде т.е. </a:t>
            </a:r>
            <a:r>
              <a:rPr lang="bg-BG" sz="4200" i="1" dirty="0">
                <a:latin typeface="Arial" panose="020B0604020202020204" pitchFamily="34" charset="0"/>
                <a:cs typeface="Arial" panose="020B0604020202020204" pitchFamily="34" charset="0"/>
              </a:rPr>
              <a:t>осигурено е финансиране, но общината няма материална и персонална база за осигуряване предоставянето на услугата).</a:t>
            </a:r>
            <a:endParaRPr lang="en-US" sz="42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356992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>
            <a:extLst>
              <a:ext uri="{FF2B5EF4-FFF2-40B4-BE49-F238E27FC236}">
                <a16:creationId xmlns:a16="http://schemas.microsoft.com/office/drawing/2014/main" id="{11BD1B45-FAFC-49E1-A9A8-37BA5937BB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/>
              <a:t>Кой е частен доставчик </a:t>
            </a:r>
            <a:endParaRPr lang="en-US" dirty="0"/>
          </a:p>
        </p:txBody>
      </p:sp>
      <p:sp>
        <p:nvSpPr>
          <p:cNvPr id="3" name="Контейнер за съдържание 2">
            <a:extLst>
              <a:ext uri="{FF2B5EF4-FFF2-40B4-BE49-F238E27FC236}">
                <a16:creationId xmlns:a16="http://schemas.microsoft.com/office/drawing/2014/main" id="{C4B33902-C6C8-4D25-9F85-CA02720981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1860" y="2057400"/>
            <a:ext cx="11171104" cy="4038600"/>
          </a:xfrm>
        </p:spPr>
        <p:txBody>
          <a:bodyPr>
            <a:normAutofit fontScale="92500" lnSpcReduction="20000"/>
          </a:bodyPr>
          <a:lstStyle/>
          <a:p>
            <a:pPr marL="342900" lvl="0" indent="-342900" algn="just" fontAlgn="base">
              <a:lnSpc>
                <a:spcPct val="115000"/>
              </a:lnSpc>
              <a:spcAft>
                <a:spcPts val="800"/>
              </a:spcAft>
              <a:buFont typeface="Wingdings" panose="05000000000000000000" pitchFamily="2" charset="2"/>
              <a:buChar char=""/>
            </a:pPr>
            <a:r>
              <a:rPr lang="bg-BG" sz="2400" b="1" dirty="0">
                <a:latin typeface="Arial" panose="020B0604020202020204" pitchFamily="34" charset="0"/>
                <a:cs typeface="Times New Roman" panose="02020603050405020304" pitchFamily="18" charset="0"/>
              </a:rPr>
              <a:t>Частен доставчик според ЗСУ е:</a:t>
            </a:r>
            <a:r>
              <a:rPr lang="bg-BG" sz="2400" dirty="0">
                <a:latin typeface="Arial" panose="020B0604020202020204" pitchFamily="34" charset="0"/>
                <a:cs typeface="Times New Roman" panose="02020603050405020304" pitchFamily="18" charset="0"/>
              </a:rPr>
              <a:t>-  </a:t>
            </a:r>
            <a:r>
              <a:rPr lang="en-US" sz="2400" dirty="0" err="1">
                <a:latin typeface="Arial" panose="020B0604020202020204" pitchFamily="34" charset="0"/>
                <a:cs typeface="Times New Roman" panose="02020603050405020304" pitchFamily="18" charset="0"/>
              </a:rPr>
              <a:t>български</a:t>
            </a:r>
            <a:r>
              <a:rPr lang="en-US" sz="2400" dirty="0"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Times New Roman" panose="02020603050405020304" pitchFamily="18" charset="0"/>
              </a:rPr>
              <a:t>физически</a:t>
            </a:r>
            <a:r>
              <a:rPr lang="en-US" sz="2400" dirty="0"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лица</a:t>
            </a:r>
            <a:r>
              <a:rPr lang="en-US" sz="2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регистрирани</a:t>
            </a:r>
            <a:r>
              <a:rPr lang="en-US" sz="2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по</a:t>
            </a:r>
            <a:r>
              <a:rPr lang="en-US" sz="2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Търговския</a:t>
            </a:r>
            <a:r>
              <a:rPr lang="en-US" sz="2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закон</a:t>
            </a:r>
            <a:r>
              <a:rPr lang="en-US" sz="2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и </a:t>
            </a:r>
            <a:r>
              <a:rPr lang="en-US" sz="24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юридически</a:t>
            </a:r>
            <a:r>
              <a:rPr lang="en-US" sz="2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лица</a:t>
            </a:r>
            <a:r>
              <a:rPr lang="en-US" sz="2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  <a:r>
              <a:rPr lang="bg-BG" sz="2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- </a:t>
            </a:r>
            <a:r>
              <a:rPr lang="en-US" sz="24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физически</a:t>
            </a:r>
            <a:r>
              <a:rPr lang="en-US" sz="2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лица</a:t>
            </a:r>
            <a:r>
              <a:rPr lang="en-US" sz="2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извършващи</a:t>
            </a:r>
            <a:r>
              <a:rPr lang="en-US" sz="2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търговска</a:t>
            </a:r>
            <a:r>
              <a:rPr lang="en-US" sz="2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дейност</a:t>
            </a:r>
            <a:r>
              <a:rPr lang="en-US" sz="2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и </a:t>
            </a:r>
            <a:r>
              <a:rPr lang="en-US" sz="24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юридически</a:t>
            </a:r>
            <a:r>
              <a:rPr lang="en-US" sz="2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лица</a:t>
            </a:r>
            <a:r>
              <a:rPr lang="en-US" sz="2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регистрирани</a:t>
            </a:r>
            <a:r>
              <a:rPr lang="en-US" sz="2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по</a:t>
            </a:r>
            <a:r>
              <a:rPr lang="en-US" sz="2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законодателството</a:t>
            </a:r>
            <a:r>
              <a:rPr lang="en-US" sz="2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на</a:t>
            </a:r>
            <a:r>
              <a:rPr lang="en-US" sz="2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друга</a:t>
            </a:r>
            <a:r>
              <a:rPr lang="en-US" sz="2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държава</a:t>
            </a:r>
            <a:r>
              <a:rPr lang="en-US" sz="2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en-US" sz="2400" dirty="0">
              <a:effectLst/>
              <a:latin typeface="Symbol" panose="05050102010706020507" pitchFamily="18" charset="2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fontAlgn="base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"/>
            </a:pPr>
            <a:r>
              <a:rPr lang="bg-BG" sz="2400" b="1" dirty="0">
                <a:latin typeface="Arial" panose="020B0604020202020204" pitchFamily="34" charset="0"/>
                <a:cs typeface="Times New Roman" panose="02020603050405020304" pitchFamily="18" charset="0"/>
              </a:rPr>
              <a:t>Да има издаден лиценз за предоставянето на социалната услуга</a:t>
            </a:r>
            <a:endParaRPr lang="bg-BG" sz="2400" dirty="0">
              <a:solidFill>
                <a:srgbClr val="000000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fontAlgn="base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"/>
            </a:pPr>
            <a:r>
              <a:rPr lang="bg-BG" sz="2400" dirty="0">
                <a:latin typeface="Arial" panose="020B0604020202020204" pitchFamily="34" charset="0"/>
                <a:cs typeface="Times New Roman" panose="02020603050405020304" pitchFamily="18" charset="0"/>
              </a:rPr>
              <a:t>Да е информирал кмета защо и как планира да предоставя услугата</a:t>
            </a:r>
            <a:r>
              <a:rPr lang="en-US" sz="2400" dirty="0">
                <a:latin typeface="Arial" panose="020B0604020202020204" pitchFamily="34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latin typeface="Arial" panose="020B0604020202020204" pitchFamily="34" charset="0"/>
                <a:cs typeface="Times New Roman" panose="02020603050405020304" pitchFamily="18" charset="0"/>
              </a:rPr>
              <a:t>която</a:t>
            </a:r>
            <a:r>
              <a:rPr lang="en-US" sz="2400" dirty="0"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Times New Roman" panose="02020603050405020304" pitchFamily="18" charset="0"/>
              </a:rPr>
              <a:t>самостоятелно</a:t>
            </a:r>
            <a:r>
              <a:rPr lang="en-US" sz="2400" dirty="0"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Times New Roman" panose="02020603050405020304" pitchFamily="18" charset="0"/>
              </a:rPr>
              <a:t>финансира</a:t>
            </a:r>
            <a:endParaRPr lang="bg-BG" sz="2400" dirty="0"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 marL="342900" lvl="0" indent="-342900" fontAlgn="base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"/>
            </a:pPr>
            <a:r>
              <a:rPr lang="ru-RU" sz="2400" dirty="0">
                <a:latin typeface="Arial" panose="020B0604020202020204" pitchFamily="34" charset="0"/>
                <a:cs typeface="Times New Roman" panose="02020603050405020304" pitchFamily="18" charset="0"/>
              </a:rPr>
              <a:t>ЗСУ не </a:t>
            </a:r>
            <a:r>
              <a:rPr lang="ru-RU" sz="2400" dirty="0" err="1">
                <a:latin typeface="Arial" panose="020B0604020202020204" pitchFamily="34" charset="0"/>
                <a:cs typeface="Times New Roman" panose="02020603050405020304" pitchFamily="18" charset="0"/>
              </a:rPr>
              <a:t>позволява</a:t>
            </a:r>
            <a:r>
              <a:rPr lang="ru-RU" sz="2400" dirty="0">
                <a:latin typeface="Arial" panose="020B0604020202020204" pitchFamily="34" charset="0"/>
                <a:cs typeface="Times New Roman" panose="02020603050405020304" pitchFamily="18" charset="0"/>
              </a:rPr>
              <a:t>  </a:t>
            </a:r>
            <a:r>
              <a:rPr lang="ru-RU" sz="2400" dirty="0" err="1">
                <a:latin typeface="Arial" panose="020B0604020202020204" pitchFamily="34" charset="0"/>
                <a:cs typeface="Times New Roman" panose="02020603050405020304" pitchFamily="18" charset="0"/>
              </a:rPr>
              <a:t>съвместно</a:t>
            </a:r>
            <a:r>
              <a:rPr lang="ru-RU" sz="2400" dirty="0"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Arial" panose="020B0604020202020204" pitchFamily="34" charset="0"/>
                <a:cs typeface="Times New Roman" panose="02020603050405020304" pitchFamily="18" charset="0"/>
              </a:rPr>
              <a:t>предоставяне</a:t>
            </a:r>
            <a:r>
              <a:rPr lang="ru-RU" sz="2400" dirty="0">
                <a:latin typeface="Arial" panose="020B0604020202020204" pitchFamily="34" charset="0"/>
                <a:cs typeface="Times New Roman" panose="02020603050405020304" pitchFamily="18" charset="0"/>
              </a:rPr>
              <a:t> на услуги между </a:t>
            </a:r>
            <a:r>
              <a:rPr lang="ru-RU" sz="2400" dirty="0" err="1">
                <a:latin typeface="Arial" panose="020B0604020202020204" pitchFamily="34" charset="0"/>
                <a:cs typeface="Times New Roman" panose="02020603050405020304" pitchFamily="18" charset="0"/>
              </a:rPr>
              <a:t>частен</a:t>
            </a:r>
            <a:r>
              <a:rPr lang="ru-RU" sz="2400" dirty="0"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Arial" panose="020B0604020202020204" pitchFamily="34" charset="0"/>
                <a:cs typeface="Times New Roman" panose="02020603050405020304" pitchFamily="18" charset="0"/>
              </a:rPr>
              <a:t>доставчик</a:t>
            </a:r>
            <a:r>
              <a:rPr lang="ru-RU" sz="2400" dirty="0">
                <a:latin typeface="Arial" panose="020B0604020202020204" pitchFamily="34" charset="0"/>
                <a:cs typeface="Times New Roman" panose="02020603050405020304" pitchFamily="18" charset="0"/>
              </a:rPr>
              <a:t> и община за </a:t>
            </a:r>
            <a:r>
              <a:rPr lang="ru-RU" sz="2400" dirty="0" err="1">
                <a:latin typeface="Arial" panose="020B0604020202020204" pitchFamily="34" charset="0"/>
                <a:cs typeface="Times New Roman" panose="02020603050405020304" pitchFamily="18" charset="0"/>
              </a:rPr>
              <a:t>финансираните</a:t>
            </a:r>
            <a:r>
              <a:rPr lang="ru-RU" sz="2400" dirty="0">
                <a:latin typeface="Arial" panose="020B0604020202020204" pitchFamily="34" charset="0"/>
                <a:cs typeface="Times New Roman" panose="02020603050405020304" pitchFamily="18" charset="0"/>
              </a:rPr>
              <a:t> от </a:t>
            </a:r>
            <a:r>
              <a:rPr lang="ru-RU" sz="2400" dirty="0" err="1">
                <a:latin typeface="Arial" panose="020B0604020202020204" pitchFamily="34" charset="0"/>
                <a:cs typeface="Times New Roman" panose="02020603050405020304" pitchFamily="18" charset="0"/>
              </a:rPr>
              <a:t>държавния</a:t>
            </a:r>
            <a:r>
              <a:rPr lang="ru-RU" sz="2400" dirty="0">
                <a:latin typeface="Arial" panose="020B0604020202020204" pitchFamily="34" charset="0"/>
                <a:cs typeface="Times New Roman" panose="02020603050405020304" pitchFamily="18" charset="0"/>
              </a:rPr>
              <a:t> бюджет услуги</a:t>
            </a:r>
            <a:endParaRPr lang="bg-BG" sz="2400" dirty="0"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 marL="342900" lvl="0" indent="-342900" fontAlgn="base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"/>
            </a:pPr>
            <a:endParaRPr lang="en-US" sz="2400" b="1" dirty="0"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 marL="4572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918466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>
            <a:extLst>
              <a:ext uri="{FF2B5EF4-FFF2-40B4-BE49-F238E27FC236}">
                <a16:creationId xmlns:a16="http://schemas.microsoft.com/office/drawing/2014/main" id="{F8ADF41E-1386-474F-AB69-91653D27E3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/>
              <a:t>Ред за възлагане при създадени от общината услуги- чл. 64 от ЗСУ</a:t>
            </a:r>
            <a:endParaRPr lang="en-US" dirty="0"/>
          </a:p>
        </p:txBody>
      </p:sp>
      <p:sp>
        <p:nvSpPr>
          <p:cNvPr id="3" name="Контейнер за съдържание 2">
            <a:extLst>
              <a:ext uri="{FF2B5EF4-FFF2-40B4-BE49-F238E27FC236}">
                <a16:creationId xmlns:a16="http://schemas.microsoft.com/office/drawing/2014/main" id="{8AF07ECE-9E31-4D9B-A1E4-D3B961C990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bg-BG" dirty="0">
                <a:latin typeface="Arial" panose="020B0604020202020204" pitchFamily="34" charset="0"/>
                <a:cs typeface="Times New Roman" panose="02020603050405020304" pitchFamily="18" charset="0"/>
              </a:rPr>
              <a:t>Възлагане се допуска при следните условия:</a:t>
            </a:r>
            <a:endParaRPr lang="en-US" dirty="0"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 marL="342900" lvl="0" indent="-342900" fontAlgn="base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"/>
            </a:pPr>
            <a:r>
              <a:rPr lang="bg-BG" dirty="0">
                <a:latin typeface="Arial" panose="020B0604020202020204" pitchFamily="34" charset="0"/>
                <a:cs typeface="Times New Roman" panose="02020603050405020304" pitchFamily="18" charset="0"/>
              </a:rPr>
              <a:t>за социалната услуга е осигурено финансиране от държавния и/или общинския бюджет;</a:t>
            </a:r>
            <a:endParaRPr lang="en-US" dirty="0"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 marL="342900" lvl="0" indent="-342900" fontAlgn="base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"/>
            </a:pPr>
            <a:r>
              <a:rPr lang="bg-BG" dirty="0">
                <a:latin typeface="Arial" panose="020B0604020202020204" pitchFamily="34" charset="0"/>
                <a:cs typeface="Times New Roman" panose="02020603050405020304" pitchFamily="18" charset="0"/>
              </a:rPr>
              <a:t>материалната база, обзавеждането и оборудването, които се изискват за предоставяне на услугата, са осигурени от общината;</a:t>
            </a:r>
            <a:endParaRPr lang="en-US" dirty="0"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 marL="342900" lvl="0" indent="-342900" fontAlgn="base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"/>
            </a:pPr>
            <a:r>
              <a:rPr lang="bg-BG" dirty="0">
                <a:latin typeface="Arial" panose="020B0604020202020204" pitchFamily="34" charset="0"/>
                <a:cs typeface="Times New Roman" panose="02020603050405020304" pitchFamily="18" charset="0"/>
              </a:rPr>
              <a:t>частният доставчик има издаден лиценз за социалната услуга;</a:t>
            </a:r>
            <a:endParaRPr lang="en-US" dirty="0"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 marL="342900" lvl="0" indent="-342900" fontAlgn="base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"/>
            </a:pPr>
            <a:r>
              <a:rPr lang="bg-BG" dirty="0">
                <a:latin typeface="Arial" panose="020B0604020202020204" pitchFamily="34" charset="0"/>
                <a:cs typeface="Times New Roman" panose="02020603050405020304" pitchFamily="18" charset="0"/>
              </a:rPr>
              <a:t>лицензът на частния доставчик не е бил отнеман на основание </a:t>
            </a:r>
            <a:endParaRPr lang="en-US" dirty="0"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947675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>
            <a:extLst>
              <a:ext uri="{FF2B5EF4-FFF2-40B4-BE49-F238E27FC236}">
                <a16:creationId xmlns:a16="http://schemas.microsoft.com/office/drawing/2014/main" id="{7AFEB8F9-FDBE-453C-85E7-0C91064102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/>
              <a:t>Процедурен</a:t>
            </a:r>
            <a:r>
              <a:rPr lang="en-US" dirty="0"/>
              <a:t> </a:t>
            </a:r>
            <a:r>
              <a:rPr lang="en-US" dirty="0" err="1"/>
              <a:t>ред</a:t>
            </a:r>
            <a:r>
              <a:rPr lang="bg-BG" dirty="0"/>
              <a:t> за възлагане при създадени от общината услуги- чл. 64 от ЗСУ според ППЗСУ</a:t>
            </a:r>
            <a:endParaRPr lang="en-US" dirty="0"/>
          </a:p>
        </p:txBody>
      </p:sp>
      <p:sp>
        <p:nvSpPr>
          <p:cNvPr id="3" name="Контейнер за съдържание 2">
            <a:extLst>
              <a:ext uri="{FF2B5EF4-FFF2-40B4-BE49-F238E27FC236}">
                <a16:creationId xmlns:a16="http://schemas.microsoft.com/office/drawing/2014/main" id="{D5E72771-549C-4ECA-B407-9E93B5C1A7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bg-BG" dirty="0">
                <a:latin typeface="Arial" panose="020B0604020202020204" pitchFamily="34" charset="0"/>
                <a:cs typeface="Arial" panose="020B0604020202020204" pitchFamily="34" charset="0"/>
              </a:rPr>
              <a:t>Заповед на кмета за провеждане на конкурс </a:t>
            </a:r>
          </a:p>
          <a:p>
            <a:r>
              <a:rPr lang="bg-BG" dirty="0">
                <a:latin typeface="Arial" panose="020B0604020202020204" pitchFamily="34" charset="0"/>
                <a:cs typeface="Arial" panose="020B0604020202020204" pitchFamily="34" charset="0"/>
              </a:rPr>
              <a:t>Обявление за конкурса в национален ежедневник и страницата на общината </a:t>
            </a:r>
            <a:r>
              <a:rPr lang="bg-BG" i="1" dirty="0">
                <a:latin typeface="Arial" panose="020B0604020202020204" pitchFamily="34" charset="0"/>
                <a:cs typeface="Arial" panose="020B0604020202020204" pitchFamily="34" charset="0"/>
              </a:rPr>
              <a:t>45 дена преди конкурса</a:t>
            </a:r>
          </a:p>
          <a:p>
            <a:r>
              <a:rPr lang="bg-BG" dirty="0">
                <a:latin typeface="Arial" panose="020B0604020202020204" pitchFamily="34" charset="0"/>
                <a:cs typeface="Arial" panose="020B0604020202020204" pitchFamily="34" charset="0"/>
              </a:rPr>
              <a:t>Заповед за Комисия за провеждане на конкурс</a:t>
            </a:r>
          </a:p>
          <a:p>
            <a:r>
              <a:rPr lang="bg-BG" dirty="0">
                <a:latin typeface="Arial" panose="020B0604020202020204" pitchFamily="34" charset="0"/>
                <a:cs typeface="Arial" panose="020B0604020202020204" pitchFamily="34" charset="0"/>
              </a:rPr>
              <a:t>Оценка на кандидатите до  </a:t>
            </a:r>
            <a:r>
              <a:rPr lang="bg-BG" i="1" dirty="0">
                <a:latin typeface="Arial" panose="020B0604020202020204" pitchFamily="34" charset="0"/>
                <a:cs typeface="Arial" panose="020B0604020202020204" pitchFamily="34" charset="0"/>
              </a:rPr>
              <a:t>14 дена и избор на доставчик</a:t>
            </a:r>
          </a:p>
          <a:p>
            <a:r>
              <a:rPr lang="bg-BG" dirty="0">
                <a:latin typeface="Arial" panose="020B0604020202020204" pitchFamily="34" charset="0"/>
                <a:cs typeface="Arial" panose="020B0604020202020204" pitchFamily="34" charset="0"/>
              </a:rPr>
              <a:t>Заповед на кмета до 3 дни след решението и съобщаване до 7 дни от заповедта.</a:t>
            </a:r>
          </a:p>
          <a:p>
            <a:r>
              <a:rPr lang="bg-BG" dirty="0">
                <a:latin typeface="Arial" panose="020B0604020202020204" pitchFamily="34" charset="0"/>
                <a:cs typeface="Arial" panose="020B0604020202020204" pitchFamily="34" charset="0"/>
              </a:rPr>
              <a:t>Заповедта може да се обжалва по АПК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7693197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>
            <a:extLst>
              <a:ext uri="{FF2B5EF4-FFF2-40B4-BE49-F238E27FC236}">
                <a16:creationId xmlns:a16="http://schemas.microsoft.com/office/drawing/2014/main" id="{EB47BAD4-4491-410E-B089-4D0AAA7DB8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/>
              <a:t>Процедурен</a:t>
            </a:r>
            <a:r>
              <a:rPr lang="en-US" dirty="0"/>
              <a:t> р</a:t>
            </a:r>
            <a:r>
              <a:rPr lang="bg-BG" dirty="0" err="1"/>
              <a:t>ед</a:t>
            </a:r>
            <a:r>
              <a:rPr lang="bg-BG" dirty="0"/>
              <a:t> за възлагане при създадени от общината услуги- чл. 64 от ЗСУ според ППЗСУ</a:t>
            </a:r>
            <a:r>
              <a:rPr lang="en-US" dirty="0"/>
              <a:t> (2)</a:t>
            </a:r>
          </a:p>
        </p:txBody>
      </p:sp>
      <p:sp>
        <p:nvSpPr>
          <p:cNvPr id="3" name="Контейнер за съдържание 2">
            <a:extLst>
              <a:ext uri="{FF2B5EF4-FFF2-40B4-BE49-F238E27FC236}">
                <a16:creationId xmlns:a16="http://schemas.microsoft.com/office/drawing/2014/main" id="{ED138507-6830-410B-97CC-AC8D88E817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9564" y="2409939"/>
            <a:ext cx="9872871" cy="4038600"/>
          </a:xfrm>
        </p:spPr>
        <p:txBody>
          <a:bodyPr>
            <a:norm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bg-BG" sz="2000" dirty="0">
                <a:latin typeface="Arial" panose="020B0604020202020204" pitchFamily="34" charset="0"/>
              </a:rPr>
              <a:t>Кметът на общината и спечелилият конкурса по чл. 64 частен доставчик сключват договор за възлагане на предоставянето на социалната услуга.</a:t>
            </a:r>
            <a:endParaRPr lang="en-US" sz="2000" dirty="0">
              <a:latin typeface="Arial" panose="020B0604020202020204" pitchFamily="34" charset="0"/>
            </a:endParaRPr>
          </a:p>
          <a:p>
            <a:r>
              <a:rPr lang="bg-BG" sz="2000" dirty="0">
                <a:latin typeface="Arial" panose="020B0604020202020204" pitchFamily="34" charset="0"/>
              </a:rPr>
              <a:t>Срокът на договора не може да е по-кратък от 2 години и по-дълъг от 5 години</a:t>
            </a:r>
            <a:r>
              <a:rPr lang="bg-BG" sz="2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. </a:t>
            </a:r>
            <a:r>
              <a:rPr lang="bg-BG" sz="2000" i="1" dirty="0">
                <a:latin typeface="Arial" panose="020B0604020202020204" pitchFamily="34" charset="0"/>
              </a:rPr>
              <a:t>Договор за възлагане на предоставянето на социална услуга може да се сключи и при наличие на единствен кандидат</a:t>
            </a:r>
          </a:p>
          <a:p>
            <a:r>
              <a:rPr lang="bg-BG" sz="2000" dirty="0">
                <a:latin typeface="Arial" panose="020B0604020202020204" pitchFamily="34" charset="0"/>
              </a:rPr>
              <a:t>Кметът на общината предоставя копие на договора  </a:t>
            </a:r>
            <a:r>
              <a:rPr lang="bg-BG" sz="2000" i="1" dirty="0">
                <a:latin typeface="Arial" panose="020B0604020202020204" pitchFamily="34" charset="0"/>
              </a:rPr>
              <a:t>на </a:t>
            </a:r>
            <a:r>
              <a:rPr lang="bg-BG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АКСУ и на АСП в </a:t>
            </a:r>
            <a:r>
              <a:rPr lang="bg-BG" sz="2000" i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срок до 7 работни дни от сключването му</a:t>
            </a:r>
          </a:p>
          <a:p>
            <a:r>
              <a:rPr lang="bg-BG" sz="2000" dirty="0">
                <a:latin typeface="Arial" panose="020B0604020202020204" pitchFamily="34" charset="0"/>
              </a:rPr>
              <a:t>Кметът на общината извършва ежегодна оценка по разписани в ППЗСУ критерии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50944314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>
            <a:extLst>
              <a:ext uri="{FF2B5EF4-FFF2-40B4-BE49-F238E27FC236}">
                <a16:creationId xmlns:a16="http://schemas.microsoft.com/office/drawing/2014/main" id="{0EE683D9-3EE7-46B3-9B11-C50C5CE68D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1477" y="701040"/>
            <a:ext cx="9875520" cy="1356360"/>
          </a:xfrm>
        </p:spPr>
        <p:txBody>
          <a:bodyPr>
            <a:normAutofit fontScale="90000"/>
          </a:bodyPr>
          <a:lstStyle/>
          <a:p>
            <a:r>
              <a:rPr lang="bg-BG" sz="4000" dirty="0"/>
              <a:t>Ред за възлагане на услуги, за които общината няма обективна възможност да създаде  -член 67 от ЗСУ според ППЗСУ</a:t>
            </a:r>
            <a:r>
              <a:rPr lang="en-US" sz="4000" dirty="0"/>
              <a:t/>
            </a:r>
            <a:br>
              <a:rPr lang="en-US" sz="4000" dirty="0"/>
            </a:br>
            <a:endParaRPr lang="en-US" sz="4000" dirty="0"/>
          </a:p>
        </p:txBody>
      </p:sp>
      <p:sp>
        <p:nvSpPr>
          <p:cNvPr id="3" name="Контейнер за съдържание 2">
            <a:extLst>
              <a:ext uri="{FF2B5EF4-FFF2-40B4-BE49-F238E27FC236}">
                <a16:creationId xmlns:a16="http://schemas.microsoft.com/office/drawing/2014/main" id="{D5B99613-54A0-4A53-94FC-208D291C83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" indent="0">
              <a:buNone/>
            </a:pPr>
            <a:r>
              <a:rPr lang="bg-BG" b="1" dirty="0"/>
              <a:t>Условия за възлагането</a:t>
            </a:r>
            <a:r>
              <a:rPr lang="bg-BG" dirty="0"/>
              <a:t>:</a:t>
            </a:r>
          </a:p>
          <a:p>
            <a:r>
              <a:rPr lang="bg-BG" dirty="0"/>
              <a:t>Общината няма сграда и човешки ресурси </a:t>
            </a:r>
          </a:p>
          <a:p>
            <a:r>
              <a:rPr lang="bg-BG" dirty="0"/>
              <a:t>Има финансиране от държавния бюджет или от общинския при смесено</a:t>
            </a:r>
          </a:p>
          <a:p>
            <a:r>
              <a:rPr lang="bg-BG" dirty="0"/>
              <a:t>Доставчикът има лиценз, който не  е бил отнеман </a:t>
            </a:r>
          </a:p>
          <a:p>
            <a:r>
              <a:rPr lang="bg-BG" dirty="0"/>
              <a:t>Редът е като при  услуги развити от общината – конкурс и договор</a:t>
            </a:r>
          </a:p>
          <a:p>
            <a:r>
              <a:rPr lang="bg-BG" dirty="0"/>
              <a:t>Разликата е в срока на договора – не може да е по-кратък от една година и по-дълъг от 5 години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75935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/>
              <a:t>Кой кой е в системата на социалните услуги? Роли на национално ниво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1194" y="2057400"/>
            <a:ext cx="11668836" cy="4329752"/>
          </a:xfrm>
        </p:spPr>
        <p:txBody>
          <a:bodyPr>
            <a:normAutofit fontScale="92500" lnSpcReduction="10000"/>
          </a:bodyPr>
          <a:lstStyle/>
          <a:p>
            <a:pPr marL="45720" indent="0">
              <a:buNone/>
            </a:pPr>
            <a:r>
              <a:rPr lang="bg-BG" b="1" u="sng" dirty="0"/>
              <a:t>Национално ниво</a:t>
            </a:r>
          </a:p>
          <a:p>
            <a:r>
              <a:rPr lang="ru-RU" dirty="0"/>
              <a:t>НС определя регламентите на обществени отношения в системата.</a:t>
            </a:r>
          </a:p>
          <a:p>
            <a:r>
              <a:rPr lang="ru-RU" dirty="0"/>
              <a:t>МС определя държавната политика в областта на социалните услуги.</a:t>
            </a:r>
          </a:p>
          <a:p>
            <a:r>
              <a:rPr lang="ru-RU" dirty="0"/>
              <a:t>МТСП планира, разработва, координира, провежда и контролира изпълнението на държавната политика в областта на социалните услуги, поддпомаган отАСП и АКСУ. </a:t>
            </a:r>
          </a:p>
          <a:p>
            <a:r>
              <a:rPr lang="ru-RU" dirty="0"/>
              <a:t>МФ определя бюджетната рамка.</a:t>
            </a:r>
          </a:p>
          <a:p>
            <a:r>
              <a:rPr lang="ru-RU" dirty="0"/>
              <a:t>МЗ правомощия относно интегрираните здравно-социални услуги.</a:t>
            </a:r>
          </a:p>
          <a:p>
            <a:pPr marL="45720" indent="0" algn="ctr">
              <a:buNone/>
            </a:pPr>
            <a:r>
              <a:rPr lang="ru-RU" i="1" dirty="0"/>
              <a:t>Сътрудничество между държавните органи, областните администрации, органите на местното самоуправление, социалните партньори, доставчиците на социални услуги, юридическите лица с нестопанска цел за общественополезна дейност, висши училища, професионални организации на специалисти, предоставящи социални услуги, международни организации и лицата, ползващи социални услуги.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426868822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>
            <a:extLst>
              <a:ext uri="{FF2B5EF4-FFF2-40B4-BE49-F238E27FC236}">
                <a16:creationId xmlns:a16="http://schemas.microsoft.com/office/drawing/2014/main" id="{ED732E1A-E250-43E0-8907-E1A5ACC01C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/>
              <a:t>Важни промени при възлагането </a:t>
            </a:r>
            <a:endParaRPr lang="en-US" dirty="0"/>
          </a:p>
        </p:txBody>
      </p:sp>
      <p:sp>
        <p:nvSpPr>
          <p:cNvPr id="3" name="Контейнер за съдържание 2">
            <a:extLst>
              <a:ext uri="{FF2B5EF4-FFF2-40B4-BE49-F238E27FC236}">
                <a16:creationId xmlns:a16="http://schemas.microsoft.com/office/drawing/2014/main" id="{198A12D1-70A1-4A54-B687-8EF7302336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7114" y="2057400"/>
            <a:ext cx="10288758" cy="4038600"/>
          </a:xfrm>
        </p:spPr>
        <p:txBody>
          <a:bodyPr>
            <a:normAutofit fontScale="92500"/>
          </a:bodyPr>
          <a:lstStyle/>
          <a:p>
            <a:pPr lvl="0"/>
            <a:r>
              <a:rPr lang="bg-BG" dirty="0"/>
              <a:t>по-подробно съдържание на заповедта на кмета, чрез което се гарантира, че още на етап конкурс участниците са информирани за съществените елементи на договора</a:t>
            </a:r>
            <a:endParaRPr lang="en-US" dirty="0"/>
          </a:p>
          <a:p>
            <a:pPr lvl="0">
              <a:spcAft>
                <a:spcPts val="1000"/>
              </a:spcAft>
            </a:pPr>
            <a:r>
              <a:rPr lang="bg-BG" dirty="0"/>
              <a:t>отпада задължението обявлението за конкурса да се публикува в местен всекидневник, но се публикува на интернет страница на  община, което ще осигури по-голяма публичност.</a:t>
            </a:r>
            <a:endParaRPr lang="en-US" dirty="0"/>
          </a:p>
          <a:p>
            <a:r>
              <a:rPr lang="bg-BG" dirty="0"/>
              <a:t>Комисията за избор – декларации за липса на  конфликт на интереси  - намалява корупционния риск </a:t>
            </a:r>
            <a:endParaRPr lang="en-US" dirty="0"/>
          </a:p>
          <a:p>
            <a:r>
              <a:rPr lang="bg-BG" dirty="0"/>
              <a:t>Нови критерии за решение на комисията - качеството на социалните услуги, и програмата за управление са изрични гаранции за търсене на по-добрия резултат от възлагането</a:t>
            </a:r>
            <a:endParaRPr lang="en-US" dirty="0"/>
          </a:p>
          <a:p>
            <a:r>
              <a:rPr lang="bg-BG" dirty="0"/>
              <a:t>Срокът за уведомяване на участниците в конкурса вече е 7 работни дни, а не 7 дни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652746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>
            <a:extLst>
              <a:ext uri="{FF2B5EF4-FFF2-40B4-BE49-F238E27FC236}">
                <a16:creationId xmlns:a16="http://schemas.microsoft.com/office/drawing/2014/main" id="{03EC2359-1258-4A29-8438-5ED3A74F92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/>
              <a:t>Важни промени при възлагането </a:t>
            </a:r>
            <a:endParaRPr lang="en-US" dirty="0"/>
          </a:p>
        </p:txBody>
      </p:sp>
      <p:sp>
        <p:nvSpPr>
          <p:cNvPr id="3" name="Контейнер за съдържание 2">
            <a:extLst>
              <a:ext uri="{FF2B5EF4-FFF2-40B4-BE49-F238E27FC236}">
                <a16:creationId xmlns:a16="http://schemas.microsoft.com/office/drawing/2014/main" id="{4A6CC611-ABF3-4F7B-AA8C-B559F87810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bg-BG" sz="1800" dirty="0">
                <a:solidFill>
                  <a:srgbClr val="1F1F1F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bg-BG" sz="2400" dirty="0">
                <a:latin typeface="Arial" panose="020B0604020202020204" pitchFamily="34" charset="0"/>
                <a:cs typeface="Arial" panose="020B0604020202020204" pitchFamily="34" charset="0"/>
              </a:rPr>
              <a:t>ясно и подробно задължително съдържание на договора. Копие  до АКСУ и АСП</a:t>
            </a:r>
          </a:p>
          <a:p>
            <a:pPr marL="342900" lvl="0" indent="-342900" algn="just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bg-BG" sz="2400" dirty="0">
                <a:latin typeface="Arial" panose="020B0604020202020204" pitchFamily="34" charset="0"/>
                <a:cs typeface="Arial" panose="020B0604020202020204" pitchFamily="34" charset="0"/>
              </a:rPr>
              <a:t>основанията за предсрочно прекратяване на договора и произтичащите от това задължения са разписани 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Font typeface="Symbol" panose="05050102010706020507" pitchFamily="18" charset="2"/>
              <a:buChar char=""/>
            </a:pPr>
            <a:r>
              <a:rPr lang="bg-BG" sz="2400" dirty="0">
                <a:latin typeface="Arial" panose="020B0604020202020204" pitchFamily="34" charset="0"/>
                <a:cs typeface="Arial" panose="020B0604020202020204" pitchFamily="34" charset="0"/>
              </a:rPr>
              <a:t>при услуги, които общината не може да разкрие договорът е от 2 до 5 години и е договор за публично частно партньорство,</a:t>
            </a: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Font typeface="Symbol" panose="05050102010706020507" pitchFamily="18" charset="2"/>
              <a:buChar char=""/>
            </a:pPr>
            <a:r>
              <a:rPr lang="bg-BG" sz="2400" dirty="0">
                <a:latin typeface="Arial" panose="020B0604020202020204" pitchFamily="34" charset="0"/>
                <a:cs typeface="Arial" panose="020B0604020202020204" pitchFamily="34" charset="0"/>
              </a:rPr>
              <a:t>при услуги, които общината може да разкрие е  не по-малко от 1 година и не повече от  5 години и е договор за възлагане за предоставяне на социални услуги.   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848244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>
            <a:extLst>
              <a:ext uri="{FF2B5EF4-FFF2-40B4-BE49-F238E27FC236}">
                <a16:creationId xmlns:a16="http://schemas.microsoft.com/office/drawing/2014/main" id="{04E5FD0F-A924-4606-8BA8-D8907A96AC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bg-BG" sz="2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Възможности </a:t>
            </a:r>
            <a:r>
              <a:rPr lang="bg-BG" sz="2800" dirty="0">
                <a:latin typeface="Arial" panose="020B0604020202020204" pitchFamily="34" charset="0"/>
              </a:rPr>
              <a:t>за публично частно партньорство </a:t>
            </a:r>
            <a:endParaRPr lang="en-US" sz="2800" dirty="0">
              <a:latin typeface="Arial" panose="020B0604020202020204" pitchFamily="34" charset="0"/>
            </a:endParaRPr>
          </a:p>
        </p:txBody>
      </p:sp>
      <p:sp>
        <p:nvSpPr>
          <p:cNvPr id="3" name="Контейнер за съдържание 2">
            <a:extLst>
              <a:ext uri="{FF2B5EF4-FFF2-40B4-BE49-F238E27FC236}">
                <a16:creationId xmlns:a16="http://schemas.microsoft.com/office/drawing/2014/main" id="{BDAAE9DC-CFD5-4831-87BA-CBE77E42A2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45720" indent="0" algn="just">
              <a:lnSpc>
                <a:spcPct val="115000"/>
              </a:lnSpc>
              <a:spcBef>
                <a:spcPts val="600"/>
              </a:spcBef>
              <a:spcAft>
                <a:spcPts val="1000"/>
              </a:spcAft>
              <a:buNone/>
            </a:pPr>
            <a:endParaRPr lang="en-US" sz="24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 algn="just" fontAlgn="base">
              <a:lnSpc>
                <a:spcPct val="115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24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възлагане</a:t>
            </a:r>
            <a:r>
              <a:rPr lang="en-US" sz="2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на</a:t>
            </a:r>
            <a:r>
              <a:rPr lang="en-US" sz="2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частен</a:t>
            </a:r>
            <a:r>
              <a:rPr lang="en-US" sz="2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доставчик</a:t>
            </a:r>
            <a:r>
              <a:rPr lang="en-US" sz="2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на</a:t>
            </a:r>
            <a:r>
              <a:rPr lang="en-US" sz="2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предоставянето</a:t>
            </a:r>
            <a:r>
              <a:rPr lang="en-US" sz="2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на</a:t>
            </a:r>
            <a:r>
              <a:rPr lang="en-US" sz="2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социални</a:t>
            </a:r>
            <a:r>
              <a:rPr lang="en-US" sz="2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услуги</a:t>
            </a:r>
            <a:r>
              <a:rPr lang="en-US" sz="2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които</a:t>
            </a:r>
            <a:r>
              <a:rPr lang="en-US" sz="2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общината</a:t>
            </a:r>
            <a:r>
              <a:rPr lang="en-US" sz="2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няма</a:t>
            </a:r>
            <a:r>
              <a:rPr lang="en-US" sz="2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обективна</a:t>
            </a:r>
            <a:r>
              <a:rPr lang="en-US" sz="2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възможност</a:t>
            </a:r>
            <a:r>
              <a:rPr lang="en-US" sz="2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да</a:t>
            </a:r>
            <a:r>
              <a:rPr lang="en-US" sz="2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създаде</a:t>
            </a:r>
            <a:r>
              <a:rPr lang="en-US" sz="2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;</a:t>
            </a:r>
          </a:p>
          <a:p>
            <a:pPr marL="342900" lvl="0" indent="-342900" algn="just" fontAlgn="base">
              <a:lnSpc>
                <a:spcPct val="115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24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осигуряване</a:t>
            </a:r>
            <a:r>
              <a:rPr lang="en-US" sz="2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на</a:t>
            </a:r>
            <a:r>
              <a:rPr lang="en-US" sz="2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смесено</a:t>
            </a:r>
            <a:r>
              <a:rPr lang="en-US" sz="2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финансиране</a:t>
            </a:r>
            <a:r>
              <a:rPr lang="en-US" sz="2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от</a:t>
            </a:r>
            <a:r>
              <a:rPr lang="en-US" sz="2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физическо</a:t>
            </a:r>
            <a:r>
              <a:rPr lang="en-US" sz="2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и </a:t>
            </a:r>
            <a:r>
              <a:rPr lang="en-US" sz="24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юридическо</a:t>
            </a:r>
            <a:r>
              <a:rPr lang="en-US" sz="2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лице</a:t>
            </a:r>
            <a:r>
              <a:rPr lang="en-US" sz="2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за </a:t>
            </a:r>
            <a:r>
              <a:rPr lang="en-US" sz="24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социална</a:t>
            </a:r>
            <a:r>
              <a:rPr lang="en-US" sz="2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услуга</a:t>
            </a:r>
            <a:r>
              <a:rPr lang="en-US" sz="2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която</a:t>
            </a:r>
            <a:r>
              <a:rPr lang="en-US" sz="2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се</a:t>
            </a:r>
            <a:r>
              <a:rPr lang="en-US" sz="2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предоставя</a:t>
            </a:r>
            <a:r>
              <a:rPr lang="en-US" sz="2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от</a:t>
            </a:r>
            <a:r>
              <a:rPr lang="en-US" sz="2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общината</a:t>
            </a:r>
            <a:r>
              <a:rPr lang="en-US" sz="2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;</a:t>
            </a:r>
          </a:p>
          <a:p>
            <a:pPr marL="342900" lvl="0" indent="-342900" algn="just" fontAlgn="base">
              <a:lnSpc>
                <a:spcPct val="115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24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съвместно</a:t>
            </a:r>
            <a:r>
              <a:rPr lang="en-US" sz="2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предоставяне</a:t>
            </a:r>
            <a:r>
              <a:rPr lang="en-US" sz="2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на</a:t>
            </a:r>
            <a:r>
              <a:rPr lang="en-US" sz="2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социални</a:t>
            </a:r>
            <a:r>
              <a:rPr lang="en-US" sz="2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услуги</a:t>
            </a:r>
            <a:r>
              <a:rPr lang="en-US" sz="2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чрез</a:t>
            </a:r>
            <a:r>
              <a:rPr lang="en-US" sz="2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осигурено</a:t>
            </a:r>
            <a:r>
              <a:rPr lang="en-US" sz="2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финансиране</a:t>
            </a:r>
            <a:r>
              <a:rPr lang="en-US" sz="2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от</a:t>
            </a:r>
            <a:r>
              <a:rPr lang="en-US" sz="2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общинския</a:t>
            </a:r>
            <a:r>
              <a:rPr lang="en-US" sz="2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бюджет</a:t>
            </a:r>
            <a:r>
              <a:rPr lang="en-US" sz="2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и </a:t>
            </a:r>
            <a:r>
              <a:rPr lang="en-US" sz="24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частен</a:t>
            </a:r>
            <a:r>
              <a:rPr lang="en-US" sz="2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доставчик</a:t>
            </a:r>
            <a:r>
              <a:rPr lang="en-US" sz="240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  <a:endParaRPr lang="en-US" sz="24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703222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>
            <a:extLst>
              <a:ext uri="{FF2B5EF4-FFF2-40B4-BE49-F238E27FC236}">
                <a16:creationId xmlns:a16="http://schemas.microsoft.com/office/drawing/2014/main" id="{D4B683F8-DDE2-4504-A66D-6110F76B09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b="1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Договор</a:t>
            </a:r>
            <a:r>
              <a:rPr lang="en-US" sz="28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за </a:t>
            </a:r>
            <a:r>
              <a:rPr lang="en-US" sz="2800" b="1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публично-частно</a:t>
            </a:r>
            <a:r>
              <a:rPr lang="en-US" sz="28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партньорство</a:t>
            </a:r>
            <a:r>
              <a:rPr lang="en-US" sz="28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при</a:t>
            </a:r>
            <a:r>
              <a:rPr lang="en-US" sz="28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смесено</a:t>
            </a:r>
            <a:r>
              <a:rPr lang="en-US" sz="28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финансиране</a:t>
            </a:r>
            <a:r>
              <a:rPr lang="en-US" sz="2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/>
            </a:r>
            <a:br>
              <a:rPr lang="en-US" sz="2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Контейнер за съдържание 2">
            <a:extLst>
              <a:ext uri="{FF2B5EF4-FFF2-40B4-BE49-F238E27FC236}">
                <a16:creationId xmlns:a16="http://schemas.microsoft.com/office/drawing/2014/main" id="{3704A5A1-18E0-4A8B-A4A3-86F3271C6D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0" indent="-342900" algn="just" fontAlgn="base">
              <a:lnSpc>
                <a:spcPct val="115000"/>
              </a:lnSpc>
              <a:spcBef>
                <a:spcPts val="600"/>
              </a:spcBef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18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Смесено</a:t>
            </a:r>
            <a:r>
              <a:rPr lang="en-US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финансиране</a:t>
            </a:r>
            <a:r>
              <a:rPr lang="en-US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от</a:t>
            </a:r>
            <a:r>
              <a:rPr lang="en-US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физическо</a:t>
            </a:r>
            <a:r>
              <a:rPr lang="en-US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и </a:t>
            </a:r>
            <a:r>
              <a:rPr lang="en-US" sz="18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юридическо</a:t>
            </a:r>
            <a:r>
              <a:rPr lang="en-US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лице</a:t>
            </a:r>
            <a:r>
              <a:rPr lang="en-US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за </a:t>
            </a:r>
            <a:r>
              <a:rPr lang="en-US" sz="18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социална</a:t>
            </a:r>
            <a:r>
              <a:rPr lang="en-US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услуга</a:t>
            </a:r>
            <a:r>
              <a:rPr lang="en-US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18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която</a:t>
            </a:r>
            <a:r>
              <a:rPr lang="en-US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се</a:t>
            </a:r>
            <a:r>
              <a:rPr lang="en-US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предоставя</a:t>
            </a:r>
            <a:r>
              <a:rPr lang="en-US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от</a:t>
            </a:r>
            <a:r>
              <a:rPr lang="en-US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общината</a:t>
            </a:r>
            <a:r>
              <a:rPr lang="en-US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18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се</a:t>
            </a:r>
            <a:r>
              <a:rPr lang="en-US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осигурява</a:t>
            </a:r>
            <a:r>
              <a:rPr lang="en-US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чрез</a:t>
            </a:r>
            <a:r>
              <a:rPr lang="en-US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сключване</a:t>
            </a:r>
            <a:r>
              <a:rPr lang="en-US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на</a:t>
            </a:r>
            <a:r>
              <a:rPr lang="en-US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договор</a:t>
            </a:r>
            <a:r>
              <a:rPr lang="en-US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между</a:t>
            </a:r>
            <a:r>
              <a:rPr lang="en-US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лицето</a:t>
            </a:r>
            <a:r>
              <a:rPr lang="en-US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и </a:t>
            </a:r>
            <a:r>
              <a:rPr lang="en-US" sz="18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кмета</a:t>
            </a:r>
            <a:r>
              <a:rPr lang="en-US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на</a:t>
            </a:r>
            <a:r>
              <a:rPr lang="en-US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общината</a:t>
            </a:r>
            <a:r>
              <a:rPr lang="en-US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US" sz="1800" dirty="0">
              <a:effectLst/>
              <a:latin typeface="Symbol" panose="05050102010706020507" pitchFamily="18" charset="2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 fontAlgn="base">
              <a:lnSpc>
                <a:spcPct val="115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18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Когато</a:t>
            </a:r>
            <a:r>
              <a:rPr lang="en-US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смесеното</a:t>
            </a:r>
            <a:r>
              <a:rPr lang="en-US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финансиране</a:t>
            </a:r>
            <a:r>
              <a:rPr lang="en-US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се</a:t>
            </a:r>
            <a:r>
              <a:rPr lang="en-US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осигурява</a:t>
            </a:r>
            <a:r>
              <a:rPr lang="en-US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от</a:t>
            </a:r>
            <a:r>
              <a:rPr lang="en-US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частен</a:t>
            </a:r>
            <a:r>
              <a:rPr lang="en-US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доставчик</a:t>
            </a:r>
            <a:r>
              <a:rPr lang="en-US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18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на</a:t>
            </a:r>
            <a:r>
              <a:rPr lang="en-US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който</a:t>
            </a:r>
            <a:r>
              <a:rPr lang="en-US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е </a:t>
            </a:r>
            <a:r>
              <a:rPr lang="en-US" sz="18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възложено</a:t>
            </a:r>
            <a:r>
              <a:rPr lang="en-US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предоставянето</a:t>
            </a:r>
            <a:r>
              <a:rPr lang="en-US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на</a:t>
            </a:r>
            <a:r>
              <a:rPr lang="en-US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социалната</a:t>
            </a:r>
            <a:r>
              <a:rPr lang="en-US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услуга</a:t>
            </a:r>
            <a:r>
              <a:rPr lang="en-US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18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въпросите</a:t>
            </a:r>
            <a:r>
              <a:rPr lang="en-US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18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свързани</a:t>
            </a:r>
            <a:r>
              <a:rPr lang="en-US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с </a:t>
            </a:r>
            <a:r>
              <a:rPr lang="en-US" sz="18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осигуреното</a:t>
            </a:r>
            <a:r>
              <a:rPr lang="en-US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финансиране</a:t>
            </a:r>
            <a:r>
              <a:rPr lang="en-US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18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се</a:t>
            </a:r>
            <a:r>
              <a:rPr lang="en-US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уреждат</a:t>
            </a:r>
            <a:r>
              <a:rPr lang="en-US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в </a:t>
            </a:r>
            <a:r>
              <a:rPr lang="en-US" sz="18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договора</a:t>
            </a:r>
            <a:r>
              <a:rPr lang="en-US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за </a:t>
            </a:r>
            <a:r>
              <a:rPr lang="en-US" sz="18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възлагане</a:t>
            </a:r>
            <a:r>
              <a:rPr lang="en-US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US" sz="1800" dirty="0">
              <a:effectLst/>
              <a:latin typeface="Symbol" panose="05050102010706020507" pitchFamily="18" charset="2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 fontAlgn="base">
              <a:lnSpc>
                <a:spcPct val="115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18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Основното</a:t>
            </a:r>
            <a:r>
              <a:rPr lang="en-US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съдържание</a:t>
            </a:r>
            <a:r>
              <a:rPr lang="en-US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на </a:t>
            </a:r>
            <a:r>
              <a:rPr lang="en-US" sz="18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договора</a:t>
            </a:r>
            <a:r>
              <a:rPr lang="en-US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се</a:t>
            </a:r>
            <a:r>
              <a:rPr lang="en-US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определя</a:t>
            </a:r>
            <a:r>
              <a:rPr lang="en-US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в</a:t>
            </a:r>
            <a:r>
              <a:rPr lang="bg-BG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ППЗСУ </a:t>
            </a:r>
            <a:endParaRPr lang="en-US" sz="1800" dirty="0">
              <a:effectLst/>
              <a:latin typeface="Symbol" panose="05050102010706020507" pitchFamily="18" charset="2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365850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>
            <a:extLst>
              <a:ext uri="{FF2B5EF4-FFF2-40B4-BE49-F238E27FC236}">
                <a16:creationId xmlns:a16="http://schemas.microsoft.com/office/drawing/2014/main" id="{E02DB867-DDC6-43F3-88F5-18504821A9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b="1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Публично-частно</a:t>
            </a:r>
            <a:r>
              <a:rPr lang="en-US" sz="28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партньорство</a:t>
            </a:r>
            <a:r>
              <a:rPr lang="en-US" sz="28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при</a:t>
            </a:r>
            <a:r>
              <a:rPr lang="en-US" sz="28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съвместно</a:t>
            </a:r>
            <a:r>
              <a:rPr lang="en-US" sz="28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предоставяне</a:t>
            </a:r>
            <a:r>
              <a:rPr lang="en-US" sz="28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на</a:t>
            </a:r>
            <a:r>
              <a:rPr lang="en-US" sz="28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услуги</a:t>
            </a:r>
            <a:r>
              <a:rPr lang="en-US" sz="2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/>
            </a:r>
            <a:br>
              <a:rPr lang="en-US" sz="2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Контейнер за съдържание 2">
            <a:extLst>
              <a:ext uri="{FF2B5EF4-FFF2-40B4-BE49-F238E27FC236}">
                <a16:creationId xmlns:a16="http://schemas.microsoft.com/office/drawing/2014/main" id="{0F1DB732-5A2D-4C60-AF45-EB24C72962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>
              <a:lnSpc>
                <a:spcPct val="115000"/>
              </a:lnSpc>
              <a:spcBef>
                <a:spcPts val="600"/>
              </a:spcBef>
              <a:spcAft>
                <a:spcPts val="1000"/>
              </a:spcAft>
            </a:pPr>
            <a:r>
              <a:rPr lang="en-US" sz="2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Съвместно</a:t>
            </a:r>
            <a:r>
              <a:rPr lang="en-US" sz="2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предоставяне</a:t>
            </a:r>
            <a:r>
              <a:rPr lang="en-US" sz="2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на</a:t>
            </a:r>
            <a:r>
              <a:rPr lang="en-US" sz="2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социална</a:t>
            </a:r>
            <a:r>
              <a:rPr lang="en-US" sz="2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услуга</a:t>
            </a:r>
            <a:r>
              <a:rPr lang="en-US" sz="2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е, </a:t>
            </a:r>
            <a:r>
              <a:rPr lang="en-US" sz="2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когато</a:t>
            </a:r>
            <a:r>
              <a:rPr lang="en-US" sz="2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община</a:t>
            </a:r>
            <a:r>
              <a:rPr lang="en-US" sz="2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и </a:t>
            </a:r>
            <a:r>
              <a:rPr lang="en-US" sz="2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частен</a:t>
            </a:r>
            <a:r>
              <a:rPr lang="en-US" sz="2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доставчик</a:t>
            </a:r>
            <a:r>
              <a:rPr lang="en-US" sz="2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endParaRPr lang="en-US" sz="2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lvl="0" indent="0" algn="just" fontAlgn="base">
              <a:lnSpc>
                <a:spcPct val="115000"/>
              </a:lnSpc>
              <a:spcAft>
                <a:spcPts val="800"/>
              </a:spcAft>
              <a:buNone/>
            </a:pPr>
            <a:r>
              <a:rPr lang="bg-BG" sz="2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en-US" sz="2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създават</a:t>
            </a:r>
            <a:r>
              <a:rPr lang="en-US" sz="2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съвместно</a:t>
            </a:r>
            <a:r>
              <a:rPr lang="en-US" sz="2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услугата</a:t>
            </a:r>
            <a:r>
              <a:rPr lang="en-US" sz="2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  <a:endParaRPr lang="en-US" sz="2100" dirty="0">
              <a:effectLst/>
              <a:latin typeface="Symbol" panose="05050102010706020507" pitchFamily="18" charset="2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lvl="0" indent="0" algn="just" fontAlgn="base">
              <a:lnSpc>
                <a:spcPct val="115000"/>
              </a:lnSpc>
              <a:spcAft>
                <a:spcPts val="800"/>
              </a:spcAft>
              <a:buNone/>
            </a:pPr>
            <a:r>
              <a:rPr lang="bg-BG" sz="21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en-US" sz="2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споделят</a:t>
            </a:r>
            <a:r>
              <a:rPr lang="en-US" sz="2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отговорността</a:t>
            </a:r>
            <a:r>
              <a:rPr lang="en-US" sz="2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за </a:t>
            </a:r>
            <a:r>
              <a:rPr lang="en-US" sz="2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управлението</a:t>
            </a:r>
            <a:r>
              <a:rPr lang="en-US" sz="2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финансирането</a:t>
            </a:r>
            <a:r>
              <a:rPr lang="en-US" sz="2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и </a:t>
            </a:r>
            <a:r>
              <a:rPr lang="en-US" sz="2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предоставянето</a:t>
            </a:r>
            <a:r>
              <a:rPr lang="en-US" sz="2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на</a:t>
            </a:r>
            <a:r>
              <a:rPr lang="en-US" sz="2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услугата</a:t>
            </a:r>
            <a:r>
              <a:rPr lang="en-US" sz="2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US" sz="2100" dirty="0">
              <a:effectLst/>
              <a:latin typeface="Symbol" panose="05050102010706020507" pitchFamily="18" charset="2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algn="just">
              <a:lnSpc>
                <a:spcPct val="115000"/>
              </a:lnSpc>
              <a:spcAft>
                <a:spcPts val="1000"/>
              </a:spcAft>
            </a:pPr>
            <a:r>
              <a:rPr lang="en-US" sz="2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Съвместно</a:t>
            </a:r>
            <a:r>
              <a:rPr lang="en-US" sz="2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предоставяне</a:t>
            </a:r>
            <a:r>
              <a:rPr lang="en-US" sz="2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на</a:t>
            </a:r>
            <a:r>
              <a:rPr lang="en-US" sz="2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социални</a:t>
            </a:r>
            <a:r>
              <a:rPr lang="en-US" sz="2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услуги</a:t>
            </a:r>
            <a:r>
              <a:rPr lang="en-US" sz="2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се</a:t>
            </a:r>
            <a:r>
              <a:rPr lang="en-US" sz="2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извършва</a:t>
            </a:r>
            <a:r>
              <a:rPr lang="en-US" sz="2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въз</a:t>
            </a:r>
            <a:r>
              <a:rPr lang="en-US" sz="2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основа</a:t>
            </a:r>
            <a:r>
              <a:rPr lang="en-US" sz="2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на</a:t>
            </a:r>
            <a:r>
              <a:rPr lang="en-US" sz="2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договор</a:t>
            </a:r>
            <a:r>
              <a:rPr lang="en-US" sz="2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между</a:t>
            </a:r>
            <a:r>
              <a:rPr lang="en-US" sz="2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частен</a:t>
            </a:r>
            <a:r>
              <a:rPr lang="en-US" sz="2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доставчик</a:t>
            </a:r>
            <a:r>
              <a:rPr lang="en-US" sz="2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който</a:t>
            </a:r>
            <a:r>
              <a:rPr lang="en-US" sz="2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притежава</a:t>
            </a:r>
            <a:r>
              <a:rPr lang="en-US" sz="2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лиценз</a:t>
            </a:r>
            <a:r>
              <a:rPr lang="en-US" sz="2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за </a:t>
            </a:r>
            <a:r>
              <a:rPr lang="en-US" sz="2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услугата</a:t>
            </a:r>
            <a:r>
              <a:rPr lang="en-US" sz="2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и </a:t>
            </a:r>
            <a:r>
              <a:rPr lang="en-US" sz="2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кмета</a:t>
            </a:r>
            <a:r>
              <a:rPr lang="en-US" sz="2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на</a:t>
            </a:r>
            <a:r>
              <a:rPr lang="en-US" sz="2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общината</a:t>
            </a:r>
            <a:r>
              <a:rPr lang="en-US" sz="2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след</a:t>
            </a:r>
            <a:r>
              <a:rPr lang="en-US" sz="2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одобрение</a:t>
            </a:r>
            <a:r>
              <a:rPr lang="en-US" sz="2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от</a:t>
            </a:r>
            <a:r>
              <a:rPr lang="en-US" sz="2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общинския</a:t>
            </a:r>
            <a:r>
              <a:rPr lang="en-US" sz="2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съвет</a:t>
            </a:r>
            <a:r>
              <a:rPr lang="en-US" sz="2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US" sz="2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375"/>
              </a:spcAft>
            </a:pPr>
            <a:r>
              <a:rPr lang="bg-BG" sz="21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</a:t>
            </a:r>
            <a:r>
              <a:rPr lang="en-US" sz="2100" b="1" i="1" dirty="0" err="1">
                <a:solidFill>
                  <a:srgbClr val="00B05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Договор</a:t>
            </a:r>
            <a:r>
              <a:rPr lang="en-US" sz="2100" b="1" i="1" dirty="0">
                <a:solidFill>
                  <a:srgbClr val="00B05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за </a:t>
            </a:r>
            <a:r>
              <a:rPr lang="en-US" sz="2100" b="1" i="1" dirty="0" err="1">
                <a:solidFill>
                  <a:srgbClr val="00B05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съвместно</a:t>
            </a:r>
            <a:r>
              <a:rPr lang="en-US" sz="2100" b="1" i="1" dirty="0">
                <a:solidFill>
                  <a:srgbClr val="00B05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100" b="1" i="1" dirty="0" err="1">
                <a:solidFill>
                  <a:srgbClr val="00B05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предоставяне</a:t>
            </a:r>
            <a:r>
              <a:rPr lang="en-US" sz="2100" b="1" i="1" dirty="0">
                <a:solidFill>
                  <a:srgbClr val="00B05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на </a:t>
            </a:r>
            <a:r>
              <a:rPr lang="en-US" sz="2100" b="1" i="1" dirty="0" err="1">
                <a:solidFill>
                  <a:srgbClr val="00B05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социални</a:t>
            </a:r>
            <a:r>
              <a:rPr lang="en-US" sz="2100" b="1" i="1" dirty="0">
                <a:solidFill>
                  <a:srgbClr val="00B05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100" b="1" i="1" dirty="0" err="1">
                <a:solidFill>
                  <a:srgbClr val="00B05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услуги</a:t>
            </a:r>
            <a:r>
              <a:rPr lang="en-US" sz="2100" b="1" i="1" dirty="0">
                <a:solidFill>
                  <a:srgbClr val="00B05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100" b="1" i="1" dirty="0" err="1">
                <a:solidFill>
                  <a:srgbClr val="00B05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не</a:t>
            </a:r>
            <a:r>
              <a:rPr lang="en-US" sz="2100" b="1" i="1" dirty="0">
                <a:solidFill>
                  <a:srgbClr val="00B05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100" b="1" i="1" dirty="0" err="1">
                <a:solidFill>
                  <a:srgbClr val="00B05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може</a:t>
            </a:r>
            <a:r>
              <a:rPr lang="en-US" sz="2100" b="1" i="1" dirty="0">
                <a:solidFill>
                  <a:srgbClr val="00B05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100" b="1" i="1" dirty="0" err="1">
                <a:solidFill>
                  <a:srgbClr val="00B05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да</a:t>
            </a:r>
            <a:r>
              <a:rPr lang="en-US" sz="2100" b="1" i="1" dirty="0">
                <a:solidFill>
                  <a:srgbClr val="00B05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100" b="1" i="1" dirty="0" err="1">
                <a:solidFill>
                  <a:srgbClr val="00B05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се</a:t>
            </a:r>
            <a:r>
              <a:rPr lang="en-US" sz="2100" b="1" i="1" dirty="0">
                <a:solidFill>
                  <a:srgbClr val="00B05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100" b="1" i="1" dirty="0" err="1">
                <a:solidFill>
                  <a:srgbClr val="00B05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сключва</a:t>
            </a:r>
            <a:r>
              <a:rPr lang="en-US" sz="2100" b="1" i="1" dirty="0">
                <a:solidFill>
                  <a:srgbClr val="00B05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100" b="1" i="1" dirty="0" err="1">
                <a:solidFill>
                  <a:srgbClr val="00B05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за</a:t>
            </a:r>
            <a:r>
              <a:rPr lang="bg-BG" sz="2100" b="1" i="1" dirty="0">
                <a:solidFill>
                  <a:srgbClr val="00B05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100" b="1" i="1" dirty="0" err="1">
                <a:solidFill>
                  <a:srgbClr val="00B05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социални</a:t>
            </a:r>
            <a:r>
              <a:rPr lang="en-US" sz="2100" b="1" i="1" dirty="0">
                <a:solidFill>
                  <a:srgbClr val="00B05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100" b="1" i="1" dirty="0" err="1">
                <a:solidFill>
                  <a:srgbClr val="00B05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услуги</a:t>
            </a:r>
            <a:r>
              <a:rPr lang="en-US" sz="2100" b="1" i="1" dirty="0">
                <a:solidFill>
                  <a:srgbClr val="00B05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100" b="1" i="1" dirty="0" err="1">
                <a:solidFill>
                  <a:srgbClr val="00B05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които</a:t>
            </a:r>
            <a:r>
              <a:rPr lang="en-US" sz="2100" b="1" i="1" dirty="0">
                <a:solidFill>
                  <a:srgbClr val="00B05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100" b="1" i="1" dirty="0" err="1">
                <a:solidFill>
                  <a:srgbClr val="00B05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се</a:t>
            </a:r>
            <a:r>
              <a:rPr lang="en-US" sz="2100" b="1" i="1" dirty="0">
                <a:solidFill>
                  <a:srgbClr val="00B05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100" b="1" i="1" dirty="0" err="1">
                <a:solidFill>
                  <a:srgbClr val="00B05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финансират</a:t>
            </a:r>
            <a:r>
              <a:rPr lang="en-US" sz="2100" b="1" i="1" dirty="0">
                <a:solidFill>
                  <a:srgbClr val="00B05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100" b="1" i="1" dirty="0" err="1">
                <a:solidFill>
                  <a:srgbClr val="00B05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от</a:t>
            </a:r>
            <a:r>
              <a:rPr lang="en-US" sz="2100" b="1" i="1" dirty="0">
                <a:solidFill>
                  <a:srgbClr val="00B05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100" b="1" i="1" dirty="0" err="1">
                <a:solidFill>
                  <a:srgbClr val="00B05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държавния</a:t>
            </a:r>
            <a:r>
              <a:rPr lang="en-US" sz="2100" b="1" i="1" dirty="0">
                <a:solidFill>
                  <a:srgbClr val="00B05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100" b="1" i="1" dirty="0" err="1">
                <a:solidFill>
                  <a:srgbClr val="00B05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бюджет</a:t>
            </a:r>
            <a:endParaRPr lang="en-US" sz="2100" b="1" i="1" dirty="0">
              <a:solidFill>
                <a:srgbClr val="00B05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754796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10215390" cy="899711"/>
          </a:xfrm>
        </p:spPr>
        <p:txBody>
          <a:bodyPr>
            <a:noAutofit/>
          </a:bodyPr>
          <a:lstStyle/>
          <a:p>
            <a:r>
              <a:rPr lang="en-US" sz="3600" b="1" dirty="0"/>
              <a:t>Практики, </a:t>
            </a:r>
            <a:r>
              <a:rPr lang="en-US" sz="3600" b="1" dirty="0" err="1"/>
              <a:t>насърчаващи</a:t>
            </a:r>
            <a:r>
              <a:rPr lang="en-US" sz="3600" b="1" dirty="0"/>
              <a:t> </a:t>
            </a:r>
            <a:r>
              <a:rPr lang="en-US" sz="3600" b="1" dirty="0" err="1"/>
              <a:t>ефективното</a:t>
            </a:r>
            <a:r>
              <a:rPr lang="en-US" sz="3600" b="1" dirty="0"/>
              <a:t> </a:t>
            </a:r>
            <a:r>
              <a:rPr lang="en-US" sz="3600" b="1" dirty="0" err="1"/>
              <a:t>взаимодействие</a:t>
            </a:r>
            <a:r>
              <a:rPr lang="en-US" sz="3600" b="1" dirty="0"/>
              <a:t> </a:t>
            </a:r>
            <a:r>
              <a:rPr lang="en-US" sz="3600" b="1" dirty="0" err="1"/>
              <a:t>местна</a:t>
            </a:r>
            <a:r>
              <a:rPr lang="en-US" sz="3600" b="1" dirty="0"/>
              <a:t> </a:t>
            </a:r>
            <a:r>
              <a:rPr lang="en-US" sz="3600" b="1" dirty="0" err="1"/>
              <a:t>власт</a:t>
            </a:r>
            <a:r>
              <a:rPr lang="en-US" sz="3600" b="1" dirty="0"/>
              <a:t> – </a:t>
            </a:r>
            <a:r>
              <a:rPr lang="en-US" sz="3600" b="1" dirty="0" err="1"/>
              <a:t>местна</a:t>
            </a:r>
            <a:r>
              <a:rPr lang="en-US" sz="3600" b="1" dirty="0"/>
              <a:t> </a:t>
            </a:r>
            <a:r>
              <a:rPr lang="en-US" sz="3600" b="1" dirty="0" err="1"/>
              <a:t>общност</a:t>
            </a:r>
            <a:r>
              <a:rPr lang="en-US" sz="3600" b="1" dirty="0"/>
              <a:t> – </a:t>
            </a:r>
            <a:r>
              <a:rPr lang="en-US" sz="3600" b="1" dirty="0" err="1"/>
              <a:t>доставчиците</a:t>
            </a:r>
            <a:r>
              <a:rPr lang="en-US" sz="3600" b="1" dirty="0"/>
              <a:t> на СУ</a:t>
            </a:r>
            <a:endParaRPr lang="bg-BG" sz="3600" b="1" dirty="0"/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352540" y="2071170"/>
            <a:ext cx="11446525" cy="4417765"/>
          </a:xfrm>
        </p:spPr>
        <p:txBody>
          <a:bodyPr>
            <a:normAutofit lnSpcReduction="10000"/>
          </a:bodyPr>
          <a:lstStyle/>
          <a:p>
            <a:r>
              <a:rPr lang="en-US" dirty="0" err="1"/>
              <a:t>Прозрачност</a:t>
            </a:r>
            <a:r>
              <a:rPr lang="en-US" dirty="0"/>
              <a:t> и </a:t>
            </a:r>
            <a:r>
              <a:rPr lang="en-US" dirty="0" err="1"/>
              <a:t>отчетност</a:t>
            </a:r>
            <a:r>
              <a:rPr lang="en-US" dirty="0"/>
              <a:t> на </a:t>
            </a:r>
            <a:r>
              <a:rPr lang="en-US" dirty="0" err="1"/>
              <a:t>общината</a:t>
            </a:r>
            <a:r>
              <a:rPr lang="en-US" dirty="0"/>
              <a:t> и </a:t>
            </a:r>
            <a:r>
              <a:rPr lang="en-US" dirty="0" err="1"/>
              <a:t>социалните</a:t>
            </a:r>
            <a:r>
              <a:rPr lang="en-US" dirty="0"/>
              <a:t> </a:t>
            </a:r>
            <a:r>
              <a:rPr lang="en-US" dirty="0" err="1"/>
              <a:t>услуги</a:t>
            </a:r>
            <a:r>
              <a:rPr lang="en-US" dirty="0"/>
              <a:t>. </a:t>
            </a:r>
          </a:p>
          <a:p>
            <a:r>
              <a:rPr lang="en-US" dirty="0" err="1"/>
              <a:t>Периодично</a:t>
            </a:r>
            <a:r>
              <a:rPr lang="en-US" dirty="0"/>
              <a:t> </a:t>
            </a:r>
            <a:r>
              <a:rPr lang="en-US" dirty="0" err="1"/>
              <a:t>предоставяне</a:t>
            </a:r>
            <a:r>
              <a:rPr lang="en-US" dirty="0"/>
              <a:t> на </a:t>
            </a:r>
            <a:r>
              <a:rPr lang="en-US" dirty="0" err="1"/>
              <a:t>разбираема</a:t>
            </a:r>
            <a:r>
              <a:rPr lang="en-US" dirty="0"/>
              <a:t> </a:t>
            </a:r>
            <a:r>
              <a:rPr lang="en-US" dirty="0" err="1"/>
              <a:t>информация</a:t>
            </a:r>
            <a:r>
              <a:rPr lang="en-US" dirty="0"/>
              <a:t> </a:t>
            </a:r>
            <a:r>
              <a:rPr lang="en-US" dirty="0" err="1"/>
              <a:t>относно</a:t>
            </a:r>
            <a:r>
              <a:rPr lang="en-US" dirty="0"/>
              <a:t> </a:t>
            </a:r>
            <a:r>
              <a:rPr lang="en-US" dirty="0" err="1"/>
              <a:t>реализираните</a:t>
            </a:r>
            <a:r>
              <a:rPr lang="en-US" dirty="0"/>
              <a:t> </a:t>
            </a:r>
            <a:r>
              <a:rPr lang="en-US" dirty="0" err="1"/>
              <a:t>резултати</a:t>
            </a:r>
            <a:r>
              <a:rPr lang="en-US" dirty="0"/>
              <a:t> в </a:t>
            </a:r>
            <a:r>
              <a:rPr lang="en-US" dirty="0" err="1"/>
              <a:t>местната</a:t>
            </a:r>
            <a:r>
              <a:rPr lang="en-US" dirty="0"/>
              <a:t> </a:t>
            </a:r>
            <a:r>
              <a:rPr lang="en-US" dirty="0" err="1"/>
              <a:t>социална</a:t>
            </a:r>
            <a:r>
              <a:rPr lang="en-US" dirty="0"/>
              <a:t> </a:t>
            </a:r>
            <a:r>
              <a:rPr lang="en-US" dirty="0" err="1"/>
              <a:t>политика</a:t>
            </a:r>
            <a:r>
              <a:rPr lang="en-US" dirty="0"/>
              <a:t>. </a:t>
            </a:r>
          </a:p>
          <a:p>
            <a:r>
              <a:rPr lang="ru-RU" dirty="0" err="1"/>
              <a:t>Провеждане</a:t>
            </a:r>
            <a:r>
              <a:rPr lang="ru-RU" dirty="0"/>
              <a:t> на </a:t>
            </a:r>
            <a:r>
              <a:rPr lang="ru-RU" dirty="0" err="1"/>
              <a:t>обществени</a:t>
            </a:r>
            <a:r>
              <a:rPr lang="ru-RU" dirty="0"/>
              <a:t> </a:t>
            </a:r>
            <a:r>
              <a:rPr lang="ru-RU" dirty="0" err="1"/>
              <a:t>обсъждания</a:t>
            </a:r>
            <a:r>
              <a:rPr lang="ru-RU" dirty="0"/>
              <a:t> и </a:t>
            </a:r>
            <a:r>
              <a:rPr lang="ru-RU" dirty="0" err="1"/>
              <a:t>учредяване</a:t>
            </a:r>
            <a:r>
              <a:rPr lang="ru-RU" dirty="0"/>
              <a:t> на </a:t>
            </a:r>
            <a:r>
              <a:rPr lang="en-US" dirty="0" err="1"/>
              <a:t>местни</a:t>
            </a:r>
            <a:r>
              <a:rPr lang="en-US" dirty="0"/>
              <a:t> </a:t>
            </a:r>
            <a:r>
              <a:rPr lang="ru-RU" dirty="0" err="1"/>
              <a:t>обществени</a:t>
            </a:r>
            <a:r>
              <a:rPr lang="en-US" dirty="0"/>
              <a:t> и </a:t>
            </a:r>
            <a:r>
              <a:rPr lang="en-US" dirty="0" err="1"/>
              <a:t>консултативни</a:t>
            </a:r>
            <a:r>
              <a:rPr lang="en-US" dirty="0"/>
              <a:t> </a:t>
            </a:r>
            <a:r>
              <a:rPr lang="en-US" dirty="0" err="1"/>
              <a:t>органи</a:t>
            </a:r>
            <a:r>
              <a:rPr lang="en-US" dirty="0"/>
              <a:t> </a:t>
            </a:r>
            <a:r>
              <a:rPr lang="en-US" dirty="0" err="1"/>
              <a:t>по</a:t>
            </a:r>
            <a:r>
              <a:rPr lang="en-US" dirty="0"/>
              <a:t> </a:t>
            </a:r>
            <a:r>
              <a:rPr lang="en-US" dirty="0" err="1"/>
              <a:t>сфери</a:t>
            </a:r>
            <a:r>
              <a:rPr lang="en-US" dirty="0"/>
              <a:t> на </a:t>
            </a:r>
            <a:r>
              <a:rPr lang="en-US" dirty="0" err="1"/>
              <a:t>социалната</a:t>
            </a:r>
            <a:r>
              <a:rPr lang="en-US" dirty="0"/>
              <a:t> </a:t>
            </a:r>
            <a:r>
              <a:rPr lang="en-US" dirty="0" err="1"/>
              <a:t>политика</a:t>
            </a:r>
            <a:endParaRPr lang="en-US" dirty="0"/>
          </a:p>
          <a:p>
            <a:r>
              <a:rPr lang="ru-RU" dirty="0" err="1"/>
              <a:t>Сключване</a:t>
            </a:r>
            <a:r>
              <a:rPr lang="ru-RU" dirty="0"/>
              <a:t> на </a:t>
            </a:r>
            <a:r>
              <a:rPr lang="en-US" dirty="0" err="1"/>
              <a:t>рамкови</a:t>
            </a:r>
            <a:r>
              <a:rPr lang="en-US" dirty="0"/>
              <a:t> </a:t>
            </a:r>
            <a:r>
              <a:rPr lang="ru-RU" dirty="0" err="1"/>
              <a:t>споразумение</a:t>
            </a:r>
            <a:r>
              <a:rPr lang="en-US" dirty="0"/>
              <a:t>я</a:t>
            </a:r>
            <a:r>
              <a:rPr lang="ru-RU" dirty="0"/>
              <a:t> между </a:t>
            </a:r>
            <a:r>
              <a:rPr lang="ru-RU" dirty="0" err="1"/>
              <a:t>общината</a:t>
            </a:r>
            <a:r>
              <a:rPr lang="ru-RU" dirty="0"/>
              <a:t> и НПО</a:t>
            </a:r>
            <a:r>
              <a:rPr lang="en-US" dirty="0"/>
              <a:t> – </a:t>
            </a:r>
            <a:r>
              <a:rPr lang="en-US" dirty="0" err="1"/>
              <a:t>сектора</a:t>
            </a:r>
            <a:r>
              <a:rPr lang="ru-RU" dirty="0"/>
              <a:t>.</a:t>
            </a:r>
          </a:p>
          <a:p>
            <a:r>
              <a:rPr lang="ru-RU" dirty="0" err="1"/>
              <a:t>Приемане</a:t>
            </a:r>
            <a:r>
              <a:rPr lang="ru-RU" dirty="0"/>
              <a:t> от </a:t>
            </a:r>
            <a:r>
              <a:rPr lang="ru-RU" dirty="0" err="1"/>
              <a:t>общинския</a:t>
            </a:r>
            <a:r>
              <a:rPr lang="ru-RU" dirty="0"/>
              <a:t> </a:t>
            </a:r>
            <a:r>
              <a:rPr lang="ru-RU" dirty="0" err="1"/>
              <a:t>съвет</a:t>
            </a:r>
            <a:r>
              <a:rPr lang="ru-RU" dirty="0"/>
              <a:t> на правила за взаимодействие с НПО</a:t>
            </a:r>
            <a:r>
              <a:rPr lang="en-US" dirty="0"/>
              <a:t> и/</a:t>
            </a:r>
            <a:r>
              <a:rPr lang="en-US" dirty="0" err="1"/>
              <a:t>или</a:t>
            </a:r>
            <a:r>
              <a:rPr lang="en-US" dirty="0"/>
              <a:t> </a:t>
            </a:r>
            <a:r>
              <a:rPr lang="en-US" dirty="0" err="1"/>
              <a:t>наредби</a:t>
            </a:r>
            <a:r>
              <a:rPr lang="en-US" dirty="0"/>
              <a:t> </a:t>
            </a:r>
            <a:r>
              <a:rPr lang="en-US" dirty="0" err="1"/>
              <a:t>за</a:t>
            </a:r>
            <a:r>
              <a:rPr lang="en-US" dirty="0"/>
              <a:t> </a:t>
            </a:r>
            <a:r>
              <a:rPr lang="en-US" dirty="0" err="1"/>
              <a:t>подкрепа</a:t>
            </a:r>
            <a:r>
              <a:rPr lang="en-US" dirty="0"/>
              <a:t> (</a:t>
            </a:r>
            <a:r>
              <a:rPr lang="en-US" dirty="0" err="1"/>
              <a:t>финансиране</a:t>
            </a:r>
            <a:r>
              <a:rPr lang="en-US" dirty="0"/>
              <a:t>) на </a:t>
            </a:r>
            <a:r>
              <a:rPr lang="en-US" dirty="0" err="1"/>
              <a:t>проекти</a:t>
            </a:r>
            <a:r>
              <a:rPr lang="en-US" dirty="0"/>
              <a:t> и </a:t>
            </a:r>
            <a:r>
              <a:rPr lang="en-US" dirty="0" err="1"/>
              <a:t>инициативи</a:t>
            </a:r>
            <a:r>
              <a:rPr lang="en-US" dirty="0"/>
              <a:t> на </a:t>
            </a:r>
            <a:r>
              <a:rPr lang="en-US" dirty="0" err="1"/>
              <a:t>местни</a:t>
            </a:r>
            <a:r>
              <a:rPr lang="en-US" dirty="0"/>
              <a:t> </a:t>
            </a:r>
            <a:r>
              <a:rPr lang="en-US" dirty="0" err="1"/>
              <a:t>граждански</a:t>
            </a:r>
            <a:r>
              <a:rPr lang="en-US" dirty="0"/>
              <a:t> </a:t>
            </a:r>
            <a:r>
              <a:rPr lang="en-US" dirty="0" err="1"/>
              <a:t>организации</a:t>
            </a:r>
            <a:endParaRPr lang="en-US" dirty="0"/>
          </a:p>
          <a:p>
            <a:r>
              <a:rPr lang="ru-RU" dirty="0" err="1"/>
              <a:t>Включване</a:t>
            </a:r>
            <a:r>
              <a:rPr lang="en-US" dirty="0"/>
              <a:t> и </a:t>
            </a:r>
            <a:r>
              <a:rPr lang="en-US" dirty="0" err="1"/>
              <a:t>участие</a:t>
            </a:r>
            <a:r>
              <a:rPr lang="ru-RU" dirty="0"/>
              <a:t> на представители на </a:t>
            </a:r>
            <a:r>
              <a:rPr lang="ru-RU" dirty="0" err="1"/>
              <a:t>местни</a:t>
            </a:r>
            <a:r>
              <a:rPr lang="ru-RU" dirty="0"/>
              <a:t> НПО </a:t>
            </a:r>
            <a:r>
              <a:rPr lang="en-US" dirty="0"/>
              <a:t>в </a:t>
            </a:r>
            <a:r>
              <a:rPr lang="en-US" dirty="0" err="1"/>
              <a:t>подготовката</a:t>
            </a:r>
            <a:r>
              <a:rPr lang="en-US" dirty="0"/>
              <a:t> </a:t>
            </a:r>
            <a:r>
              <a:rPr lang="ru-RU" dirty="0"/>
              <a:t>на </a:t>
            </a:r>
            <a:r>
              <a:rPr lang="en-US" dirty="0" err="1"/>
              <a:t>местни</a:t>
            </a:r>
            <a:r>
              <a:rPr lang="en-US" dirty="0"/>
              <a:t> </a:t>
            </a:r>
            <a:r>
              <a:rPr lang="en-US" dirty="0" err="1"/>
              <a:t>нормативни</a:t>
            </a:r>
            <a:r>
              <a:rPr lang="en-US" dirty="0"/>
              <a:t> </a:t>
            </a:r>
            <a:r>
              <a:rPr lang="en-US" dirty="0" err="1"/>
              <a:t>актове</a:t>
            </a:r>
            <a:endParaRPr lang="en-US" dirty="0"/>
          </a:p>
          <a:p>
            <a:r>
              <a:rPr lang="ru-RU" dirty="0"/>
              <a:t>Награди на </a:t>
            </a:r>
            <a:r>
              <a:rPr lang="ru-RU" dirty="0" err="1"/>
              <a:t>общинската</a:t>
            </a:r>
            <a:r>
              <a:rPr lang="ru-RU" dirty="0"/>
              <a:t> </a:t>
            </a:r>
            <a:r>
              <a:rPr lang="ru-RU" dirty="0" err="1"/>
              <a:t>власт</a:t>
            </a:r>
            <a:r>
              <a:rPr lang="ru-RU" dirty="0"/>
              <a:t> за </a:t>
            </a:r>
            <a:r>
              <a:rPr lang="ru-RU" dirty="0" err="1"/>
              <a:t>насърчаване</a:t>
            </a:r>
            <a:r>
              <a:rPr lang="ru-RU" dirty="0"/>
              <a:t> на </a:t>
            </a:r>
            <a:r>
              <a:rPr lang="ru-RU" dirty="0" err="1"/>
              <a:t>гражданите</a:t>
            </a:r>
            <a:r>
              <a:rPr lang="en-US" dirty="0"/>
              <a:t>, </a:t>
            </a:r>
            <a:r>
              <a:rPr lang="en-US" dirty="0" err="1"/>
              <a:t>доброволците</a:t>
            </a:r>
            <a:r>
              <a:rPr lang="en-US" dirty="0"/>
              <a:t> и </a:t>
            </a:r>
            <a:r>
              <a:rPr lang="en-US" dirty="0" err="1"/>
              <a:t>дарителите</a:t>
            </a:r>
            <a:r>
              <a:rPr lang="en-US" dirty="0"/>
              <a:t>, </a:t>
            </a:r>
            <a:r>
              <a:rPr lang="en-US" dirty="0" err="1"/>
              <a:t>награди</a:t>
            </a:r>
            <a:r>
              <a:rPr lang="en-US" dirty="0"/>
              <a:t> </a:t>
            </a:r>
            <a:r>
              <a:rPr lang="en-US" dirty="0" err="1"/>
              <a:t>за</a:t>
            </a:r>
            <a:r>
              <a:rPr lang="en-US" dirty="0"/>
              <a:t> </a:t>
            </a:r>
            <a:r>
              <a:rPr lang="en-US" dirty="0" err="1"/>
              <a:t>социални</a:t>
            </a:r>
            <a:r>
              <a:rPr lang="en-US" dirty="0"/>
              <a:t> </a:t>
            </a:r>
            <a:r>
              <a:rPr lang="en-US" dirty="0" err="1"/>
              <a:t>служители</a:t>
            </a:r>
            <a:r>
              <a:rPr lang="en-US" dirty="0"/>
              <a:t>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5908300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1078523"/>
          </a:xfrm>
        </p:spPr>
        <p:txBody>
          <a:bodyPr>
            <a:normAutofit fontScale="90000"/>
          </a:bodyPr>
          <a:lstStyle/>
          <a:p>
            <a:r>
              <a:rPr lang="bg-BG" sz="4000" dirty="0" smtClean="0">
                <a:solidFill>
                  <a:srgbClr val="FF0000"/>
                </a:solidFill>
              </a:rPr>
              <a:t>Споразумение между общини за услуги на областно ниво/общинско ниво </a:t>
            </a:r>
            <a:endParaRPr lang="bg-BG" sz="4000" dirty="0">
              <a:solidFill>
                <a:srgbClr val="FF0000"/>
              </a:solidFill>
            </a:endParaRPr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1143000" y="1688123"/>
            <a:ext cx="9872871" cy="4407877"/>
          </a:xfrm>
        </p:spPr>
        <p:txBody>
          <a:bodyPr>
            <a:normAutofit fontScale="92500"/>
          </a:bodyPr>
          <a:lstStyle/>
          <a:p>
            <a:r>
              <a:rPr lang="bg-BG" dirty="0"/>
              <a:t>страните се споразумяват, </a:t>
            </a:r>
            <a:r>
              <a:rPr lang="bg-BG" dirty="0" smtClean="0"/>
              <a:t>че</a:t>
            </a:r>
            <a:r>
              <a:rPr lang="en-US" dirty="0" smtClean="0"/>
              <a:t> </a:t>
            </a:r>
            <a:r>
              <a:rPr lang="bg-BG" dirty="0" smtClean="0"/>
              <a:t>социална услуга от едната община </a:t>
            </a:r>
            <a:r>
              <a:rPr lang="bg-BG" dirty="0"/>
              <a:t>се ангажира да осигури свои специалисти и експерти, които да предоставят на място социалните услуги по отношение нуждаещите се жители на </a:t>
            </a:r>
            <a:r>
              <a:rPr lang="bg-BG" dirty="0" smtClean="0"/>
              <a:t>другата община</a:t>
            </a:r>
            <a:r>
              <a:rPr lang="en-US" dirty="0" smtClean="0"/>
              <a:t>,</a:t>
            </a:r>
            <a:r>
              <a:rPr lang="bg-BG" dirty="0" smtClean="0"/>
              <a:t> </a:t>
            </a:r>
            <a:r>
              <a:rPr lang="bg-BG" dirty="0"/>
              <a:t>като за целта </a:t>
            </a:r>
            <a:r>
              <a:rPr lang="bg-BG" dirty="0" smtClean="0"/>
              <a:t>може да се предостави </a:t>
            </a:r>
            <a:r>
              <a:rPr lang="bg-BG" dirty="0"/>
              <a:t>безвъзмездно </a:t>
            </a:r>
            <a:r>
              <a:rPr lang="bg-BG" dirty="0" smtClean="0"/>
              <a:t>помещение </a:t>
            </a:r>
            <a:r>
              <a:rPr lang="bg-BG" dirty="0"/>
              <a:t>за предоставяне на </a:t>
            </a:r>
            <a:r>
              <a:rPr lang="bg-BG" dirty="0" smtClean="0"/>
              <a:t>услуги</a:t>
            </a:r>
          </a:p>
          <a:p>
            <a:r>
              <a:rPr lang="bg-BG" dirty="0" smtClean="0"/>
              <a:t>Водещата социална услуга може да провежда </a:t>
            </a:r>
            <a:r>
              <a:rPr lang="bg-BG" dirty="0"/>
              <a:t>сесии и да предоставя социалните </a:t>
            </a:r>
            <a:r>
              <a:rPr lang="bg-BG" dirty="0" smtClean="0"/>
              <a:t>услуги, </a:t>
            </a:r>
            <a:r>
              <a:rPr lang="bg-BG" dirty="0"/>
              <a:t>спрямо реално нуждаещи се жители на </a:t>
            </a:r>
            <a:r>
              <a:rPr lang="bg-BG" dirty="0" smtClean="0"/>
              <a:t>другата община </a:t>
            </a:r>
            <a:r>
              <a:rPr lang="bg-BG" dirty="0"/>
              <a:t>– такива, които имат доказана потребност от услуги или насочени от съответен орган, но поради влошен или нисък социален, здравен или финансов статус не разполагат с действителна възможност да пътуват регулярно до сградите на </a:t>
            </a:r>
            <a:r>
              <a:rPr lang="bg-BG" dirty="0" smtClean="0"/>
              <a:t>водещата община</a:t>
            </a:r>
          </a:p>
          <a:p>
            <a:r>
              <a:rPr lang="bg-BG" dirty="0" smtClean="0"/>
              <a:t>Осигуряват се </a:t>
            </a:r>
            <a:r>
              <a:rPr lang="bg-BG" dirty="0"/>
              <a:t>специалисти и експерти, които на място, в помещението, да провеждат сесии, консултации и да предоставят социални услуги спрямо нуждаещите се жители на Общината; при необходимост и възможност, от осигуряване на транспорт до други населени места, специалистите и експертите </a:t>
            </a:r>
            <a:r>
              <a:rPr lang="bg-BG" smtClean="0"/>
              <a:t>могат да предоставят </a:t>
            </a:r>
            <a:r>
              <a:rPr lang="bg-BG" dirty="0"/>
              <a:t>социални услуги и на адрес</a:t>
            </a:r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8700819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8240" y="433330"/>
            <a:ext cx="9875520" cy="1356360"/>
          </a:xfrm>
        </p:spPr>
        <p:txBody>
          <a:bodyPr/>
          <a:lstStyle/>
          <a:p>
            <a:r>
              <a:rPr lang="ru-RU" dirty="0"/>
              <a:t>Кой кой е в системата на социалните услуги? Роли на регионално ниво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8408" y="1965960"/>
            <a:ext cx="11333284" cy="4452582"/>
          </a:xfrm>
        </p:spPr>
        <p:txBody>
          <a:bodyPr>
            <a:normAutofit fontScale="92500" lnSpcReduction="20000"/>
          </a:bodyPr>
          <a:lstStyle/>
          <a:p>
            <a:pPr marL="45720" indent="0" algn="just">
              <a:buNone/>
            </a:pPr>
            <a:r>
              <a:rPr lang="ru-RU" dirty="0"/>
              <a:t>Областните управители подпомагат:</a:t>
            </a:r>
          </a:p>
          <a:p>
            <a:pPr algn="just"/>
            <a:r>
              <a:rPr lang="ru-RU" dirty="0"/>
              <a:t>координацията и сътрудничеството между общините на територията на областта при оценката на потребностите от социални услуги, планирането и предоставянето на социални услуги на областно ниво; </a:t>
            </a:r>
          </a:p>
          <a:p>
            <a:pPr algn="just"/>
            <a:r>
              <a:rPr lang="ru-RU" dirty="0"/>
              <a:t>взаимодействието между общините на територията на областта и териториалните звена на държавни органи. </a:t>
            </a:r>
          </a:p>
          <a:p>
            <a:pPr marL="45720" indent="0" algn="just">
              <a:buNone/>
            </a:pPr>
            <a:r>
              <a:rPr lang="ru-RU" dirty="0" err="1"/>
              <a:t>Съгласно</a:t>
            </a:r>
            <a:r>
              <a:rPr lang="ru-RU" dirty="0"/>
              <a:t> </a:t>
            </a:r>
            <a:r>
              <a:rPr lang="ru-RU" dirty="0" err="1"/>
              <a:t>Наредбата</a:t>
            </a:r>
            <a:r>
              <a:rPr lang="ru-RU" dirty="0"/>
              <a:t> за планиране на </a:t>
            </a:r>
            <a:r>
              <a:rPr lang="ru-RU" dirty="0" err="1" smtClean="0"/>
              <a:t>социалните</a:t>
            </a:r>
            <a:r>
              <a:rPr lang="ru-RU" dirty="0" smtClean="0"/>
              <a:t> </a:t>
            </a:r>
            <a:r>
              <a:rPr lang="ru-RU" dirty="0"/>
              <a:t>услуги на областно ниво областните управители: </a:t>
            </a:r>
          </a:p>
          <a:p>
            <a:pPr lvl="1" algn="just"/>
            <a:r>
              <a:rPr lang="ru-RU" dirty="0"/>
              <a:t>организират целево обсъждане и съгласуване между кметовете на общини в областта с цел планиране от всяка община на потребностите й от социални и интегрирани здравно-социални услуги на областно ниво, </a:t>
            </a:r>
            <a:r>
              <a:rPr lang="ru-RU" dirty="0" err="1"/>
              <a:t>когато</a:t>
            </a:r>
            <a:r>
              <a:rPr lang="ru-RU" dirty="0"/>
              <a:t> </a:t>
            </a:r>
            <a:r>
              <a:rPr lang="ru-RU" dirty="0" smtClean="0"/>
              <a:t> </a:t>
            </a:r>
            <a:r>
              <a:rPr lang="ru-RU" dirty="0"/>
              <a:t>общинските анализи на потребностите са изготвени.</a:t>
            </a:r>
          </a:p>
          <a:p>
            <a:pPr lvl="1" algn="just"/>
            <a:r>
              <a:rPr lang="ru-RU" dirty="0"/>
              <a:t>подпомагат АСП при организирането и обсъждане на областно ниво на анализа на потребостите и предложението за НКСУ. </a:t>
            </a:r>
          </a:p>
          <a:p>
            <a:pPr lvl="1" algn="just"/>
            <a:r>
              <a:rPr lang="ru-RU" dirty="0"/>
              <a:t>организират обсъждане между общините на територията на областта относно предложението за НКСУ в частта за услугите на областно ниво.</a:t>
            </a:r>
          </a:p>
          <a:p>
            <a:pPr lvl="1" algn="just"/>
            <a:r>
              <a:rPr lang="ru-RU" dirty="0"/>
              <a:t>публикуват информация относно включените в Картата социални и интегрирани здравно-социални услуги на областно ниво за съответната област и актуална информация относно предоставяните услуги на областно ниво.</a:t>
            </a:r>
          </a:p>
        </p:txBody>
      </p:sp>
    </p:spTree>
    <p:extLst>
      <p:ext uri="{BB962C8B-B14F-4D97-AF65-F5344CB8AC3E}">
        <p14:creationId xmlns:p14="http://schemas.microsoft.com/office/powerpoint/2010/main" val="12015379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Кой кой е в системата на социалните услуги? Роли на местно ниво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2263" y="1965960"/>
            <a:ext cx="11409527" cy="4544022"/>
          </a:xfrm>
        </p:spPr>
        <p:txBody>
          <a:bodyPr>
            <a:normAutofit fontScale="92500"/>
          </a:bodyPr>
          <a:lstStyle/>
          <a:p>
            <a:r>
              <a:rPr lang="ru-RU" dirty="0"/>
              <a:t>ОбС определя общинската политика в областта на социалните услуги в съответствие с установените потребности на общинско ниво и приоритетите на държавната политика.</a:t>
            </a:r>
          </a:p>
          <a:p>
            <a:r>
              <a:rPr lang="ru-RU" dirty="0"/>
              <a:t>Кметовете на общини провеждат общинската политика в областта на социалните услуги в съответствие с решенията на общинския съвет и изпълняват възложените им по ЗСУ функции.</a:t>
            </a:r>
          </a:p>
          <a:p>
            <a:r>
              <a:rPr lang="ru-RU" dirty="0"/>
              <a:t>Съвет по въпросите на социалните услуги.</a:t>
            </a:r>
          </a:p>
          <a:p>
            <a:r>
              <a:rPr lang="ru-RU" dirty="0"/>
              <a:t>Доставчици на социални услуги –общински структури, ЮЛ на общината и частни доставчици.</a:t>
            </a:r>
          </a:p>
          <a:p>
            <a:pPr marL="45720" indent="0" algn="ctr">
              <a:buNone/>
            </a:pPr>
            <a:r>
              <a:rPr lang="ru-RU" dirty="0"/>
              <a:t>Сътрудничество с другите общини в областта; областната администрация; </a:t>
            </a:r>
            <a:r>
              <a:rPr lang="ru-RU" b="1" dirty="0"/>
              <a:t>териториални структури на МТСП, МЗ, МОН, МВР и други държавни органи; частни доставчици на социални услуги на територията на общината и областта; юридически лица с нестопанска цел за общественополезна дейност; лицата, ползващи социални услуги; висши училища, обучаващи социални работници на територията на общината и областта</a:t>
            </a:r>
            <a:r>
              <a:rPr lang="ru-RU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85938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1123666"/>
          </a:xfrm>
        </p:spPr>
        <p:txBody>
          <a:bodyPr/>
          <a:lstStyle/>
          <a:p>
            <a:r>
              <a:rPr lang="bg-BG" dirty="0"/>
              <a:t>Взаимодействие на общините с АСП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9558" y="1733266"/>
            <a:ext cx="11259403" cy="4763068"/>
          </a:xfrm>
        </p:spPr>
        <p:txBody>
          <a:bodyPr>
            <a:normAutofit lnSpcReduction="10000"/>
          </a:bodyPr>
          <a:lstStyle/>
          <a:p>
            <a:pPr marL="45720" indent="0" algn="just">
              <a:buNone/>
            </a:pPr>
            <a:r>
              <a:rPr lang="bg-BG" dirty="0"/>
              <a:t>Функции на АСП, имащи отношение към работата на общините:</a:t>
            </a:r>
          </a:p>
          <a:p>
            <a:pPr marL="45720" indent="0" algn="just">
              <a:buNone/>
            </a:pPr>
            <a:r>
              <a:rPr lang="ru-RU" dirty="0"/>
              <a:t>- оказва методическа подкрепа при оценката на потребностите от социални услуги, планирането, създаването, предоставянето и развитието на социалните услуги;</a:t>
            </a:r>
          </a:p>
          <a:p>
            <a:pPr marL="45720" indent="0" algn="just">
              <a:buNone/>
            </a:pPr>
            <a:r>
              <a:rPr lang="ru-RU" dirty="0"/>
              <a:t>- координира разработването и актуализацията на Националната карта на социалните услуги съгласно Наредбата за планиране на социалните услуги;</a:t>
            </a:r>
          </a:p>
          <a:p>
            <a:pPr marL="45720" indent="0" algn="just">
              <a:buNone/>
            </a:pPr>
            <a:r>
              <a:rPr lang="ru-RU" dirty="0"/>
              <a:t>- дава предварително одобрение за създаване, промяна на броя на потребителите и промяна на мястото на предоставяне на социалните услуги по НКСУ;</a:t>
            </a:r>
          </a:p>
          <a:p>
            <a:pPr marL="45720" indent="0" algn="just">
              <a:buNone/>
            </a:pPr>
            <a:r>
              <a:rPr lang="ru-RU" dirty="0"/>
              <a:t>- разработва предложения до МТСП за определяне и актуализиране на стандартите за финансиране на социалните услуги, които се финансират от държавния бюджет, и за размера на таксите за тяхното ползване;</a:t>
            </a:r>
          </a:p>
          <a:p>
            <a:pPr marL="45720" indent="0" algn="just">
              <a:buNone/>
            </a:pPr>
            <a:r>
              <a:rPr lang="ru-RU" dirty="0"/>
              <a:t>- участва при разработването на нормативни промени в областта на социалните услуги;</a:t>
            </a:r>
          </a:p>
          <a:p>
            <a:pPr marL="45720" indent="0" algn="just">
              <a:buNone/>
            </a:pPr>
            <a:r>
              <a:rPr lang="ru-RU" dirty="0"/>
              <a:t>- поддържа в интегрираната информационна система на агенцията информация относно социалните услуги на територията на страната.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63102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659642"/>
          </a:xfrm>
        </p:spPr>
        <p:txBody>
          <a:bodyPr>
            <a:normAutofit fontScale="90000"/>
          </a:bodyPr>
          <a:lstStyle/>
          <a:p>
            <a:r>
              <a:rPr lang="bg-BG" dirty="0"/>
              <a:t>Взаимодействие на общините с АКСУ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024" y="1269243"/>
            <a:ext cx="11163869" cy="5254388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ru-RU" dirty="0"/>
              <a:t>осъществява контрол и мониторинг на предоставянето на социалните услуги;</a:t>
            </a:r>
          </a:p>
          <a:p>
            <a:pPr algn="just"/>
            <a:r>
              <a:rPr lang="ru-RU" dirty="0"/>
              <a:t>лицензира доставчиците на социални услуги;</a:t>
            </a:r>
          </a:p>
          <a:p>
            <a:pPr algn="just"/>
            <a:r>
              <a:rPr lang="ru-RU" dirty="0"/>
              <a:t>прави предложения до МТСП за разработване на нормативни стандарти и критерии за качество и ефективност на социалните услуги. Дава становище по предложенията на общините за разкриване на социални услуги преди предварителното одорение от АСП, а при интегрирани здравно – социални услуги изисква и становище от РЗИ;</a:t>
            </a:r>
          </a:p>
          <a:p>
            <a:pPr algn="just"/>
            <a:r>
              <a:rPr lang="ru-RU" dirty="0"/>
              <a:t>оказва методическа подкрепа за спазване на нормативно определените стандарти и критерии за качество на социалните услуги;</a:t>
            </a:r>
          </a:p>
          <a:p>
            <a:pPr algn="just"/>
            <a:r>
              <a:rPr lang="ru-RU" dirty="0"/>
              <a:t>разработва критерии за анализ на добри практики за високо качество и ефективност на социалните услуги, извършва подбор на такива практики и предлага утвърждаването им на национално ниво.</a:t>
            </a:r>
          </a:p>
          <a:p>
            <a:pPr algn="just"/>
            <a:r>
              <a:rPr lang="ru-RU" dirty="0"/>
              <a:t>издава задължителни предписания при несъответствие със стандартите за качество и прави мотивирано предложение до МТСП за прекратяване на финансирането.</a:t>
            </a:r>
          </a:p>
          <a:p>
            <a:pPr algn="just"/>
            <a:r>
              <a:rPr lang="ru-RU" dirty="0"/>
              <a:t>осъществява мониторинг на качеството на социалните услуги чрез системно събиране, обобщаване и анализиране на информация въз основа на критериите за изпълнение на стандартите за качество на социалните услуги. Приема отчети от доставчиците на социални услуги до 31 март.</a:t>
            </a:r>
          </a:p>
          <a:p>
            <a:pPr marL="45720" indent="0" algn="just">
              <a:buNone/>
            </a:pPr>
            <a:r>
              <a:rPr lang="ru-RU" dirty="0"/>
              <a:t>!!! Ежегодно до 30 април кметът на общината представя в електронен формат на АКСУ анализ на състоянието и ефективността на социалните услуги.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87589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9809" y="464024"/>
            <a:ext cx="10959152" cy="750627"/>
          </a:xfrm>
        </p:spPr>
        <p:txBody>
          <a:bodyPr>
            <a:normAutofit fontScale="90000"/>
          </a:bodyPr>
          <a:lstStyle/>
          <a:p>
            <a:r>
              <a:rPr lang="bg-BG" dirty="0"/>
              <a:t>Взаимодействие на общините с АХУ (ЗЛП и ЗХУ)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5660" y="1214651"/>
            <a:ext cx="11573301" cy="5336274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ru-RU" dirty="0"/>
              <a:t>участва в механизма по координация в областта на политиката за правата на хората с увреждания;</a:t>
            </a:r>
          </a:p>
          <a:p>
            <a:pPr algn="just"/>
            <a:r>
              <a:rPr lang="ru-RU" dirty="0"/>
              <a:t>води и поддържа информационна система за хората с увреждания. Общините събират, поддържат и предоставят актуални данни, необходими за работата на системата. В нея се се поддържа профил на всеки човек с увреждане с възможност за индивидуален достъп до персоналните данни за лицето;</a:t>
            </a:r>
          </a:p>
          <a:p>
            <a:pPr algn="just"/>
            <a:r>
              <a:rPr lang="ru-RU" dirty="0" err="1" smtClean="0"/>
              <a:t>Изготвя</a:t>
            </a:r>
            <a:r>
              <a:rPr lang="ru-RU" dirty="0" smtClean="0"/>
              <a:t> </a:t>
            </a:r>
            <a:r>
              <a:rPr lang="ru-RU" dirty="0" err="1" smtClean="0"/>
              <a:t>годишни</a:t>
            </a:r>
            <a:r>
              <a:rPr lang="ru-RU" dirty="0" smtClean="0"/>
              <a:t> </a:t>
            </a:r>
            <a:r>
              <a:rPr lang="ru-RU" dirty="0"/>
              <a:t>отчети за изпълнението на политиката за правата на хората с увреждания, които </a:t>
            </a:r>
            <a:r>
              <a:rPr lang="ru-RU" dirty="0" err="1"/>
              <a:t>предоставя</a:t>
            </a:r>
            <a:r>
              <a:rPr lang="ru-RU" dirty="0"/>
              <a:t> </a:t>
            </a:r>
            <a:r>
              <a:rPr lang="ru-RU" dirty="0" smtClean="0"/>
              <a:t>на АХУ и АСП;</a:t>
            </a:r>
            <a:endParaRPr lang="ru-RU" dirty="0"/>
          </a:p>
          <a:p>
            <a:pPr algn="just"/>
            <a:r>
              <a:rPr lang="ru-RU" dirty="0"/>
              <a:t>води и поддържа регистър на специализираните предприятия и кооперации на хората с увреждания;</a:t>
            </a:r>
          </a:p>
          <a:p>
            <a:pPr algn="just"/>
            <a:r>
              <a:rPr lang="ru-RU" dirty="0"/>
              <a:t>разработва програми и финансира мерки за стимулиране на стопанската инициатива в интерес на хората с увреждания;</a:t>
            </a:r>
          </a:p>
          <a:p>
            <a:pPr algn="just"/>
            <a:r>
              <a:rPr lang="ru-RU" dirty="0"/>
              <a:t>разработва програми и финансира проекти за рехабилитация, интеграция и за изграждане на достъпна среда за хората с увреждания;</a:t>
            </a:r>
          </a:p>
          <a:p>
            <a:pPr algn="just"/>
            <a:r>
              <a:rPr lang="ru-RU" dirty="0"/>
              <a:t>участва при изготвянето на проекти на нормативни актове, свързани с правата на хората с увреждания и дава становища по тях;</a:t>
            </a:r>
          </a:p>
          <a:p>
            <a:pPr algn="just"/>
            <a:r>
              <a:rPr lang="ru-RU" dirty="0"/>
              <a:t>публикува и поддържа на интернет страницата си информация за насоките и достъпа за реализиране на правата за хората с увреждания;</a:t>
            </a:r>
          </a:p>
          <a:p>
            <a:pPr algn="just"/>
            <a:r>
              <a:rPr lang="ru-RU" dirty="0"/>
              <a:t>при установяване на нарушение на правата на хората с увреждания докладва на компетентните органи за предприемане на действия и др.</a:t>
            </a:r>
          </a:p>
        </p:txBody>
      </p:sp>
    </p:spTree>
    <p:extLst>
      <p:ext uri="{BB962C8B-B14F-4D97-AF65-F5344CB8AC3E}">
        <p14:creationId xmlns:p14="http://schemas.microsoft.com/office/powerpoint/2010/main" val="2500331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0352" y="282053"/>
            <a:ext cx="9875520" cy="727881"/>
          </a:xfrm>
        </p:spPr>
        <p:txBody>
          <a:bodyPr/>
          <a:lstStyle/>
          <a:p>
            <a:r>
              <a:rPr lang="bg-BG" dirty="0"/>
              <a:t>Партньорства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9308" y="1009935"/>
            <a:ext cx="11682483" cy="5540990"/>
          </a:xfrm>
        </p:spPr>
        <p:txBody>
          <a:bodyPr>
            <a:normAutofit fontScale="77500" lnSpcReduction="20000"/>
          </a:bodyPr>
          <a:lstStyle/>
          <a:p>
            <a:pPr algn="just"/>
            <a:r>
              <a:rPr lang="bg-BG" dirty="0"/>
              <a:t>НПО сектор</a:t>
            </a:r>
          </a:p>
          <a:p>
            <a:pPr lvl="1" algn="just"/>
            <a:r>
              <a:rPr lang="bg-BG" dirty="0"/>
              <a:t>съвместни проекти и предоставяне на финансова подкрепа;</a:t>
            </a:r>
          </a:p>
          <a:p>
            <a:pPr lvl="1" algn="just"/>
            <a:r>
              <a:rPr lang="bg-BG" dirty="0"/>
              <a:t>осигуряване на имоти – общинска собственост при преференциални условия.</a:t>
            </a:r>
          </a:p>
          <a:p>
            <a:pPr algn="just"/>
            <a:r>
              <a:rPr lang="bg-BG" dirty="0"/>
              <a:t>Образователни институции</a:t>
            </a:r>
          </a:p>
          <a:p>
            <a:pPr lvl="1" algn="just"/>
            <a:r>
              <a:rPr lang="ru-RU" dirty="0"/>
              <a:t>подкрепа за личностно развитие на децата и учениците с увреждания, включително на децата и учениците със специални образователни потребности;</a:t>
            </a:r>
          </a:p>
          <a:p>
            <a:pPr lvl="1" algn="just"/>
            <a:r>
              <a:rPr lang="ru-RU" dirty="0"/>
              <a:t>мерки за по-пълно обхващане на децата и учениците в образователния процес;</a:t>
            </a:r>
          </a:p>
          <a:p>
            <a:pPr lvl="1" algn="just"/>
            <a:r>
              <a:rPr lang="ru-RU" dirty="0"/>
              <a:t>изнесени паралелки и групи на деца и ученици от детските градини и училищата.</a:t>
            </a:r>
          </a:p>
          <a:p>
            <a:pPr algn="just"/>
            <a:r>
              <a:rPr lang="ru-RU" dirty="0"/>
              <a:t>Здравни заведения и териториални структури на МЗ</a:t>
            </a:r>
          </a:p>
          <a:p>
            <a:pPr lvl="1" algn="just"/>
            <a:r>
              <a:rPr lang="ru-RU" dirty="0"/>
              <a:t>създаване на здравни кабинети в социални и интегрирани здравно-социални услуги за резидентна грижа за повече от 20 потребители и в социалните услуги за осигуряване на подслон;</a:t>
            </a:r>
          </a:p>
          <a:p>
            <a:pPr lvl="1" algn="just"/>
            <a:r>
              <a:rPr lang="ru-RU" dirty="0"/>
              <a:t>спазване на здравните изисквания към лицата, работещи в социалните и интегрираните здравно-социални услуги за резидентна грижа;</a:t>
            </a:r>
          </a:p>
          <a:p>
            <a:pPr lvl="1" algn="just"/>
            <a:r>
              <a:rPr lang="ru-RU" dirty="0"/>
              <a:t>профилактични медицински и дентални прегледи за деца от социалните и интегрираните здравно-социални услуги за резидентна грижа;</a:t>
            </a:r>
          </a:p>
          <a:p>
            <a:pPr lvl="1" algn="just"/>
            <a:r>
              <a:rPr lang="ru-RU" dirty="0"/>
              <a:t>защита на психичното здраве при рисковите групи: деца, учащи се, възрастни хора, лица, ползващи социални и интегрирани здравно-социални услуги за резидентна грижа.</a:t>
            </a:r>
          </a:p>
          <a:p>
            <a:pPr algn="just"/>
            <a:r>
              <a:rPr lang="bg-BG" dirty="0"/>
              <a:t>Местна общност</a:t>
            </a:r>
          </a:p>
          <a:p>
            <a:pPr lvl="1" algn="just"/>
            <a:r>
              <a:rPr lang="bg-BG" dirty="0"/>
              <a:t>въпроси от местно значение, политика за социална подкрепа на деца и семейства, на уязвими групи, демографски мерки и др.</a:t>
            </a:r>
          </a:p>
          <a:p>
            <a:pPr algn="just"/>
            <a:r>
              <a:rPr lang="bg-BG" dirty="0"/>
              <a:t>Бизнес </a:t>
            </a:r>
          </a:p>
          <a:p>
            <a:pPr lvl="1" algn="just"/>
            <a:r>
              <a:rPr lang="bg-BG" dirty="0"/>
              <a:t>Социално – отговорни партньорства и инициативи. Работа за младежи, напускащи институциите и услугите.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714169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/>
              <a:t>Партньорства - форми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0" y="1705970"/>
            <a:ext cx="9872871" cy="4390030"/>
          </a:xfrm>
        </p:spPr>
        <p:txBody>
          <a:bodyPr>
            <a:normAutofit/>
          </a:bodyPr>
          <a:lstStyle/>
          <a:p>
            <a:r>
              <a:rPr lang="ru-RU" sz="2800" dirty="0"/>
              <a:t>Обществен посредник (омбудсман), медиатори</a:t>
            </a:r>
            <a:endParaRPr lang="bg-BG" sz="2800" dirty="0"/>
          </a:p>
          <a:p>
            <a:r>
              <a:rPr lang="bg-BG" sz="2800" dirty="0"/>
              <a:t>Споразумение за сътрудничество</a:t>
            </a:r>
          </a:p>
          <a:p>
            <a:r>
              <a:rPr lang="bg-BG" sz="2800" dirty="0"/>
              <a:t>ПЧП по реда на ЗСУ</a:t>
            </a:r>
          </a:p>
          <a:p>
            <a:r>
              <a:rPr lang="bg-BG" sz="2800" dirty="0"/>
              <a:t>Съвети и комисии с консултативни функции, </a:t>
            </a:r>
            <a:r>
              <a:rPr lang="ru-RU" sz="2800" dirty="0"/>
              <a:t>съвети на потребителите на социални услуги, на техните настойници или попечители</a:t>
            </a:r>
          </a:p>
          <a:p>
            <a:r>
              <a:rPr lang="ru-RU" sz="2800" dirty="0"/>
              <a:t>Споделени услуги между общини</a:t>
            </a:r>
          </a:p>
          <a:p>
            <a:r>
              <a:rPr lang="ru-RU" sz="2800" dirty="0"/>
              <a:t>Работа в мрежи на областно и местно ниво</a:t>
            </a:r>
            <a:endParaRPr lang="bg-BG" sz="2800" dirty="0"/>
          </a:p>
        </p:txBody>
      </p:sp>
    </p:spTree>
    <p:extLst>
      <p:ext uri="{BB962C8B-B14F-4D97-AF65-F5344CB8AC3E}">
        <p14:creationId xmlns:p14="http://schemas.microsoft.com/office/powerpoint/2010/main" val="3917127945"/>
      </p:ext>
    </p:extLst>
  </p:cSld>
  <p:clrMapOvr>
    <a:masterClrMapping/>
  </p:clrMapOvr>
</p:sld>
</file>

<file path=ppt/theme/theme1.xml><?xml version="1.0" encoding="utf-8"?>
<a:theme xmlns:a="http://schemas.openxmlformats.org/drawingml/2006/main" name="База">
  <a:themeElements>
    <a:clrScheme name="По избор 6">
      <a:dk1>
        <a:srgbClr val="354F12"/>
      </a:dk1>
      <a:lt1>
        <a:sysClr val="window" lastClr="FFFFFF"/>
      </a:lt1>
      <a:dk2>
        <a:srgbClr val="50771B"/>
      </a:dk2>
      <a:lt2>
        <a:srgbClr val="E3DED1"/>
      </a:lt2>
      <a:accent1>
        <a:srgbClr val="549E39"/>
      </a:accent1>
      <a:accent2>
        <a:srgbClr val="8AB833"/>
      </a:accent2>
      <a:accent3>
        <a:srgbClr val="C0CF3A"/>
      </a:accent3>
      <a:accent4>
        <a:srgbClr val="029676"/>
      </a:accent4>
      <a:accent5>
        <a:srgbClr val="4AB5C4"/>
      </a:accent5>
      <a:accent6>
        <a:srgbClr val="0989B1"/>
      </a:accent6>
      <a:hlink>
        <a:srgbClr val="6B9F25"/>
      </a:hlink>
      <a:folHlink>
        <a:srgbClr val="BA6906"/>
      </a:folHlink>
    </a:clrScheme>
    <a:fontScheme name="По избор 1">
      <a:majorFont>
        <a:latin typeface="Corbel"/>
        <a:ea typeface=""/>
        <a:cs typeface=""/>
      </a:majorFont>
      <a:minorFont>
        <a:latin typeface="Times New Roman"/>
        <a:ea typeface=""/>
        <a:cs typeface=""/>
      </a:minorFont>
    </a:fontScheme>
    <a:fmtScheme name="База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90E45F77-AEFC-46EF-A7C1-5B338C297B02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По избор 6">
    <a:dk1>
      <a:srgbClr val="354F12"/>
    </a:dk1>
    <a:lt1>
      <a:sysClr val="window" lastClr="FFFFFF"/>
    </a:lt1>
    <a:dk2>
      <a:srgbClr val="50771B"/>
    </a:dk2>
    <a:lt2>
      <a:srgbClr val="E3DED1"/>
    </a:lt2>
    <a:accent1>
      <a:srgbClr val="549E39"/>
    </a:accent1>
    <a:accent2>
      <a:srgbClr val="8AB833"/>
    </a:accent2>
    <a:accent3>
      <a:srgbClr val="C0CF3A"/>
    </a:accent3>
    <a:accent4>
      <a:srgbClr val="029676"/>
    </a:accent4>
    <a:accent5>
      <a:srgbClr val="4AB5C4"/>
    </a:accent5>
    <a:accent6>
      <a:srgbClr val="0989B1"/>
    </a:accent6>
    <a:hlink>
      <a:srgbClr val="6B9F25"/>
    </a:hlink>
    <a:folHlink>
      <a:srgbClr val="BA6906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2430</TotalTime>
  <Words>2678</Words>
  <Application>Microsoft Office PowerPoint</Application>
  <PresentationFormat>Широк екран</PresentationFormat>
  <Paragraphs>180</Paragraphs>
  <Slides>26</Slides>
  <Notes>1</Notes>
  <HiddenSlides>0</HiddenSlides>
  <MMClips>0</MMClips>
  <ScaleCrop>false</ScaleCrop>
  <HeadingPairs>
    <vt:vector size="6" baseType="variant">
      <vt:variant>
        <vt:lpstr>Използвани шрифтове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Заглавия на слайдовете</vt:lpstr>
      </vt:variant>
      <vt:variant>
        <vt:i4>26</vt:i4>
      </vt:variant>
    </vt:vector>
  </HeadingPairs>
  <TitlesOfParts>
    <vt:vector size="33" baseType="lpstr">
      <vt:lpstr>Arial</vt:lpstr>
      <vt:lpstr>Calibri</vt:lpstr>
      <vt:lpstr>Corbel</vt:lpstr>
      <vt:lpstr>Symbol</vt:lpstr>
      <vt:lpstr>Times New Roman</vt:lpstr>
      <vt:lpstr>Wingdings</vt:lpstr>
      <vt:lpstr>База</vt:lpstr>
      <vt:lpstr> Тема 8. Взаимодействие между държавните органи, местната общност и потребителите на услуги за осигуряване на достоен живот за уязвимите групи и подобряване на достъпа до тях Обучителен модул 1 «Предоставяне на социални услуги от общините» </vt:lpstr>
      <vt:lpstr>Кой кой е в системата на социалните услуги? Роли на национално ниво</vt:lpstr>
      <vt:lpstr>Кой кой е в системата на социалните услуги? Роли на регионално ниво</vt:lpstr>
      <vt:lpstr>Кой кой е в системата на социалните услуги? Роли на местно ниво</vt:lpstr>
      <vt:lpstr>Взаимодействие на общините с АСП</vt:lpstr>
      <vt:lpstr>Взаимодействие на общините с АКСУ</vt:lpstr>
      <vt:lpstr>Взаимодействие на общините с АХУ (ЗЛП и ЗХУ)</vt:lpstr>
      <vt:lpstr>Партньорства</vt:lpstr>
      <vt:lpstr>Партньорства - форми</vt:lpstr>
      <vt:lpstr>Пратньрство в рамките на Съвета по въпросите на социалните услуги</vt:lpstr>
      <vt:lpstr>Съвет на потребителите/СП</vt:lpstr>
      <vt:lpstr>Участие в процеса на вземане на решения на местно ниво</vt:lpstr>
      <vt:lpstr>„Лобиране“за промени пред централната власт</vt:lpstr>
      <vt:lpstr>Възлагане на частен доставчик </vt:lpstr>
      <vt:lpstr>Кой е частен доставчик </vt:lpstr>
      <vt:lpstr>Ред за възлагане при създадени от общината услуги- чл. 64 от ЗСУ</vt:lpstr>
      <vt:lpstr>Процедурен ред за възлагане при създадени от общината услуги- чл. 64 от ЗСУ според ППЗСУ</vt:lpstr>
      <vt:lpstr>Процедурен ред за възлагане при създадени от общината услуги- чл. 64 от ЗСУ според ППЗСУ (2)</vt:lpstr>
      <vt:lpstr>Ред за възлагане на услуги, за които общината няма обективна възможност да създаде  -член 67 от ЗСУ според ППЗСУ </vt:lpstr>
      <vt:lpstr>Важни промени при възлагането </vt:lpstr>
      <vt:lpstr>Важни промени при възлагането </vt:lpstr>
      <vt:lpstr>Възможности за публично частно партньорство </vt:lpstr>
      <vt:lpstr>Договор за публично-частно партньорство при смесено финансиране </vt:lpstr>
      <vt:lpstr>Публично-частно партньорство при съвместно предоставяне на услуги </vt:lpstr>
      <vt:lpstr>Практики, насърчаващи ефективното взаимодействие местна власт – местна общност – доставчиците на СУ</vt:lpstr>
      <vt:lpstr>Споразумение между общини за услуги на областно ниво/общинско ниво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Заседание на ПКСП на НСОРБ  Нормативна рамка</dc:title>
  <dc:creator>Daniela Ushatova</dc:creator>
  <cp:lastModifiedBy>Veselina Boteva</cp:lastModifiedBy>
  <cp:revision>111</cp:revision>
  <dcterms:created xsi:type="dcterms:W3CDTF">2020-11-16T15:48:02Z</dcterms:created>
  <dcterms:modified xsi:type="dcterms:W3CDTF">2022-06-06T09:50:40Z</dcterms:modified>
</cp:coreProperties>
</file>