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8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82" r:id="rId12"/>
    <p:sldId id="269" r:id="rId13"/>
    <p:sldId id="270" r:id="rId14"/>
    <p:sldId id="273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3" r:id="rId23"/>
    <p:sldId id="280" r:id="rId24"/>
    <p:sldId id="281" r:id="rId25"/>
    <p:sldId id="284" r:id="rId26"/>
    <p:sldId id="285" r:id="rId2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6CBF1-8493-4E5B-B368-9FD02BB2B32C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14C95-34D7-4460-BC9C-1C8F9CB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28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Споразумение за сътрудничество между</a:t>
            </a:r>
          </a:p>
          <a:p>
            <a:r>
              <a:rPr lang="ru-RU" dirty="0"/>
              <a:t>Столична Община и гражданските организации за постигане на социална</a:t>
            </a:r>
          </a:p>
          <a:p>
            <a:r>
              <a:rPr lang="ru-RU" dirty="0"/>
              <a:t>закрила и включване, чрез социални услуги.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14C95-34D7-4460-BC9C-1C8F9CB75D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88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6.6.2022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6.6.2022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6.6.2022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6.6.2022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6.6.2022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6.6.2022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13900"/>
            <a:ext cx="11512627" cy="199257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Тема 8. Взаимодействие между държавните органи, местната общност и потребителите на услуги за осигуряване на достоен живот за уязвимите групи и подобряване на достъпа до тях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</a:rPr>
              <a:t>Обучителен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</a:rPr>
              <a:t> 1 </a:t>
            </a:r>
            <a: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  <a:t>«Предоставяне на социални услуги от общините»</a:t>
            </a:r>
            <a:br>
              <a:rPr lang="ru-RU" sz="1800" b="1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3098042"/>
            <a:ext cx="11512627" cy="346801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dirty="0"/>
              <a:t>Съдържание</a:t>
            </a:r>
          </a:p>
          <a:p>
            <a:r>
              <a:rPr lang="bg-BG" dirty="0"/>
              <a:t>Роли в системата на социалните услуги. Функции и правомощия на АСП, АКСУ и АХУ. </a:t>
            </a:r>
          </a:p>
          <a:p>
            <a:r>
              <a:rPr lang="bg-BG" dirty="0"/>
              <a:t>Партньорства </a:t>
            </a:r>
          </a:p>
          <a:p>
            <a:r>
              <a:rPr lang="bg-BG" dirty="0"/>
              <a:t>Съвети на потребителите</a:t>
            </a:r>
          </a:p>
          <a:p>
            <a:r>
              <a:rPr lang="bg-BG" dirty="0"/>
              <a:t>Взаимодействие със вземащите решения</a:t>
            </a:r>
            <a:endParaRPr lang="en-US" dirty="0"/>
          </a:p>
          <a:p>
            <a:r>
              <a:rPr lang="en-US" dirty="0" err="1"/>
              <a:t>Взаимодействие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възлагането</a:t>
            </a:r>
            <a:r>
              <a:rPr lang="en-US" dirty="0"/>
              <a:t> на </a:t>
            </a:r>
            <a:r>
              <a:rPr lang="en-US" dirty="0" err="1"/>
              <a:t>предоставянето</a:t>
            </a:r>
            <a:r>
              <a:rPr lang="en-US" dirty="0"/>
              <a:t> на </a:t>
            </a:r>
            <a:r>
              <a:rPr lang="en-US" dirty="0" err="1"/>
              <a:t>социални</a:t>
            </a:r>
            <a:r>
              <a:rPr lang="en-US" dirty="0"/>
              <a:t> </a:t>
            </a:r>
            <a:r>
              <a:rPr lang="en-US" dirty="0" err="1"/>
              <a:t>услуги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Пратньрство в рамките на Съвета по въпросите на социалните услуги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99" y="2057399"/>
            <a:ext cx="11109277" cy="441163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Съветът :</a:t>
            </a:r>
          </a:p>
          <a:p>
            <a:pPr algn="just"/>
            <a:r>
              <a:rPr lang="ru-RU" dirty="0"/>
              <a:t>подпомага извършването на анализ на потребностите от социални услуги на общинско ниво и анализ на състоянието и ефективността на социалните услуги, които се предоставят на територията на общината;</a:t>
            </a:r>
          </a:p>
          <a:p>
            <a:pPr algn="just"/>
            <a:r>
              <a:rPr lang="ru-RU" dirty="0"/>
              <a:t>разработва предложения за подобряване на качеството и ефективността на социалните услуги, които се предоставят на територията на общината;</a:t>
            </a:r>
          </a:p>
          <a:p>
            <a:r>
              <a:rPr lang="ru-RU" dirty="0"/>
              <a:t>изпълнява и други функции, възложени от общинския съвет;</a:t>
            </a:r>
          </a:p>
          <a:p>
            <a:pPr marL="45720" indent="0" algn="ctr">
              <a:buNone/>
            </a:pPr>
            <a:r>
              <a:rPr lang="ru-RU" i="1" dirty="0"/>
              <a:t>Съставът на Съвета се определя с решение на ОбС по предложение на кмета на общината и включва представители на териториални структури на МТСП, МОН, МВР и др. Държавни органи, частни доставчици на социални услуги, организации с нестопанска цел за общественополезна дейност, лицата, ползващи социални услуги, висши училища, обучаващи социални работници.</a:t>
            </a:r>
          </a:p>
        </p:txBody>
      </p:sp>
    </p:spTree>
    <p:extLst>
      <p:ext uri="{BB962C8B-B14F-4D97-AF65-F5344CB8AC3E}">
        <p14:creationId xmlns:p14="http://schemas.microsoft.com/office/powerpoint/2010/main" val="2206370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2FA93EF-1BE8-4CB6-8CC2-A0848CE42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Съвет на потребителите/СП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C7C910B-4F09-4183-8681-749435D6F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Европейската харта за качество на социалните услуги определя като едни от критериите ориентираност към резултата на </a:t>
            </a:r>
            <a:r>
              <a:rPr lang="bg-BG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 , т</a:t>
            </a: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.е. промяна в живота на потребителя.  </a:t>
            </a:r>
          </a:p>
          <a:p>
            <a:pPr algn="just"/>
            <a:r>
              <a:rPr lang="bg-BG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Това определя провеждането на периодични оценки с участие на потребителите</a:t>
            </a:r>
            <a:r>
              <a:rPr lang="bg-BG" sz="1800" dirty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 има цел да  защитават интересите на потребителите на социални услуги и да упражняват обществен контрол</a:t>
            </a:r>
          </a:p>
          <a:p>
            <a:pPr algn="just"/>
            <a:r>
              <a:rPr lang="bg-BG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</a:t>
            </a: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ъвети имат съвещателни функции при осъществяване на дейностите по предоставянето на социални услуги и следят за качеството им.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869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Участие в процеса на вземане на решения на местно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10" y="2057400"/>
            <a:ext cx="10877266" cy="4038600"/>
          </a:xfrm>
        </p:spPr>
        <p:txBody>
          <a:bodyPr>
            <a:normAutofit/>
          </a:bodyPr>
          <a:lstStyle/>
          <a:p>
            <a:pPr algn="just"/>
            <a:r>
              <a:rPr lang="bg-BG" sz="2400" dirty="0"/>
              <a:t>Заседания на ОбС и на Комисиите, по-специално по социална политика и по бюджет и финанси</a:t>
            </a:r>
          </a:p>
          <a:p>
            <a:pPr algn="just"/>
            <a:r>
              <a:rPr lang="bg-BG" sz="2400" dirty="0"/>
              <a:t>Оперативна и ефективна комуникация с кмета на общината и администрацията</a:t>
            </a:r>
          </a:p>
          <a:p>
            <a:pPr algn="just"/>
            <a:r>
              <a:rPr lang="bg-BG" sz="2400" dirty="0"/>
              <a:t>Участие в обществени обсъждания – на общинкия бюджет, на проектни предложения, на ПИРО, анализ на потребностите и други стратегически документи</a:t>
            </a:r>
          </a:p>
          <a:p>
            <a:pPr algn="just"/>
            <a:r>
              <a:rPr lang="bg-BG" sz="2400" dirty="0"/>
              <a:t>Взаимодействие и подкрепа с останалите доставчици на социални услуги и др. бюджетни организации при отстояване на общи позиции и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1580485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„Лобиране“за промени пред централната власт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465" y="2316708"/>
            <a:ext cx="9872871" cy="4038600"/>
          </a:xfrm>
        </p:spPr>
        <p:txBody>
          <a:bodyPr/>
          <a:lstStyle/>
          <a:p>
            <a:r>
              <a:rPr lang="bg-BG" dirty="0"/>
              <a:t>Информиране и активност в процеса на обществено консултиране на проекти на нормативни актове</a:t>
            </a:r>
          </a:p>
          <a:p>
            <a:r>
              <a:rPr lang="bg-BG" dirty="0"/>
              <a:t>Участие в работни формати на МТСП и неговите агенции</a:t>
            </a:r>
          </a:p>
          <a:p>
            <a:r>
              <a:rPr lang="bg-BG" dirty="0"/>
              <a:t>Участие в мрежи на социалните експерти (НСОРБ  една от възможните пратформи)</a:t>
            </a:r>
          </a:p>
          <a:p>
            <a:r>
              <a:rPr lang="bg-BG" dirty="0"/>
              <a:t>Инициативи, включващи и представители на законодателната и изпълнителна власт</a:t>
            </a:r>
          </a:p>
          <a:p>
            <a:r>
              <a:rPr lang="bg-BG" dirty="0"/>
              <a:t>Осигуряване на широка медийна и обществена подкрепа и активни подръжници и защитници на нашата кауза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12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0DC23BD-F5A9-4BF8-A130-B70C1D9FD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Възлагане на частен доставчик 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DD1582A-CE18-4A48-B8BA-37BBEC676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4200" dirty="0">
                <a:latin typeface="Arial" panose="020B0604020202020204" pitchFamily="34" charset="0"/>
                <a:cs typeface="Arial" panose="020B0604020202020204" pitchFamily="34" charset="0"/>
              </a:rPr>
              <a:t>Предоставянето на всички социални услуги, финансирани от държавния и/или общинския бюджет, може да се възложи на частни доставчици.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bg-BG" sz="4200" dirty="0">
                <a:latin typeface="Arial" panose="020B0604020202020204" pitchFamily="34" charset="0"/>
                <a:cs typeface="Arial" panose="020B0604020202020204" pitchFamily="34" charset="0"/>
              </a:rPr>
              <a:t>Възлагането на предоставянето на социални услуги, може да е: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fontAlgn="base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bg-BG" sz="4200" dirty="0">
                <a:latin typeface="Arial" panose="020B0604020202020204" pitchFamily="34" charset="0"/>
                <a:cs typeface="Arial" panose="020B0604020202020204" pitchFamily="34" charset="0"/>
              </a:rPr>
              <a:t>възлагане на предоставянето на социални услуги, които са създадени от общината; </a:t>
            </a:r>
            <a:endParaRPr lang="en-US" sz="4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fontAlgn="base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bg-BG" sz="4200" dirty="0">
                <a:latin typeface="Arial" panose="020B0604020202020204" pitchFamily="34" charset="0"/>
                <a:cs typeface="Arial" panose="020B0604020202020204" pitchFamily="34" charset="0"/>
              </a:rPr>
              <a:t>възлагане на предоставянето на социални услуги, които общината няма обективна възможност да създаде т.е. </a:t>
            </a:r>
            <a:r>
              <a:rPr lang="bg-BG" sz="4200" i="1" dirty="0">
                <a:latin typeface="Arial" panose="020B0604020202020204" pitchFamily="34" charset="0"/>
                <a:cs typeface="Arial" panose="020B0604020202020204" pitchFamily="34" charset="0"/>
              </a:rPr>
              <a:t>осигурено е финансиране, но общината няма материална и персонална база за осигуряване предоставянето на услугата).</a:t>
            </a:r>
            <a:endParaRPr lang="en-US" sz="4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569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1BD1B45-FAFC-49E1-A9A8-37BA5937B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Кой е частен доставчик 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4B33902-C6C8-4D25-9F85-CA0272098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860" y="2057400"/>
            <a:ext cx="11171104" cy="4038600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 fontAlgn="base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"/>
            </a:pPr>
            <a:r>
              <a:rPr lang="bg-BG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Частен доставчик според ЗСУ е:</a:t>
            </a:r>
            <a:r>
              <a:rPr lang="bg-BG" sz="2400" dirty="0">
                <a:latin typeface="Arial" panose="020B0604020202020204" pitchFamily="34" charset="0"/>
                <a:cs typeface="Times New Roman" panose="02020603050405020304" pitchFamily="18" charset="0"/>
              </a:rPr>
              <a:t>-  </a:t>
            </a:r>
            <a:r>
              <a:rPr lang="en-US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български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физически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регистрирани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Търговския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юридически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bg-BG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извършващи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търговска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дейност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юридически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регистрирани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законодателството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друга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държава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"/>
            </a:pPr>
            <a:r>
              <a:rPr lang="bg-BG"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Да има издаден лиценз за предоставянето на социалната услуга</a:t>
            </a:r>
            <a:endParaRPr lang="bg-BG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"/>
            </a:pPr>
            <a:r>
              <a:rPr lang="bg-BG" sz="2400" dirty="0">
                <a:latin typeface="Arial" panose="020B0604020202020204" pitchFamily="34" charset="0"/>
                <a:cs typeface="Times New Roman" panose="02020603050405020304" pitchFamily="18" charset="0"/>
              </a:rPr>
              <a:t>Да е информирал кмета защо и как планира да предоставя услугата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която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самостоятелно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финансира</a:t>
            </a:r>
            <a:endParaRPr lang="bg-BG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"/>
            </a:pPr>
            <a:r>
              <a:rPr lang="ru-RU" sz="2400" dirty="0">
                <a:latin typeface="Arial" panose="020B0604020202020204" pitchFamily="34" charset="0"/>
                <a:cs typeface="Times New Roman" panose="02020603050405020304" pitchFamily="18" charset="0"/>
              </a:rPr>
              <a:t>ЗСУ не </a:t>
            </a:r>
            <a:r>
              <a:rPr lang="ru-RU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позволява</a:t>
            </a:r>
            <a:r>
              <a:rPr lang="ru-RU" sz="2400" dirty="0"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съвместно</a:t>
            </a:r>
            <a:r>
              <a:rPr lang="ru-RU" sz="2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предоставяне</a:t>
            </a:r>
            <a:r>
              <a:rPr lang="ru-RU" sz="2400" dirty="0">
                <a:latin typeface="Arial" panose="020B0604020202020204" pitchFamily="34" charset="0"/>
                <a:cs typeface="Times New Roman" panose="02020603050405020304" pitchFamily="18" charset="0"/>
              </a:rPr>
              <a:t> на услуги между </a:t>
            </a:r>
            <a:r>
              <a:rPr lang="ru-RU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частен</a:t>
            </a:r>
            <a:r>
              <a:rPr lang="ru-RU" sz="2400" dirty="0"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доставчик</a:t>
            </a:r>
            <a:r>
              <a:rPr lang="ru-RU" sz="2400" dirty="0">
                <a:latin typeface="Arial" panose="020B0604020202020204" pitchFamily="34" charset="0"/>
                <a:cs typeface="Times New Roman" panose="02020603050405020304" pitchFamily="18" charset="0"/>
              </a:rPr>
              <a:t> и община за </a:t>
            </a:r>
            <a:r>
              <a:rPr lang="ru-RU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финансираните</a:t>
            </a:r>
            <a:r>
              <a:rPr lang="ru-RU" sz="2400" dirty="0">
                <a:latin typeface="Arial" panose="020B0604020202020204" pitchFamily="34" charset="0"/>
                <a:cs typeface="Times New Roman" panose="02020603050405020304" pitchFamily="18" charset="0"/>
              </a:rPr>
              <a:t> от </a:t>
            </a:r>
            <a:r>
              <a:rPr lang="ru-RU" sz="2400" dirty="0" err="1">
                <a:latin typeface="Arial" panose="020B0604020202020204" pitchFamily="34" charset="0"/>
                <a:cs typeface="Times New Roman" panose="02020603050405020304" pitchFamily="18" charset="0"/>
              </a:rPr>
              <a:t>държавния</a:t>
            </a:r>
            <a:r>
              <a:rPr lang="ru-RU" sz="2400" dirty="0">
                <a:latin typeface="Arial" panose="020B0604020202020204" pitchFamily="34" charset="0"/>
                <a:cs typeface="Times New Roman" panose="02020603050405020304" pitchFamily="18" charset="0"/>
              </a:rPr>
              <a:t> бюджет услуги</a:t>
            </a:r>
            <a:endParaRPr lang="bg-BG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"/>
            </a:pPr>
            <a:endParaRPr lang="en-US" sz="24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184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8ADF41E-1386-474F-AB69-91653D27E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Ред за възлагане при създадени от общината услуги- чл. 64 от ЗСУ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AF07ECE-9E31-4D9B-A1E4-D3B961C99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dirty="0">
                <a:latin typeface="Arial" panose="020B0604020202020204" pitchFamily="34" charset="0"/>
                <a:cs typeface="Times New Roman" panose="02020603050405020304" pitchFamily="18" charset="0"/>
              </a:rPr>
              <a:t>Възлагане се допуска при следните условия:</a:t>
            </a:r>
            <a:endParaRPr 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"/>
            </a:pPr>
            <a:r>
              <a:rPr lang="bg-BG" dirty="0">
                <a:latin typeface="Arial" panose="020B0604020202020204" pitchFamily="34" charset="0"/>
                <a:cs typeface="Times New Roman" panose="02020603050405020304" pitchFamily="18" charset="0"/>
              </a:rPr>
              <a:t>за социалната услуга е осигурено финансиране от държавния и/или общинския бюджет;</a:t>
            </a:r>
            <a:endParaRPr 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"/>
            </a:pPr>
            <a:r>
              <a:rPr lang="bg-BG" dirty="0">
                <a:latin typeface="Arial" panose="020B0604020202020204" pitchFamily="34" charset="0"/>
                <a:cs typeface="Times New Roman" panose="02020603050405020304" pitchFamily="18" charset="0"/>
              </a:rPr>
              <a:t>материалната база, обзавеждането и оборудването, които се изискват за предоставяне на услугата, са осигурени от общината;</a:t>
            </a:r>
            <a:endParaRPr 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"/>
            </a:pPr>
            <a:r>
              <a:rPr lang="bg-BG" dirty="0">
                <a:latin typeface="Arial" panose="020B0604020202020204" pitchFamily="34" charset="0"/>
                <a:cs typeface="Times New Roman" panose="02020603050405020304" pitchFamily="18" charset="0"/>
              </a:rPr>
              <a:t>частният доставчик има издаден лиценз за социалната услуга;</a:t>
            </a:r>
            <a:endParaRPr 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"/>
            </a:pPr>
            <a:r>
              <a:rPr lang="bg-BG" dirty="0">
                <a:latin typeface="Arial" panose="020B0604020202020204" pitchFamily="34" charset="0"/>
                <a:cs typeface="Times New Roman" panose="02020603050405020304" pitchFamily="18" charset="0"/>
              </a:rPr>
              <a:t>лицензът на частния доставчик не е бил отнеман на основание </a:t>
            </a:r>
            <a:endParaRPr lang="en-US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76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AFEB8F9-FDBE-453C-85E7-0C910641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Процедурен</a:t>
            </a:r>
            <a:r>
              <a:rPr lang="en-US" dirty="0"/>
              <a:t> </a:t>
            </a:r>
            <a:r>
              <a:rPr lang="en-US" dirty="0" err="1"/>
              <a:t>ред</a:t>
            </a:r>
            <a:r>
              <a:rPr lang="bg-BG" dirty="0"/>
              <a:t> за възлагане при създадени от общината услуги- чл. 64 от ЗСУ според ППЗСУ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5E72771-549C-4ECA-B407-9E93B5C1A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Заповед на кмета за провеждане на конкурс </a:t>
            </a:r>
          </a:p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Обявление за конкурса в национален ежедневник и страницата на общината </a:t>
            </a:r>
            <a:r>
              <a:rPr lang="bg-BG" i="1" dirty="0">
                <a:latin typeface="Arial" panose="020B0604020202020204" pitchFamily="34" charset="0"/>
                <a:cs typeface="Arial" panose="020B0604020202020204" pitchFamily="34" charset="0"/>
              </a:rPr>
              <a:t>45 дена преди конкурса</a:t>
            </a:r>
          </a:p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Заповед за Комисия за провеждане на конкурс</a:t>
            </a:r>
          </a:p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Оценка на кандидатите до  </a:t>
            </a:r>
            <a:r>
              <a:rPr lang="bg-BG" i="1" dirty="0">
                <a:latin typeface="Arial" panose="020B0604020202020204" pitchFamily="34" charset="0"/>
                <a:cs typeface="Arial" panose="020B0604020202020204" pitchFamily="34" charset="0"/>
              </a:rPr>
              <a:t>14 дена и избор на доставчик</a:t>
            </a:r>
          </a:p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Заповед на кмета до 3 дни след решението и съобщаване до 7 дни от заповедта.</a:t>
            </a:r>
          </a:p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Заповедта може да се обжалва по АПК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931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B47BAD4-4491-410E-B089-4D0AAA7D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Процедурен</a:t>
            </a:r>
            <a:r>
              <a:rPr lang="en-US" dirty="0"/>
              <a:t> р</a:t>
            </a:r>
            <a:r>
              <a:rPr lang="bg-BG" dirty="0" err="1"/>
              <a:t>ед</a:t>
            </a:r>
            <a:r>
              <a:rPr lang="bg-BG" dirty="0"/>
              <a:t> за възлагане при създадени от общината услуги- чл. 64 от ЗСУ според ППЗСУ</a:t>
            </a:r>
            <a:r>
              <a:rPr lang="en-US" dirty="0"/>
              <a:t> (2)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D138507-6830-410B-97CC-AC8D88E81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564" y="2409939"/>
            <a:ext cx="9872871" cy="40386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bg-BG" sz="2000" dirty="0">
                <a:latin typeface="Arial" panose="020B0604020202020204" pitchFamily="34" charset="0"/>
              </a:rPr>
              <a:t>Кметът на общината и спечелилият конкурса по чл. 64 частен доставчик сключват договор за възлагане на предоставянето на социалната услуга.</a:t>
            </a:r>
            <a:endParaRPr lang="en-US" sz="2000" dirty="0">
              <a:latin typeface="Arial" panose="020B0604020202020204" pitchFamily="34" charset="0"/>
            </a:endParaRPr>
          </a:p>
          <a:p>
            <a:r>
              <a:rPr lang="bg-BG" sz="2000" dirty="0">
                <a:latin typeface="Arial" panose="020B0604020202020204" pitchFamily="34" charset="0"/>
              </a:rPr>
              <a:t>Срокът на договора не може да е по-кратък от 2 години и по-дълъг от 5 години</a:t>
            </a:r>
            <a:r>
              <a:rPr lang="bg-BG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bg-BG" sz="2000" i="1" dirty="0">
                <a:latin typeface="Arial" panose="020B0604020202020204" pitchFamily="34" charset="0"/>
              </a:rPr>
              <a:t>Договор за възлагане на предоставянето на социална услуга може да се сключи и при наличие на единствен кандидат</a:t>
            </a:r>
          </a:p>
          <a:p>
            <a:r>
              <a:rPr lang="bg-BG" sz="2000" dirty="0">
                <a:latin typeface="Arial" panose="020B0604020202020204" pitchFamily="34" charset="0"/>
              </a:rPr>
              <a:t>Кметът на общината предоставя копие на договора  </a:t>
            </a:r>
            <a:r>
              <a:rPr lang="bg-BG" sz="2000" i="1" dirty="0">
                <a:latin typeface="Arial" panose="020B0604020202020204" pitchFamily="34" charset="0"/>
              </a:rPr>
              <a:t>на </a:t>
            </a:r>
            <a:r>
              <a:rPr lang="bg-BG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АКСУ и на АСП в </a:t>
            </a:r>
            <a:r>
              <a:rPr lang="bg-BG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срок до 7 работни дни от сключването му</a:t>
            </a:r>
          </a:p>
          <a:p>
            <a:r>
              <a:rPr lang="bg-BG" sz="2000" dirty="0">
                <a:latin typeface="Arial" panose="020B0604020202020204" pitchFamily="34" charset="0"/>
              </a:rPr>
              <a:t>Кметът на общината извършва ежегодна оценка по разписани в ППЗСУ критерии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9443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EE683D9-3EE7-46B3-9B11-C50C5CE68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477" y="701040"/>
            <a:ext cx="9875520" cy="1356360"/>
          </a:xfrm>
        </p:spPr>
        <p:txBody>
          <a:bodyPr>
            <a:normAutofit fontScale="90000"/>
          </a:bodyPr>
          <a:lstStyle/>
          <a:p>
            <a:r>
              <a:rPr lang="bg-BG" sz="4000" dirty="0"/>
              <a:t>Ред за възлагане на услуги, за които общината няма обективна възможност да създаде  -член 67 от ЗСУ според ППЗСУ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5B99613-54A0-4A53-94FC-208D291C8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bg-BG" b="1" dirty="0"/>
              <a:t>Условия за възлагането</a:t>
            </a:r>
            <a:r>
              <a:rPr lang="bg-BG" dirty="0"/>
              <a:t>:</a:t>
            </a:r>
          </a:p>
          <a:p>
            <a:r>
              <a:rPr lang="bg-BG" dirty="0"/>
              <a:t>Общината няма сграда и човешки ресурси </a:t>
            </a:r>
          </a:p>
          <a:p>
            <a:r>
              <a:rPr lang="bg-BG" dirty="0"/>
              <a:t>Има финансиране от държавния бюджет или от общинския при смесено</a:t>
            </a:r>
          </a:p>
          <a:p>
            <a:r>
              <a:rPr lang="bg-BG" dirty="0"/>
              <a:t>Доставчикът има лиценз, който не  е бил отнеман </a:t>
            </a:r>
          </a:p>
          <a:p>
            <a:r>
              <a:rPr lang="bg-BG" dirty="0"/>
              <a:t>Редът е като при  услуги развити от общината – конкурс и договор</a:t>
            </a:r>
          </a:p>
          <a:p>
            <a:r>
              <a:rPr lang="bg-BG" dirty="0"/>
              <a:t>Разликата е в срока на договора – не може да е по-кратък от една година и по-дълъг от 5 години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9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Кой кой е в системата на социалните услуги? Роли на национално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4" y="2057400"/>
            <a:ext cx="11668836" cy="432975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bg-BG" b="1" u="sng" dirty="0"/>
              <a:t>Национално ниво</a:t>
            </a:r>
          </a:p>
          <a:p>
            <a:r>
              <a:rPr lang="ru-RU" dirty="0"/>
              <a:t>НС определя регламентите на обществени отношения в системата.</a:t>
            </a:r>
          </a:p>
          <a:p>
            <a:r>
              <a:rPr lang="ru-RU" dirty="0"/>
              <a:t>МС определя държавната политика в областта на социалните услуги.</a:t>
            </a:r>
          </a:p>
          <a:p>
            <a:r>
              <a:rPr lang="ru-RU" dirty="0"/>
              <a:t>МТСП планира, разработва, координира, провежда и контролира изпълнението на държавната политика в областта на социалните услуги, поддпомаган отАСП и АКСУ. </a:t>
            </a:r>
          </a:p>
          <a:p>
            <a:r>
              <a:rPr lang="ru-RU" dirty="0"/>
              <a:t>МФ определя бюджетната рамка.</a:t>
            </a:r>
          </a:p>
          <a:p>
            <a:r>
              <a:rPr lang="ru-RU" dirty="0"/>
              <a:t>МЗ правомощия относно интегрираните здравно-социални услуги.</a:t>
            </a:r>
          </a:p>
          <a:p>
            <a:pPr marL="45720" indent="0" algn="ctr">
              <a:buNone/>
            </a:pPr>
            <a:r>
              <a:rPr lang="ru-RU" i="1" dirty="0"/>
              <a:t>Сътрудничество между държавните органи, областните администрации, органите на местното самоуправление, социалните партньори, доставчиците на социални услуги, юридическите лица с нестопанска цел за общественополезна дейност, висши училища, професионални организации на специалисти, предоставящи социални услуги, международни организации и лицата, ползващи социални услуги.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68688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D732E1A-E250-43E0-8907-E1A5ACC01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Важни промени при възлагането 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98A12D1-70A1-4A54-B687-8EF730233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114" y="2057400"/>
            <a:ext cx="10288758" cy="4038600"/>
          </a:xfrm>
        </p:spPr>
        <p:txBody>
          <a:bodyPr>
            <a:normAutofit fontScale="92500"/>
          </a:bodyPr>
          <a:lstStyle/>
          <a:p>
            <a:pPr lvl="0"/>
            <a:r>
              <a:rPr lang="bg-BG" dirty="0"/>
              <a:t>по-подробно съдържание на заповедта на кмета, чрез което се гарантира, че още на етап конкурс участниците са информирани за съществените елементи на договора</a:t>
            </a:r>
            <a:endParaRPr lang="en-US" dirty="0"/>
          </a:p>
          <a:p>
            <a:pPr lvl="0">
              <a:spcAft>
                <a:spcPts val="1000"/>
              </a:spcAft>
            </a:pPr>
            <a:r>
              <a:rPr lang="bg-BG" dirty="0"/>
              <a:t>отпада задължението обявлението за конкурса да се публикува в местен всекидневник, но се публикува на интернет страница на  община, което ще осигури по-голяма публичност.</a:t>
            </a:r>
            <a:endParaRPr lang="en-US" dirty="0"/>
          </a:p>
          <a:p>
            <a:r>
              <a:rPr lang="bg-BG" dirty="0"/>
              <a:t>Комисията за избор – декларации за липса на  конфликт на интереси  - намалява корупционния риск </a:t>
            </a:r>
            <a:endParaRPr lang="en-US" dirty="0"/>
          </a:p>
          <a:p>
            <a:r>
              <a:rPr lang="bg-BG" dirty="0"/>
              <a:t>Нови критерии за решение на комисията - качеството на социалните услуги, и програмата за управление са изрични гаранции за търсене на по-добрия резултат от възлагането</a:t>
            </a:r>
            <a:endParaRPr lang="en-US" dirty="0"/>
          </a:p>
          <a:p>
            <a:r>
              <a:rPr lang="bg-BG" dirty="0"/>
              <a:t>Срокът за уведомяване на участниците в конкурса вече е 7 работни дни, а не 7 дни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27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EC2359-1258-4A29-8438-5ED3A74F9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Важни промени при възлагането 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A6CC611-ABF3-4F7B-AA8C-B559F8781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sz="1800" dirty="0">
                <a:solidFill>
                  <a:srgbClr val="1F1F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ясно и подробно задължително съдържание на договора. Копие  до АКСУ и АСП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основанията за предсрочно прекратяване на договора и произтичащите от това задължения са разписани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при услуги, които общината не може да разкрие договорът е от 2 до 5 години и е договор за публично частно партньорство,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bg-BG" sz="2400" dirty="0">
                <a:latin typeface="Arial" panose="020B0604020202020204" pitchFamily="34" charset="0"/>
                <a:cs typeface="Arial" panose="020B0604020202020204" pitchFamily="34" charset="0"/>
              </a:rPr>
              <a:t>при услуги, които общината може да разкрие е  не по-малко от 1 година и не повече от  5 години и е договор за възлагане за предоставяне на социални услуги. 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82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4E5FD0F-A924-4606-8BA8-D8907A96A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Възможности </a:t>
            </a:r>
            <a:r>
              <a:rPr lang="bg-BG" sz="2800" dirty="0">
                <a:latin typeface="Arial" panose="020B0604020202020204" pitchFamily="34" charset="0"/>
              </a:rPr>
              <a:t>за публично частно партньорство </a:t>
            </a:r>
            <a:endParaRPr lang="en-US" sz="2800" dirty="0">
              <a:latin typeface="Arial" panose="020B0604020202020204" pitchFamily="34" charset="0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BDAAE9DC-CFD5-4831-87BA-CBE77E42A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None/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възлагане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частен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доставчик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предоставянето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услуги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които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общината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няма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обективна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възможност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създаде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осигуряване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смесено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финансиране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физическо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юридическо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лице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услуга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която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предоставя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общината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съвместно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предоставяне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социални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услуги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чрез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осигурено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финансиране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общинския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бюджет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частен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доставчик</a:t>
            </a:r>
            <a:r>
              <a:rPr lang="en-US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32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4B683F8-DDE2-4504-A66D-6110F76B0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Договор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публично-частно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партньорство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смесено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финансиране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3704A5A1-18E0-4A8B-A4A3-86F3271C6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 fontAlgn="base"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Смесено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финансиране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юридическо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която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предоставя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общината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осигурява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чрез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сключване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лицето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кмета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общината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Когато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смесеното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финансиране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осигурява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частен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доставчик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който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възложено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предоставянето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социалната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въпросите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свързани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осигуреното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финансиране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уреждат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възлагане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Основното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съдържание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</a:t>
            </a:r>
            <a:r>
              <a:rPr lang="bg-BG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ППЗСУ </a:t>
            </a:r>
            <a:endParaRPr lang="en-US" sz="18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658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02DB867-DDC6-43F3-88F5-18504821A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Публично-частно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партньорство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съвместно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предоставяне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услуги</a:t>
            </a: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F1DB732-5A2D-4C60-AF45-EB24C7296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Съвместно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предоставяне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е,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когато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община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частен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доставчик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bg-BG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създават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съвместно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услугата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21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15000"/>
              </a:lnSpc>
              <a:spcAft>
                <a:spcPts val="800"/>
              </a:spcAft>
              <a:buNone/>
            </a:pPr>
            <a:r>
              <a:rPr lang="bg-BG" sz="2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споделят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отговорността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управлението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финансирането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предоставянето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услугата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100" dirty="0"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Съвместно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предоставяне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извършва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въз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частен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доставчик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който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притежава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лиценз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услугата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кмета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общината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след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одобрение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общинския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съвет</a:t>
            </a:r>
            <a:r>
              <a:rPr lang="en-US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375"/>
              </a:spcAft>
            </a:pPr>
            <a:r>
              <a:rPr lang="bg-BG" sz="2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съвместно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предоставяне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сключва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</a:t>
            </a:r>
            <a:r>
              <a:rPr lang="bg-BG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социални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които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финансират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държавния</a:t>
            </a:r>
            <a:r>
              <a:rPr lang="en-US" sz="2100" b="1" i="1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100" b="1" i="1" dirty="0" err="1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endParaRPr lang="en-US" sz="2100" b="1" i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479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10215390" cy="899711"/>
          </a:xfrm>
        </p:spPr>
        <p:txBody>
          <a:bodyPr>
            <a:noAutofit/>
          </a:bodyPr>
          <a:lstStyle/>
          <a:p>
            <a:r>
              <a:rPr lang="en-US" sz="3600" b="1" dirty="0"/>
              <a:t>Практики, </a:t>
            </a:r>
            <a:r>
              <a:rPr lang="en-US" sz="3600" b="1" dirty="0" err="1"/>
              <a:t>насърчаващи</a:t>
            </a:r>
            <a:r>
              <a:rPr lang="en-US" sz="3600" b="1" dirty="0"/>
              <a:t> </a:t>
            </a:r>
            <a:r>
              <a:rPr lang="en-US" sz="3600" b="1" dirty="0" err="1"/>
              <a:t>ефективното</a:t>
            </a:r>
            <a:r>
              <a:rPr lang="en-US" sz="3600" b="1" dirty="0"/>
              <a:t> </a:t>
            </a:r>
            <a:r>
              <a:rPr lang="en-US" sz="3600" b="1" dirty="0" err="1"/>
              <a:t>взаимодействие</a:t>
            </a:r>
            <a:r>
              <a:rPr lang="en-US" sz="3600" b="1" dirty="0"/>
              <a:t> </a:t>
            </a:r>
            <a:r>
              <a:rPr lang="en-US" sz="3600" b="1" dirty="0" err="1"/>
              <a:t>местна</a:t>
            </a:r>
            <a:r>
              <a:rPr lang="en-US" sz="3600" b="1" dirty="0"/>
              <a:t> </a:t>
            </a:r>
            <a:r>
              <a:rPr lang="en-US" sz="3600" b="1" dirty="0" err="1"/>
              <a:t>власт</a:t>
            </a:r>
            <a:r>
              <a:rPr lang="en-US" sz="3600" b="1" dirty="0"/>
              <a:t> – </a:t>
            </a:r>
            <a:r>
              <a:rPr lang="en-US" sz="3600" b="1" dirty="0" err="1"/>
              <a:t>местна</a:t>
            </a:r>
            <a:r>
              <a:rPr lang="en-US" sz="3600" b="1" dirty="0"/>
              <a:t> </a:t>
            </a:r>
            <a:r>
              <a:rPr lang="en-US" sz="3600" b="1" dirty="0" err="1"/>
              <a:t>общност</a:t>
            </a:r>
            <a:r>
              <a:rPr lang="en-US" sz="3600" b="1" dirty="0"/>
              <a:t> – </a:t>
            </a:r>
            <a:r>
              <a:rPr lang="en-US" sz="3600" b="1" dirty="0" err="1"/>
              <a:t>доставчиците</a:t>
            </a:r>
            <a:r>
              <a:rPr lang="en-US" sz="3600" b="1" dirty="0"/>
              <a:t> на СУ</a:t>
            </a:r>
            <a:endParaRPr lang="bg-BG" sz="36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2540" y="2071170"/>
            <a:ext cx="11446525" cy="4417765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Прозрачност</a:t>
            </a:r>
            <a:r>
              <a:rPr lang="en-US" dirty="0"/>
              <a:t> и </a:t>
            </a:r>
            <a:r>
              <a:rPr lang="en-US" dirty="0" err="1"/>
              <a:t>отчетност</a:t>
            </a:r>
            <a:r>
              <a:rPr lang="en-US" dirty="0"/>
              <a:t> на </a:t>
            </a:r>
            <a:r>
              <a:rPr lang="en-US" dirty="0" err="1"/>
              <a:t>общината</a:t>
            </a:r>
            <a:r>
              <a:rPr lang="en-US" dirty="0"/>
              <a:t> и </a:t>
            </a:r>
            <a:r>
              <a:rPr lang="en-US" dirty="0" err="1"/>
              <a:t>социалните</a:t>
            </a:r>
            <a:r>
              <a:rPr lang="en-US" dirty="0"/>
              <a:t> </a:t>
            </a:r>
            <a:r>
              <a:rPr lang="en-US" dirty="0" err="1"/>
              <a:t>услуги</a:t>
            </a:r>
            <a:r>
              <a:rPr lang="en-US" dirty="0"/>
              <a:t>. </a:t>
            </a:r>
          </a:p>
          <a:p>
            <a:r>
              <a:rPr lang="en-US" dirty="0" err="1"/>
              <a:t>Периодично</a:t>
            </a:r>
            <a:r>
              <a:rPr lang="en-US" dirty="0"/>
              <a:t> </a:t>
            </a:r>
            <a:r>
              <a:rPr lang="en-US" dirty="0" err="1"/>
              <a:t>предоставяне</a:t>
            </a:r>
            <a:r>
              <a:rPr lang="en-US" dirty="0"/>
              <a:t> на </a:t>
            </a:r>
            <a:r>
              <a:rPr lang="en-US" dirty="0" err="1"/>
              <a:t>разбираема</a:t>
            </a:r>
            <a:r>
              <a:rPr lang="en-US" dirty="0"/>
              <a:t> </a:t>
            </a:r>
            <a:r>
              <a:rPr lang="en-US" dirty="0" err="1"/>
              <a:t>информация</a:t>
            </a:r>
            <a:r>
              <a:rPr lang="en-US" dirty="0"/>
              <a:t> </a:t>
            </a:r>
            <a:r>
              <a:rPr lang="en-US" dirty="0" err="1"/>
              <a:t>относно</a:t>
            </a:r>
            <a:r>
              <a:rPr lang="en-US" dirty="0"/>
              <a:t> </a:t>
            </a:r>
            <a:r>
              <a:rPr lang="en-US" dirty="0" err="1"/>
              <a:t>реализираните</a:t>
            </a:r>
            <a:r>
              <a:rPr lang="en-US" dirty="0"/>
              <a:t> </a:t>
            </a:r>
            <a:r>
              <a:rPr lang="en-US" dirty="0" err="1"/>
              <a:t>резултати</a:t>
            </a:r>
            <a:r>
              <a:rPr lang="en-US" dirty="0"/>
              <a:t> в </a:t>
            </a:r>
            <a:r>
              <a:rPr lang="en-US" dirty="0" err="1"/>
              <a:t>местната</a:t>
            </a:r>
            <a:r>
              <a:rPr lang="en-US" dirty="0"/>
              <a:t> </a:t>
            </a:r>
            <a:r>
              <a:rPr lang="en-US" dirty="0" err="1"/>
              <a:t>социална</a:t>
            </a:r>
            <a:r>
              <a:rPr lang="en-US" dirty="0"/>
              <a:t> </a:t>
            </a:r>
            <a:r>
              <a:rPr lang="en-US" dirty="0" err="1"/>
              <a:t>политика</a:t>
            </a:r>
            <a:r>
              <a:rPr lang="en-US" dirty="0"/>
              <a:t>. </a:t>
            </a:r>
          </a:p>
          <a:p>
            <a:r>
              <a:rPr lang="ru-RU" dirty="0" err="1"/>
              <a:t>Провеждане</a:t>
            </a:r>
            <a:r>
              <a:rPr lang="ru-RU" dirty="0"/>
              <a:t> на </a:t>
            </a:r>
            <a:r>
              <a:rPr lang="ru-RU" dirty="0" err="1"/>
              <a:t>обществени</a:t>
            </a:r>
            <a:r>
              <a:rPr lang="ru-RU" dirty="0"/>
              <a:t> </a:t>
            </a:r>
            <a:r>
              <a:rPr lang="ru-RU" dirty="0" err="1"/>
              <a:t>обсъждания</a:t>
            </a:r>
            <a:r>
              <a:rPr lang="ru-RU" dirty="0"/>
              <a:t> и </a:t>
            </a:r>
            <a:r>
              <a:rPr lang="ru-RU" dirty="0" err="1"/>
              <a:t>учредяване</a:t>
            </a:r>
            <a:r>
              <a:rPr lang="ru-RU" dirty="0"/>
              <a:t> на </a:t>
            </a:r>
            <a:r>
              <a:rPr lang="en-US" dirty="0" err="1"/>
              <a:t>местни</a:t>
            </a:r>
            <a:r>
              <a:rPr lang="en-US" dirty="0"/>
              <a:t> </a:t>
            </a:r>
            <a:r>
              <a:rPr lang="ru-RU" dirty="0" err="1"/>
              <a:t>обществени</a:t>
            </a:r>
            <a:r>
              <a:rPr lang="en-US" dirty="0"/>
              <a:t> и </a:t>
            </a:r>
            <a:r>
              <a:rPr lang="en-US" dirty="0" err="1"/>
              <a:t>консултативни</a:t>
            </a:r>
            <a:r>
              <a:rPr lang="en-US" dirty="0"/>
              <a:t> </a:t>
            </a:r>
            <a:r>
              <a:rPr lang="en-US" dirty="0" err="1"/>
              <a:t>органи</a:t>
            </a:r>
            <a:r>
              <a:rPr lang="en-US" dirty="0"/>
              <a:t> </a:t>
            </a:r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сфери</a:t>
            </a:r>
            <a:r>
              <a:rPr lang="en-US" dirty="0"/>
              <a:t> на </a:t>
            </a:r>
            <a:r>
              <a:rPr lang="en-US" dirty="0" err="1"/>
              <a:t>социалната</a:t>
            </a:r>
            <a:r>
              <a:rPr lang="en-US" dirty="0"/>
              <a:t> </a:t>
            </a:r>
            <a:r>
              <a:rPr lang="en-US" dirty="0" err="1"/>
              <a:t>политика</a:t>
            </a:r>
            <a:endParaRPr lang="en-US" dirty="0"/>
          </a:p>
          <a:p>
            <a:r>
              <a:rPr lang="ru-RU" dirty="0" err="1"/>
              <a:t>Сключване</a:t>
            </a:r>
            <a:r>
              <a:rPr lang="ru-RU" dirty="0"/>
              <a:t> на </a:t>
            </a:r>
            <a:r>
              <a:rPr lang="en-US" dirty="0" err="1"/>
              <a:t>рамкови</a:t>
            </a:r>
            <a:r>
              <a:rPr lang="en-US" dirty="0"/>
              <a:t> </a:t>
            </a:r>
            <a:r>
              <a:rPr lang="ru-RU" dirty="0" err="1"/>
              <a:t>споразумение</a:t>
            </a:r>
            <a:r>
              <a:rPr lang="en-US" dirty="0"/>
              <a:t>я</a:t>
            </a:r>
            <a:r>
              <a:rPr lang="ru-RU" dirty="0"/>
              <a:t> между </a:t>
            </a:r>
            <a:r>
              <a:rPr lang="ru-RU" dirty="0" err="1"/>
              <a:t>общината</a:t>
            </a:r>
            <a:r>
              <a:rPr lang="ru-RU" dirty="0"/>
              <a:t> и НПО</a:t>
            </a:r>
            <a:r>
              <a:rPr lang="en-US" dirty="0"/>
              <a:t> – </a:t>
            </a:r>
            <a:r>
              <a:rPr lang="en-US" dirty="0" err="1"/>
              <a:t>сектора</a:t>
            </a:r>
            <a:r>
              <a:rPr lang="ru-RU" dirty="0"/>
              <a:t>.</a:t>
            </a:r>
          </a:p>
          <a:p>
            <a:r>
              <a:rPr lang="ru-RU" dirty="0" err="1"/>
              <a:t>Приемане</a:t>
            </a:r>
            <a:r>
              <a:rPr lang="ru-RU" dirty="0"/>
              <a:t> от </a:t>
            </a:r>
            <a:r>
              <a:rPr lang="ru-RU" dirty="0" err="1"/>
              <a:t>общинския</a:t>
            </a:r>
            <a:r>
              <a:rPr lang="ru-RU" dirty="0"/>
              <a:t> </a:t>
            </a:r>
            <a:r>
              <a:rPr lang="ru-RU" dirty="0" err="1"/>
              <a:t>съвет</a:t>
            </a:r>
            <a:r>
              <a:rPr lang="ru-RU" dirty="0"/>
              <a:t> на правила за взаимодействие с НПО</a:t>
            </a:r>
            <a:r>
              <a:rPr lang="en-US" dirty="0"/>
              <a:t> и/</a:t>
            </a:r>
            <a:r>
              <a:rPr lang="en-US" dirty="0" err="1"/>
              <a:t>или</a:t>
            </a:r>
            <a:r>
              <a:rPr lang="en-US" dirty="0"/>
              <a:t> </a:t>
            </a:r>
            <a:r>
              <a:rPr lang="en-US" dirty="0" err="1"/>
              <a:t>наредби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подкрепа</a:t>
            </a:r>
            <a:r>
              <a:rPr lang="en-US" dirty="0"/>
              <a:t> (</a:t>
            </a:r>
            <a:r>
              <a:rPr lang="en-US" dirty="0" err="1"/>
              <a:t>финансиране</a:t>
            </a:r>
            <a:r>
              <a:rPr lang="en-US" dirty="0"/>
              <a:t>) на </a:t>
            </a:r>
            <a:r>
              <a:rPr lang="en-US" dirty="0" err="1"/>
              <a:t>проекти</a:t>
            </a:r>
            <a:r>
              <a:rPr lang="en-US" dirty="0"/>
              <a:t> и </a:t>
            </a:r>
            <a:r>
              <a:rPr lang="en-US" dirty="0" err="1"/>
              <a:t>инициативи</a:t>
            </a:r>
            <a:r>
              <a:rPr lang="en-US" dirty="0"/>
              <a:t> на </a:t>
            </a:r>
            <a:r>
              <a:rPr lang="en-US" dirty="0" err="1"/>
              <a:t>местни</a:t>
            </a:r>
            <a:r>
              <a:rPr lang="en-US" dirty="0"/>
              <a:t> </a:t>
            </a:r>
            <a:r>
              <a:rPr lang="en-US" dirty="0" err="1"/>
              <a:t>граждански</a:t>
            </a:r>
            <a:r>
              <a:rPr lang="en-US" dirty="0"/>
              <a:t> </a:t>
            </a:r>
            <a:r>
              <a:rPr lang="en-US" dirty="0" err="1"/>
              <a:t>организации</a:t>
            </a:r>
            <a:endParaRPr lang="en-US" dirty="0"/>
          </a:p>
          <a:p>
            <a:r>
              <a:rPr lang="ru-RU" dirty="0" err="1"/>
              <a:t>Включване</a:t>
            </a:r>
            <a:r>
              <a:rPr lang="en-US" dirty="0"/>
              <a:t> и </a:t>
            </a:r>
            <a:r>
              <a:rPr lang="en-US" dirty="0" err="1"/>
              <a:t>участие</a:t>
            </a:r>
            <a:r>
              <a:rPr lang="ru-RU" dirty="0"/>
              <a:t> на представители на </a:t>
            </a:r>
            <a:r>
              <a:rPr lang="ru-RU" dirty="0" err="1"/>
              <a:t>местни</a:t>
            </a:r>
            <a:r>
              <a:rPr lang="ru-RU" dirty="0"/>
              <a:t> НПО </a:t>
            </a:r>
            <a:r>
              <a:rPr lang="en-US" dirty="0"/>
              <a:t>в </a:t>
            </a:r>
            <a:r>
              <a:rPr lang="en-US" dirty="0" err="1"/>
              <a:t>подготовката</a:t>
            </a:r>
            <a:r>
              <a:rPr lang="en-US" dirty="0"/>
              <a:t> </a:t>
            </a:r>
            <a:r>
              <a:rPr lang="ru-RU" dirty="0"/>
              <a:t>на </a:t>
            </a:r>
            <a:r>
              <a:rPr lang="en-US" dirty="0" err="1"/>
              <a:t>местни</a:t>
            </a:r>
            <a:r>
              <a:rPr lang="en-US" dirty="0"/>
              <a:t> </a:t>
            </a:r>
            <a:r>
              <a:rPr lang="en-US" dirty="0" err="1"/>
              <a:t>нормативни</a:t>
            </a:r>
            <a:r>
              <a:rPr lang="en-US" dirty="0"/>
              <a:t> </a:t>
            </a:r>
            <a:r>
              <a:rPr lang="en-US" dirty="0" err="1"/>
              <a:t>актове</a:t>
            </a:r>
            <a:endParaRPr lang="en-US" dirty="0"/>
          </a:p>
          <a:p>
            <a:r>
              <a:rPr lang="ru-RU" dirty="0"/>
              <a:t>Награди на </a:t>
            </a:r>
            <a:r>
              <a:rPr lang="ru-RU" dirty="0" err="1"/>
              <a:t>общинската</a:t>
            </a:r>
            <a:r>
              <a:rPr lang="ru-RU" dirty="0"/>
              <a:t> </a:t>
            </a:r>
            <a:r>
              <a:rPr lang="ru-RU" dirty="0" err="1"/>
              <a:t>власт</a:t>
            </a:r>
            <a:r>
              <a:rPr lang="ru-RU" dirty="0"/>
              <a:t> за </a:t>
            </a:r>
            <a:r>
              <a:rPr lang="ru-RU" dirty="0" err="1"/>
              <a:t>насърчаване</a:t>
            </a:r>
            <a:r>
              <a:rPr lang="ru-RU" dirty="0"/>
              <a:t> на </a:t>
            </a:r>
            <a:r>
              <a:rPr lang="ru-RU" dirty="0" err="1"/>
              <a:t>гражданите</a:t>
            </a:r>
            <a:r>
              <a:rPr lang="en-US" dirty="0"/>
              <a:t>, </a:t>
            </a:r>
            <a:r>
              <a:rPr lang="en-US" dirty="0" err="1"/>
              <a:t>доброволците</a:t>
            </a:r>
            <a:r>
              <a:rPr lang="en-US" dirty="0"/>
              <a:t> и </a:t>
            </a:r>
            <a:r>
              <a:rPr lang="en-US" dirty="0" err="1"/>
              <a:t>дарителите</a:t>
            </a:r>
            <a:r>
              <a:rPr lang="en-US" dirty="0"/>
              <a:t>, </a:t>
            </a:r>
            <a:r>
              <a:rPr lang="en-US" dirty="0" err="1"/>
              <a:t>награди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социални</a:t>
            </a:r>
            <a:r>
              <a:rPr lang="en-US" dirty="0"/>
              <a:t> </a:t>
            </a:r>
            <a:r>
              <a:rPr lang="en-US" dirty="0" err="1"/>
              <a:t>служители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0830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78523"/>
          </a:xfrm>
        </p:spPr>
        <p:txBody>
          <a:bodyPr>
            <a:normAutofit fontScale="90000"/>
          </a:bodyPr>
          <a:lstStyle/>
          <a:p>
            <a:r>
              <a:rPr lang="bg-BG" sz="4000" dirty="0" smtClean="0">
                <a:solidFill>
                  <a:srgbClr val="FF0000"/>
                </a:solidFill>
              </a:rPr>
              <a:t>Споразумение между общини за услуги на областно ниво/общинско ниво </a:t>
            </a:r>
            <a:endParaRPr lang="bg-BG" sz="4000" dirty="0">
              <a:solidFill>
                <a:srgbClr val="FF0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688123"/>
            <a:ext cx="9872871" cy="4407877"/>
          </a:xfrm>
        </p:spPr>
        <p:txBody>
          <a:bodyPr>
            <a:normAutofit fontScale="92500"/>
          </a:bodyPr>
          <a:lstStyle/>
          <a:p>
            <a:r>
              <a:rPr lang="bg-BG" dirty="0"/>
              <a:t>страните се споразумяват, </a:t>
            </a:r>
            <a:r>
              <a:rPr lang="bg-BG" dirty="0" smtClean="0"/>
              <a:t>че</a:t>
            </a:r>
            <a:r>
              <a:rPr lang="en-US" dirty="0" smtClean="0"/>
              <a:t> </a:t>
            </a:r>
            <a:r>
              <a:rPr lang="bg-BG" dirty="0" smtClean="0"/>
              <a:t>социална услуга от едната община </a:t>
            </a:r>
            <a:r>
              <a:rPr lang="bg-BG" dirty="0"/>
              <a:t>се ангажира да осигури свои специалисти и експерти, които да предоставят на място социалните услуги по отношение нуждаещите се жители на </a:t>
            </a:r>
            <a:r>
              <a:rPr lang="bg-BG" dirty="0" smtClean="0"/>
              <a:t>другата община</a:t>
            </a:r>
            <a:r>
              <a:rPr lang="en-US" dirty="0" smtClean="0"/>
              <a:t>,</a:t>
            </a:r>
            <a:r>
              <a:rPr lang="bg-BG" dirty="0" smtClean="0"/>
              <a:t> </a:t>
            </a:r>
            <a:r>
              <a:rPr lang="bg-BG" dirty="0"/>
              <a:t>като за целта </a:t>
            </a:r>
            <a:r>
              <a:rPr lang="bg-BG" dirty="0" smtClean="0"/>
              <a:t>може да се предостави </a:t>
            </a:r>
            <a:r>
              <a:rPr lang="bg-BG" dirty="0"/>
              <a:t>безвъзмездно </a:t>
            </a:r>
            <a:r>
              <a:rPr lang="bg-BG" dirty="0" smtClean="0"/>
              <a:t>помещение </a:t>
            </a:r>
            <a:r>
              <a:rPr lang="bg-BG" dirty="0"/>
              <a:t>за предоставяне на </a:t>
            </a:r>
            <a:r>
              <a:rPr lang="bg-BG" dirty="0" smtClean="0"/>
              <a:t>услуги</a:t>
            </a:r>
          </a:p>
          <a:p>
            <a:r>
              <a:rPr lang="bg-BG" dirty="0" smtClean="0"/>
              <a:t>Водещата социална услуга може да провежда </a:t>
            </a:r>
            <a:r>
              <a:rPr lang="bg-BG" dirty="0"/>
              <a:t>сесии и да предоставя социалните </a:t>
            </a:r>
            <a:r>
              <a:rPr lang="bg-BG" dirty="0" smtClean="0"/>
              <a:t>услуги, </a:t>
            </a:r>
            <a:r>
              <a:rPr lang="bg-BG" dirty="0"/>
              <a:t>спрямо реално нуждаещи се жители на </a:t>
            </a:r>
            <a:r>
              <a:rPr lang="bg-BG" dirty="0" smtClean="0"/>
              <a:t>другата община </a:t>
            </a:r>
            <a:r>
              <a:rPr lang="bg-BG" dirty="0"/>
              <a:t>– такива, които имат доказана потребност от услуги или насочени от съответен орган, но поради влошен или нисък социален, здравен или финансов статус не разполагат с действителна възможност да пътуват регулярно до сградите на </a:t>
            </a:r>
            <a:r>
              <a:rPr lang="bg-BG" dirty="0" smtClean="0"/>
              <a:t>водещата община</a:t>
            </a:r>
          </a:p>
          <a:p>
            <a:r>
              <a:rPr lang="bg-BG" dirty="0" smtClean="0"/>
              <a:t>Осигуряват се </a:t>
            </a:r>
            <a:r>
              <a:rPr lang="bg-BG" dirty="0"/>
              <a:t>специалисти и експерти, които на място, в помещението, да провеждат сесии, консултации и да предоставят социални услуги спрямо нуждаещите се жители на Общината; при необходимост и възможност, от осигуряване на транспорт до други населени места, специалистите и експертите </a:t>
            </a:r>
            <a:r>
              <a:rPr lang="bg-BG" smtClean="0"/>
              <a:t>могат да предоставят </a:t>
            </a:r>
            <a:r>
              <a:rPr lang="bg-BG" dirty="0"/>
              <a:t>социални услуги и на адрес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7008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433330"/>
            <a:ext cx="9875520" cy="1356360"/>
          </a:xfrm>
        </p:spPr>
        <p:txBody>
          <a:bodyPr/>
          <a:lstStyle/>
          <a:p>
            <a:r>
              <a:rPr lang="ru-RU" dirty="0"/>
              <a:t>Кой кой е в системата на социалните услуги? Роли на регионално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08" y="1965960"/>
            <a:ext cx="11333284" cy="4452582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dirty="0"/>
              <a:t>Областните управители подпомагат:</a:t>
            </a:r>
          </a:p>
          <a:p>
            <a:pPr algn="just"/>
            <a:r>
              <a:rPr lang="ru-RU" dirty="0"/>
              <a:t>координацията и сътрудничеството между общините на територията на областта при оценката на потребностите от социални услуги, планирането и предоставянето на социални услуги на областно ниво; </a:t>
            </a:r>
          </a:p>
          <a:p>
            <a:pPr algn="just"/>
            <a:r>
              <a:rPr lang="ru-RU" dirty="0"/>
              <a:t>взаимодействието между общините на територията на областта и териториалните звена на държавни органи. </a:t>
            </a:r>
          </a:p>
          <a:p>
            <a:pPr marL="45720" indent="0" algn="just">
              <a:buNone/>
            </a:pPr>
            <a:r>
              <a:rPr lang="ru-RU" dirty="0" err="1"/>
              <a:t>Съгласно</a:t>
            </a:r>
            <a:r>
              <a:rPr lang="ru-RU" dirty="0"/>
              <a:t> </a:t>
            </a:r>
            <a:r>
              <a:rPr lang="ru-RU" dirty="0" err="1"/>
              <a:t>Наредбата</a:t>
            </a:r>
            <a:r>
              <a:rPr lang="ru-RU" dirty="0"/>
              <a:t> за планиране на </a:t>
            </a:r>
            <a:r>
              <a:rPr lang="ru-RU" dirty="0" err="1" smtClean="0"/>
              <a:t>социалните</a:t>
            </a:r>
            <a:r>
              <a:rPr lang="ru-RU" dirty="0" smtClean="0"/>
              <a:t> </a:t>
            </a:r>
            <a:r>
              <a:rPr lang="ru-RU" dirty="0"/>
              <a:t>услуги на областно ниво областните управители: </a:t>
            </a:r>
          </a:p>
          <a:p>
            <a:pPr lvl="1" algn="just"/>
            <a:r>
              <a:rPr lang="ru-RU" dirty="0"/>
              <a:t>организират целево обсъждане и съгласуване между кметовете на общини в областта с цел планиране от всяка община на потребностите й от социални и интегрирани здравно-социални услуги на областно ниво,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общинските анализи на потребностите са изготвени.</a:t>
            </a:r>
          </a:p>
          <a:p>
            <a:pPr lvl="1" algn="just"/>
            <a:r>
              <a:rPr lang="ru-RU" dirty="0"/>
              <a:t>подпомагат АСП при организирането и обсъждане на областно ниво на анализа на потребостите и предложението за НКСУ. </a:t>
            </a:r>
          </a:p>
          <a:p>
            <a:pPr lvl="1" algn="just"/>
            <a:r>
              <a:rPr lang="ru-RU" dirty="0"/>
              <a:t>организират обсъждане между общините на територията на областта относно предложението за НКСУ в частта за услугите на областно ниво.</a:t>
            </a:r>
          </a:p>
          <a:p>
            <a:pPr lvl="1" algn="just"/>
            <a:r>
              <a:rPr lang="ru-RU" dirty="0"/>
              <a:t>публикуват информация относно включените в Картата социални и интегрирани здравно-социални услуги на областно ниво за съответната област и актуална информация относно предоставяните услуги на областно ниво.</a:t>
            </a:r>
          </a:p>
        </p:txBody>
      </p:sp>
    </p:spTree>
    <p:extLst>
      <p:ext uri="{BB962C8B-B14F-4D97-AF65-F5344CB8AC3E}">
        <p14:creationId xmlns:p14="http://schemas.microsoft.com/office/powerpoint/2010/main" val="1201537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Кой кой е в системата на социалните услуги? Роли на местно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1965960"/>
            <a:ext cx="11409527" cy="4544022"/>
          </a:xfrm>
        </p:spPr>
        <p:txBody>
          <a:bodyPr>
            <a:normAutofit fontScale="92500"/>
          </a:bodyPr>
          <a:lstStyle/>
          <a:p>
            <a:r>
              <a:rPr lang="ru-RU" dirty="0"/>
              <a:t>ОбС определя общинската политика в областта на социалните услуги в съответствие с установените потребности на общинско ниво и приоритетите на държавната политика.</a:t>
            </a:r>
          </a:p>
          <a:p>
            <a:r>
              <a:rPr lang="ru-RU" dirty="0"/>
              <a:t>Кметовете на общини провеждат общинската политика в областта на социалните услуги в съответствие с решенията на общинския съвет и изпълняват възложените им по ЗСУ функции.</a:t>
            </a:r>
          </a:p>
          <a:p>
            <a:r>
              <a:rPr lang="ru-RU" dirty="0"/>
              <a:t>Съвет по въпросите на социалните услуги.</a:t>
            </a:r>
          </a:p>
          <a:p>
            <a:r>
              <a:rPr lang="ru-RU" dirty="0"/>
              <a:t>Доставчици на социални услуги –общински структури, ЮЛ на общината и частни доставчици.</a:t>
            </a:r>
          </a:p>
          <a:p>
            <a:pPr marL="45720" indent="0" algn="ctr">
              <a:buNone/>
            </a:pPr>
            <a:r>
              <a:rPr lang="ru-RU" dirty="0"/>
              <a:t>Сътрудничество с другите общини в областта; областната администрация; </a:t>
            </a:r>
            <a:r>
              <a:rPr lang="ru-RU" b="1" dirty="0"/>
              <a:t>териториални структури на МТСП, МЗ, МОН, МВР и други държавни органи; частни доставчици на социални услуги на територията на общината и областта; юридически лица с нестопанска цел за общественополезна дейност; лицата, ползващи социални услуги; висши училища, обучаващи социални работници на територията на общината и областта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9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123666"/>
          </a:xfrm>
        </p:spPr>
        <p:txBody>
          <a:bodyPr/>
          <a:lstStyle/>
          <a:p>
            <a:r>
              <a:rPr lang="bg-BG" dirty="0"/>
              <a:t>Взаимодействие на общините с АСП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58" y="1733266"/>
            <a:ext cx="11259403" cy="4763068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bg-BG" dirty="0"/>
              <a:t>Функции на АСП, имащи отношение към работата на общините:</a:t>
            </a:r>
          </a:p>
          <a:p>
            <a:pPr marL="45720" indent="0" algn="just">
              <a:buNone/>
            </a:pPr>
            <a:r>
              <a:rPr lang="ru-RU" dirty="0"/>
              <a:t>- оказва методическа подкрепа при оценката на потребностите от социални услуги, планирането, създаването, предоставянето и развитието на социалните услуги;</a:t>
            </a:r>
          </a:p>
          <a:p>
            <a:pPr marL="45720" indent="0" algn="just">
              <a:buNone/>
            </a:pPr>
            <a:r>
              <a:rPr lang="ru-RU" dirty="0"/>
              <a:t>- координира разработването и актуализацията на Националната карта на социалните услуги съгласно Наредбата за планиране на социалните услуги;</a:t>
            </a:r>
          </a:p>
          <a:p>
            <a:pPr marL="45720" indent="0" algn="just">
              <a:buNone/>
            </a:pPr>
            <a:r>
              <a:rPr lang="ru-RU" dirty="0"/>
              <a:t>- дава предварително одобрение за създаване, промяна на броя на потребителите и промяна на мястото на предоставяне на социалните услуги по НКСУ;</a:t>
            </a:r>
          </a:p>
          <a:p>
            <a:pPr marL="45720" indent="0" algn="just">
              <a:buNone/>
            </a:pPr>
            <a:r>
              <a:rPr lang="ru-RU" dirty="0"/>
              <a:t>- разработва предложения до МТСП за определяне и актуализиране на стандартите за финансиране на социалните услуги, които се финансират от държавния бюджет, и за размера на таксите за тяхното ползване;</a:t>
            </a:r>
          </a:p>
          <a:p>
            <a:pPr marL="45720" indent="0" algn="just">
              <a:buNone/>
            </a:pPr>
            <a:r>
              <a:rPr lang="ru-RU" dirty="0"/>
              <a:t>- участва при разработването на нормативни промени в областта на социалните услуги;</a:t>
            </a:r>
          </a:p>
          <a:p>
            <a:pPr marL="45720" indent="0" algn="just">
              <a:buNone/>
            </a:pPr>
            <a:r>
              <a:rPr lang="ru-RU" dirty="0"/>
              <a:t>- поддържа в интегрираната информационна система на агенцията информация относно социалните услуги на територията на страната.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1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59642"/>
          </a:xfrm>
        </p:spPr>
        <p:txBody>
          <a:bodyPr>
            <a:normAutofit fontScale="90000"/>
          </a:bodyPr>
          <a:lstStyle/>
          <a:p>
            <a:r>
              <a:rPr lang="bg-BG" dirty="0"/>
              <a:t>Взаимодействие на общините с АКСУ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24" y="1269243"/>
            <a:ext cx="11163869" cy="52543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осъществява контрол и мониторинг на предоставянето на социалните услуги;</a:t>
            </a:r>
          </a:p>
          <a:p>
            <a:pPr algn="just"/>
            <a:r>
              <a:rPr lang="ru-RU" dirty="0"/>
              <a:t>лицензира доставчиците на социални услуги;</a:t>
            </a:r>
          </a:p>
          <a:p>
            <a:pPr algn="just"/>
            <a:r>
              <a:rPr lang="ru-RU" dirty="0"/>
              <a:t>прави предложения до МТСП за разработване на нормативни стандарти и критерии за качество и ефективност на социалните услуги. Дава становище по предложенията на общините за разкриване на социални услуги преди предварителното одорение от АСП, а при интегрирани здравно – социални услуги изисква и становище от РЗИ;</a:t>
            </a:r>
          </a:p>
          <a:p>
            <a:pPr algn="just"/>
            <a:r>
              <a:rPr lang="ru-RU" dirty="0"/>
              <a:t>оказва методическа подкрепа за спазване на нормативно определените стандарти и критерии за качество на социалните услуги;</a:t>
            </a:r>
          </a:p>
          <a:p>
            <a:pPr algn="just"/>
            <a:r>
              <a:rPr lang="ru-RU" dirty="0"/>
              <a:t>разработва критерии за анализ на добри практики за високо качество и ефективност на социалните услуги, извършва подбор на такива практики и предлага утвърждаването им на национално ниво.</a:t>
            </a:r>
          </a:p>
          <a:p>
            <a:pPr algn="just"/>
            <a:r>
              <a:rPr lang="ru-RU" dirty="0"/>
              <a:t>издава задължителни предписания при несъответствие със стандартите за качество и прави мотивирано предложение до МТСП за прекратяване на финансирането.</a:t>
            </a:r>
          </a:p>
          <a:p>
            <a:pPr algn="just"/>
            <a:r>
              <a:rPr lang="ru-RU" dirty="0"/>
              <a:t>осъществява мониторинг на качеството на социалните услуги чрез системно събиране, обобщаване и анализиране на информация въз основа на критериите за изпълнение на стандартите за качество на социалните услуги. Приема отчети от доставчиците на социални услуги до 31 март.</a:t>
            </a:r>
          </a:p>
          <a:p>
            <a:pPr marL="45720" indent="0" algn="just">
              <a:buNone/>
            </a:pPr>
            <a:r>
              <a:rPr lang="ru-RU" dirty="0"/>
              <a:t>!!! Ежегодно до 30 април кметът на общината представя в електронен формат на АКСУ анализ на състоянието и ефективността на социалните услуги.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5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809" y="464024"/>
            <a:ext cx="10959152" cy="750627"/>
          </a:xfrm>
        </p:spPr>
        <p:txBody>
          <a:bodyPr>
            <a:normAutofit fontScale="90000"/>
          </a:bodyPr>
          <a:lstStyle/>
          <a:p>
            <a:r>
              <a:rPr lang="bg-BG" dirty="0"/>
              <a:t>Взаимодействие на общините с АХУ (ЗЛП и ЗХУ)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0" y="1214651"/>
            <a:ext cx="11573301" cy="533627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участва в механизма по координация в областта на политиката за правата на хората с увреждания;</a:t>
            </a:r>
          </a:p>
          <a:p>
            <a:pPr algn="just"/>
            <a:r>
              <a:rPr lang="ru-RU" dirty="0"/>
              <a:t>води и поддържа информационна система за хората с увреждания. Общините събират, поддържат и предоставят актуални данни, необходими за работата на системата. В нея се се поддържа профил на всеки човек с увреждане с възможност за индивидуален достъп до персоналните данни за лицето;</a:t>
            </a:r>
          </a:p>
          <a:p>
            <a:pPr algn="just"/>
            <a:r>
              <a:rPr lang="ru-RU" dirty="0" err="1" smtClean="0"/>
              <a:t>Изготвя</a:t>
            </a:r>
            <a:r>
              <a:rPr lang="ru-RU" dirty="0" smtClean="0"/>
              <a:t> </a:t>
            </a:r>
            <a:r>
              <a:rPr lang="ru-RU" dirty="0" err="1" smtClean="0"/>
              <a:t>годишни</a:t>
            </a:r>
            <a:r>
              <a:rPr lang="ru-RU" dirty="0" smtClean="0"/>
              <a:t> </a:t>
            </a:r>
            <a:r>
              <a:rPr lang="ru-RU" dirty="0"/>
              <a:t>отчети за изпълнението на политиката за правата на хората с увреждания, които </a:t>
            </a:r>
            <a:r>
              <a:rPr lang="ru-RU" dirty="0" err="1"/>
              <a:t>предоставя</a:t>
            </a:r>
            <a:r>
              <a:rPr lang="ru-RU" dirty="0"/>
              <a:t> </a:t>
            </a:r>
            <a:r>
              <a:rPr lang="ru-RU" dirty="0" smtClean="0"/>
              <a:t>на АХУ и АСП;</a:t>
            </a:r>
            <a:endParaRPr lang="ru-RU" dirty="0"/>
          </a:p>
          <a:p>
            <a:pPr algn="just"/>
            <a:r>
              <a:rPr lang="ru-RU" dirty="0"/>
              <a:t>води и поддържа регистър на специализираните предприятия и кооперации на хората с увреждания;</a:t>
            </a:r>
          </a:p>
          <a:p>
            <a:pPr algn="just"/>
            <a:r>
              <a:rPr lang="ru-RU" dirty="0"/>
              <a:t>разработва програми и финансира мерки за стимулиране на стопанската инициатива в интерес на хората с увреждания;</a:t>
            </a:r>
          </a:p>
          <a:p>
            <a:pPr algn="just"/>
            <a:r>
              <a:rPr lang="ru-RU" dirty="0"/>
              <a:t>разработва програми и финансира проекти за рехабилитация, интеграция и за изграждане на достъпна среда за хората с увреждания;</a:t>
            </a:r>
          </a:p>
          <a:p>
            <a:pPr algn="just"/>
            <a:r>
              <a:rPr lang="ru-RU" dirty="0"/>
              <a:t>участва при изготвянето на проекти на нормативни актове, свързани с правата на хората с увреждания и дава становища по тях;</a:t>
            </a:r>
          </a:p>
          <a:p>
            <a:pPr algn="just"/>
            <a:r>
              <a:rPr lang="ru-RU" dirty="0"/>
              <a:t>публикува и поддържа на интернет страницата си информация за насоките и достъпа за реализиране на правата за хората с увреждания;</a:t>
            </a:r>
          </a:p>
          <a:p>
            <a:pPr algn="just"/>
            <a:r>
              <a:rPr lang="ru-RU" dirty="0"/>
              <a:t>при установяване на нарушение на правата на хората с увреждания докладва на компетентните органи за предприемане на действия и др.</a:t>
            </a:r>
          </a:p>
        </p:txBody>
      </p:sp>
    </p:spTree>
    <p:extLst>
      <p:ext uri="{BB962C8B-B14F-4D97-AF65-F5344CB8AC3E}">
        <p14:creationId xmlns:p14="http://schemas.microsoft.com/office/powerpoint/2010/main" val="25003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2" y="282053"/>
            <a:ext cx="9875520" cy="727881"/>
          </a:xfrm>
        </p:spPr>
        <p:txBody>
          <a:bodyPr/>
          <a:lstStyle/>
          <a:p>
            <a:r>
              <a:rPr lang="bg-BG" dirty="0"/>
              <a:t>Партньорства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8" y="1009935"/>
            <a:ext cx="11682483" cy="554099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bg-BG" dirty="0"/>
              <a:t>НПО сектор</a:t>
            </a:r>
          </a:p>
          <a:p>
            <a:pPr lvl="1" algn="just"/>
            <a:r>
              <a:rPr lang="bg-BG" dirty="0"/>
              <a:t>съвместни проекти и предоставяне на финансова подкрепа;</a:t>
            </a:r>
          </a:p>
          <a:p>
            <a:pPr lvl="1" algn="just"/>
            <a:r>
              <a:rPr lang="bg-BG" dirty="0"/>
              <a:t>осигуряване на имоти – общинска собственост при преференциални условия.</a:t>
            </a:r>
          </a:p>
          <a:p>
            <a:pPr algn="just"/>
            <a:r>
              <a:rPr lang="bg-BG" dirty="0"/>
              <a:t>Образователни институции</a:t>
            </a:r>
          </a:p>
          <a:p>
            <a:pPr lvl="1" algn="just"/>
            <a:r>
              <a:rPr lang="ru-RU" dirty="0"/>
              <a:t>подкрепа за личностно развитие на децата и учениците с увреждания, включително на децата и учениците със специални образователни потребности;</a:t>
            </a:r>
          </a:p>
          <a:p>
            <a:pPr lvl="1" algn="just"/>
            <a:r>
              <a:rPr lang="ru-RU" dirty="0"/>
              <a:t>мерки за по-пълно обхващане на децата и учениците в образователния процес;</a:t>
            </a:r>
          </a:p>
          <a:p>
            <a:pPr lvl="1" algn="just"/>
            <a:r>
              <a:rPr lang="ru-RU" dirty="0"/>
              <a:t>изнесени паралелки и групи на деца и ученици от детските градини и училищата.</a:t>
            </a:r>
          </a:p>
          <a:p>
            <a:pPr algn="just"/>
            <a:r>
              <a:rPr lang="ru-RU" dirty="0"/>
              <a:t>Здравни заведения и териториални структури на МЗ</a:t>
            </a:r>
          </a:p>
          <a:p>
            <a:pPr lvl="1" algn="just"/>
            <a:r>
              <a:rPr lang="ru-RU" dirty="0"/>
              <a:t>създаване на здравни кабинети в социални и интегрирани здравно-социални услуги за резидентна грижа за повече от 20 потребители и в социалните услуги за осигуряване на подслон;</a:t>
            </a:r>
          </a:p>
          <a:p>
            <a:pPr lvl="1" algn="just"/>
            <a:r>
              <a:rPr lang="ru-RU" dirty="0"/>
              <a:t>спазване на здравните изисквания към лицата, работещи в социалните и интегрираните здравно-социални услуги за резидентна грижа;</a:t>
            </a:r>
          </a:p>
          <a:p>
            <a:pPr lvl="1" algn="just"/>
            <a:r>
              <a:rPr lang="ru-RU" dirty="0"/>
              <a:t>профилактични медицински и дентални прегледи за деца от социалните и интегрираните здравно-социални услуги за резидентна грижа;</a:t>
            </a:r>
          </a:p>
          <a:p>
            <a:pPr lvl="1" algn="just"/>
            <a:r>
              <a:rPr lang="ru-RU" dirty="0"/>
              <a:t>защита на психичното здраве при рисковите групи: деца, учащи се, възрастни хора, лица, ползващи социални и интегрирани здравно-социални услуги за резидентна грижа.</a:t>
            </a:r>
          </a:p>
          <a:p>
            <a:pPr algn="just"/>
            <a:r>
              <a:rPr lang="bg-BG" dirty="0"/>
              <a:t>Местна общност</a:t>
            </a:r>
          </a:p>
          <a:p>
            <a:pPr lvl="1" algn="just"/>
            <a:r>
              <a:rPr lang="bg-BG" dirty="0"/>
              <a:t>въпроси от местно значение, политика за социална подкрепа на деца и семейства, на уязвими групи, демографски мерки и др.</a:t>
            </a:r>
          </a:p>
          <a:p>
            <a:pPr algn="just"/>
            <a:r>
              <a:rPr lang="bg-BG" dirty="0"/>
              <a:t>Бизнес </a:t>
            </a:r>
          </a:p>
          <a:p>
            <a:pPr lvl="1" algn="just"/>
            <a:r>
              <a:rPr lang="bg-BG" dirty="0"/>
              <a:t>Социално – отговорни партньорства и инициативи. Работа за младежи, напускащи институциите и услугите.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41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Партньорства - форми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05970"/>
            <a:ext cx="9872871" cy="4390030"/>
          </a:xfrm>
        </p:spPr>
        <p:txBody>
          <a:bodyPr>
            <a:normAutofit/>
          </a:bodyPr>
          <a:lstStyle/>
          <a:p>
            <a:r>
              <a:rPr lang="ru-RU" sz="2800" dirty="0"/>
              <a:t>Обществен посредник (омбудсман), медиатори</a:t>
            </a:r>
            <a:endParaRPr lang="bg-BG" sz="2800" dirty="0"/>
          </a:p>
          <a:p>
            <a:r>
              <a:rPr lang="bg-BG" sz="2800" dirty="0"/>
              <a:t>Споразумение за сътрудничество</a:t>
            </a:r>
          </a:p>
          <a:p>
            <a:r>
              <a:rPr lang="bg-BG" sz="2800" dirty="0"/>
              <a:t>ПЧП по реда на ЗСУ</a:t>
            </a:r>
          </a:p>
          <a:p>
            <a:r>
              <a:rPr lang="bg-BG" sz="2800" dirty="0"/>
              <a:t>Съвети и комисии с консултативни функции, </a:t>
            </a:r>
            <a:r>
              <a:rPr lang="ru-RU" sz="2800" dirty="0"/>
              <a:t>съвети на потребителите на социални услуги, на техните настойници или попечители</a:t>
            </a:r>
          </a:p>
          <a:p>
            <a:r>
              <a:rPr lang="ru-RU" sz="2800" dirty="0"/>
              <a:t>Споделени услуги между общини</a:t>
            </a:r>
          </a:p>
          <a:p>
            <a:r>
              <a:rPr lang="ru-RU" sz="2800" dirty="0"/>
              <a:t>Работа в мрежи на областно и местно ниво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91712794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2430</TotalTime>
  <Words>2678</Words>
  <Application>Microsoft Office PowerPoint</Application>
  <PresentationFormat>Широк екран</PresentationFormat>
  <Paragraphs>180</Paragraphs>
  <Slides>26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26</vt:i4>
      </vt:variant>
    </vt:vector>
  </HeadingPairs>
  <TitlesOfParts>
    <vt:vector size="33" baseType="lpstr">
      <vt:lpstr>Arial</vt:lpstr>
      <vt:lpstr>Calibri</vt:lpstr>
      <vt:lpstr>Corbel</vt:lpstr>
      <vt:lpstr>Symbol</vt:lpstr>
      <vt:lpstr>Times New Roman</vt:lpstr>
      <vt:lpstr>Wingdings</vt:lpstr>
      <vt:lpstr>База</vt:lpstr>
      <vt:lpstr> Тема 8. Взаимодействие между държавните органи, местната общност и потребителите на услуги за осигуряване на достоен живот за уязвимите групи и подобряване на достъпа до тях Обучителен модул 1 «Предоставяне на социални услуги от общините» </vt:lpstr>
      <vt:lpstr>Кой кой е в системата на социалните услуги? Роли на национално ниво</vt:lpstr>
      <vt:lpstr>Кой кой е в системата на социалните услуги? Роли на регионално ниво</vt:lpstr>
      <vt:lpstr>Кой кой е в системата на социалните услуги? Роли на местно ниво</vt:lpstr>
      <vt:lpstr>Взаимодействие на общините с АСП</vt:lpstr>
      <vt:lpstr>Взаимодействие на общините с АКСУ</vt:lpstr>
      <vt:lpstr>Взаимодействие на общините с АХУ (ЗЛП и ЗХУ)</vt:lpstr>
      <vt:lpstr>Партньорства</vt:lpstr>
      <vt:lpstr>Партньорства - форми</vt:lpstr>
      <vt:lpstr>Пратньрство в рамките на Съвета по въпросите на социалните услуги</vt:lpstr>
      <vt:lpstr>Съвет на потребителите/СП</vt:lpstr>
      <vt:lpstr>Участие в процеса на вземане на решения на местно ниво</vt:lpstr>
      <vt:lpstr>„Лобиране“за промени пред централната власт</vt:lpstr>
      <vt:lpstr>Възлагане на частен доставчик </vt:lpstr>
      <vt:lpstr>Кой е частен доставчик </vt:lpstr>
      <vt:lpstr>Ред за възлагане при създадени от общината услуги- чл. 64 от ЗСУ</vt:lpstr>
      <vt:lpstr>Процедурен ред за възлагане при създадени от общината услуги- чл. 64 от ЗСУ според ППЗСУ</vt:lpstr>
      <vt:lpstr>Процедурен ред за възлагане при създадени от общината услуги- чл. 64 от ЗСУ според ППЗСУ (2)</vt:lpstr>
      <vt:lpstr>Ред за възлагане на услуги, за които общината няма обективна възможност да създаде  -член 67 от ЗСУ според ППЗСУ </vt:lpstr>
      <vt:lpstr>Важни промени при възлагането </vt:lpstr>
      <vt:lpstr>Важни промени при възлагането </vt:lpstr>
      <vt:lpstr>Възможности за публично частно партньорство </vt:lpstr>
      <vt:lpstr>Договор за публично-частно партньорство при смесено финансиране </vt:lpstr>
      <vt:lpstr>Публично-частно партньорство при съвместно предоставяне на услуги </vt:lpstr>
      <vt:lpstr>Практики, насърчаващи ефективното взаимодействие местна власт – местна общност – доставчиците на СУ</vt:lpstr>
      <vt:lpstr>Споразумение между общини за услуги на областно ниво/общинско ниво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Veselina Boteva</cp:lastModifiedBy>
  <cp:revision>111</cp:revision>
  <dcterms:created xsi:type="dcterms:W3CDTF">2020-11-16T15:48:02Z</dcterms:created>
  <dcterms:modified xsi:type="dcterms:W3CDTF">2022-06-06T09:50:40Z</dcterms:modified>
</cp:coreProperties>
</file>