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notesSlides/notesSlide1.xml" ContentType="application/vnd.openxmlformats-officedocument.presentationml.notesSl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38"/>
  </p:notesMasterIdLst>
  <p:sldIdLst>
    <p:sldId id="258" r:id="rId2"/>
    <p:sldId id="285" r:id="rId3"/>
    <p:sldId id="307" r:id="rId4"/>
    <p:sldId id="308" r:id="rId5"/>
    <p:sldId id="284" r:id="rId6"/>
    <p:sldId id="271" r:id="rId7"/>
    <p:sldId id="272" r:id="rId8"/>
    <p:sldId id="273" r:id="rId9"/>
    <p:sldId id="275" r:id="rId10"/>
    <p:sldId id="276" r:id="rId11"/>
    <p:sldId id="277" r:id="rId12"/>
    <p:sldId id="278" r:id="rId13"/>
    <p:sldId id="280" r:id="rId14"/>
    <p:sldId id="281" r:id="rId15"/>
    <p:sldId id="283"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639E8-D440-4A98-B6CD-18B61E17B482}" type="datetimeFigureOut">
              <a:rPr lang="bg-BG" smtClean="0"/>
              <a:t>4.6.2022 г.</a:t>
            </a:fld>
            <a:endParaRPr lang="bg-BG"/>
          </a:p>
        </p:txBody>
      </p:sp>
      <p:sp>
        <p:nvSpPr>
          <p:cNvPr id="4" name="Контейнер за изображение на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6" name="Контейнер за долния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F1D657-761D-4BB5-BE7B-0A01393AFBFE}" type="slidenum">
              <a:rPr lang="bg-BG" smtClean="0"/>
              <a:t>‹#›</a:t>
            </a:fld>
            <a:endParaRPr lang="bg-BG"/>
          </a:p>
        </p:txBody>
      </p:sp>
    </p:spTree>
    <p:extLst>
      <p:ext uri="{BB962C8B-B14F-4D97-AF65-F5344CB8AC3E}">
        <p14:creationId xmlns:p14="http://schemas.microsoft.com/office/powerpoint/2010/main" val="1824950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r>
              <a:rPr lang="bg-BG" dirty="0" smtClean="0"/>
              <a:t>Да се обясни юридическия термин „</a:t>
            </a:r>
            <a:r>
              <a:rPr lang="bg-BG" dirty="0" err="1" smtClean="0"/>
              <a:t>Перемция</a:t>
            </a:r>
            <a:r>
              <a:rPr lang="bg-BG" dirty="0" smtClean="0"/>
              <a:t>“</a:t>
            </a:r>
            <a:endParaRPr lang="bg-BG" dirty="0"/>
          </a:p>
        </p:txBody>
      </p:sp>
      <p:sp>
        <p:nvSpPr>
          <p:cNvPr id="4" name="Контейнер за номер на слайда 3"/>
          <p:cNvSpPr>
            <a:spLocks noGrp="1"/>
          </p:cNvSpPr>
          <p:nvPr>
            <p:ph type="sldNum" sz="quarter" idx="10"/>
          </p:nvPr>
        </p:nvSpPr>
        <p:spPr/>
        <p:txBody>
          <a:bodyPr/>
          <a:lstStyle/>
          <a:p>
            <a:fld id="{10F1D657-761D-4BB5-BE7B-0A01393AFBFE}" type="slidenum">
              <a:rPr lang="bg-BG" smtClean="0"/>
              <a:t>32</a:t>
            </a:fld>
            <a:endParaRPr lang="bg-BG"/>
          </a:p>
        </p:txBody>
      </p:sp>
    </p:spTree>
    <p:extLst>
      <p:ext uri="{BB962C8B-B14F-4D97-AF65-F5344CB8AC3E}">
        <p14:creationId xmlns:p14="http://schemas.microsoft.com/office/powerpoint/2010/main" val="2880622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4.6.2022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4.6.2022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4.6.2022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4.6.2022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3.xml.rels><?xml version="1.0" encoding="UTF-8" standalone="yes"?>
<Relationships xmlns="http://schemas.openxmlformats.org/package/2006/relationships"><Relationship Id="rId3" Type="http://schemas.openxmlformats.org/officeDocument/2006/relationships/hyperlink" Target="https://nra.bg/page?id=737" TargetMode="External"/><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lnSpcReduction="10000"/>
          </a:bodyPr>
          <a:lstStyle/>
          <a:p>
            <a:pPr marL="0" indent="0">
              <a:buNone/>
            </a:pPr>
            <a:endParaRPr lang="bg-BG" dirty="0"/>
          </a:p>
          <a:p>
            <a:pPr marL="0" indent="0" algn="ctr">
              <a:buNone/>
            </a:pPr>
            <a:endParaRPr lang="bg-BG" dirty="0" smtClean="0"/>
          </a:p>
          <a:p>
            <a:pPr marL="0" indent="0" algn="ctr">
              <a:buNone/>
            </a:pPr>
            <a:endParaRPr lang="bg-BG" dirty="0"/>
          </a:p>
          <a:p>
            <a:pPr marL="0" lvl="0" indent="0" algn="ctr">
              <a:buClr>
                <a:srgbClr val="549E39"/>
              </a:buClr>
              <a:buNone/>
            </a:pPr>
            <a:r>
              <a:rPr lang="en-US" sz="3200" b="1" i="1" dirty="0" smtClean="0">
                <a:solidFill>
                  <a:srgbClr val="549E39">
                    <a:lumMod val="75000"/>
                  </a:srgbClr>
                </a:solidFill>
              </a:rPr>
              <a:t>Обучителен </a:t>
            </a:r>
            <a:r>
              <a:rPr lang="en-US" sz="3200" b="1" i="1" dirty="0" err="1">
                <a:solidFill>
                  <a:srgbClr val="549E39">
                    <a:lumMod val="75000"/>
                  </a:srgbClr>
                </a:solidFill>
              </a:rPr>
              <a:t>модул</a:t>
            </a:r>
            <a:r>
              <a:rPr lang="en-US" sz="3200" b="1" i="1" dirty="0">
                <a:solidFill>
                  <a:srgbClr val="549E39">
                    <a:lumMod val="75000"/>
                  </a:srgbClr>
                </a:solidFill>
              </a:rPr>
              <a:t> </a:t>
            </a:r>
            <a:r>
              <a:rPr lang="bg-BG" sz="3200" b="1" i="1" dirty="0">
                <a:solidFill>
                  <a:srgbClr val="549E39">
                    <a:lumMod val="75000"/>
                  </a:srgbClr>
                </a:solidFill>
              </a:rPr>
              <a:t>2</a:t>
            </a:r>
            <a:endParaRPr lang="en-US" sz="3200" b="1" i="1" dirty="0">
              <a:solidFill>
                <a:srgbClr val="549E39">
                  <a:lumMod val="75000"/>
                </a:srgbClr>
              </a:solidFill>
            </a:endParaRPr>
          </a:p>
          <a:p>
            <a:pPr marL="0" lvl="0" indent="0" algn="ctr">
              <a:buClr>
                <a:srgbClr val="549E39"/>
              </a:buClr>
              <a:buNone/>
            </a:pPr>
            <a:r>
              <a:rPr lang="ru-RU" sz="3200" b="1" dirty="0">
                <a:solidFill>
                  <a:srgbClr val="549E39">
                    <a:lumMod val="75000"/>
                  </a:srgbClr>
                </a:solidFill>
              </a:rPr>
              <a:t>«Компетентности и </a:t>
            </a:r>
            <a:r>
              <a:rPr lang="ru-RU" sz="3200" b="1" dirty="0" err="1">
                <a:solidFill>
                  <a:srgbClr val="549E39">
                    <a:lumMod val="75000"/>
                  </a:srgbClr>
                </a:solidFill>
              </a:rPr>
              <a:t>правомощия</a:t>
            </a:r>
            <a:r>
              <a:rPr lang="ru-RU" sz="3200" b="1" dirty="0">
                <a:solidFill>
                  <a:srgbClr val="549E39">
                    <a:lumMod val="75000"/>
                  </a:srgbClr>
                </a:solidFill>
              </a:rPr>
              <a:t> на </a:t>
            </a:r>
            <a:r>
              <a:rPr lang="ru-RU" sz="3200" b="1" dirty="0" err="1">
                <a:solidFill>
                  <a:srgbClr val="549E39">
                    <a:lumMod val="75000"/>
                  </a:srgbClr>
                </a:solidFill>
              </a:rPr>
              <a:t>общинската</a:t>
            </a:r>
            <a:r>
              <a:rPr lang="ru-RU" sz="3200" b="1" dirty="0">
                <a:solidFill>
                  <a:srgbClr val="549E39">
                    <a:lumMod val="75000"/>
                  </a:srgbClr>
                </a:solidFill>
              </a:rPr>
              <a:t> </a:t>
            </a:r>
            <a:r>
              <a:rPr lang="ru-RU" sz="3200" b="1" dirty="0" err="1">
                <a:solidFill>
                  <a:srgbClr val="549E39">
                    <a:lumMod val="75000"/>
                  </a:srgbClr>
                </a:solidFill>
              </a:rPr>
              <a:t>данъчна</a:t>
            </a:r>
            <a:r>
              <a:rPr lang="ru-RU" sz="3200" b="1" dirty="0">
                <a:solidFill>
                  <a:srgbClr val="549E39">
                    <a:lumMod val="75000"/>
                  </a:srgbClr>
                </a:solidFill>
              </a:rPr>
              <a:t> администрация</a:t>
            </a:r>
            <a:r>
              <a:rPr lang="ru-RU" sz="3200" b="1" dirty="0" smtClean="0">
                <a:solidFill>
                  <a:srgbClr val="549E39">
                    <a:lumMod val="75000"/>
                  </a:srgbClr>
                </a:solidFill>
              </a:rPr>
              <a:t>»</a:t>
            </a:r>
          </a:p>
          <a:p>
            <a:pPr marL="0" lvl="0" indent="0" algn="ctr">
              <a:lnSpc>
                <a:spcPct val="100000"/>
              </a:lnSpc>
              <a:spcBef>
                <a:spcPts val="0"/>
              </a:spcBef>
              <a:buClr>
                <a:srgbClr val="549E39"/>
              </a:buClr>
              <a:buNone/>
            </a:pPr>
            <a:endParaRPr lang="ru-RU" sz="3200" b="1" dirty="0">
              <a:solidFill>
                <a:srgbClr val="549E39">
                  <a:lumMod val="75000"/>
                </a:srgbClr>
              </a:solidFill>
            </a:endParaRPr>
          </a:p>
          <a:p>
            <a:pPr marL="0" lvl="0" indent="0" algn="ctr">
              <a:buClr>
                <a:srgbClr val="549E39"/>
              </a:buClr>
              <a:buNone/>
            </a:pPr>
            <a:r>
              <a:rPr lang="en-US" sz="2800" dirty="0" smtClean="0">
                <a:solidFill>
                  <a:schemeClr val="tx2">
                    <a:lumMod val="75000"/>
                  </a:schemeClr>
                </a:solidFill>
                <a:ea typeface="+mj-ea"/>
                <a:cs typeface="+mj-cs"/>
              </a:rPr>
              <a:t>ТЕМА 4 </a:t>
            </a:r>
            <a:r>
              <a:rPr lang="ru-RU" sz="2800" dirty="0" smtClean="0">
                <a:solidFill>
                  <a:schemeClr val="tx2">
                    <a:lumMod val="75000"/>
                  </a:schemeClr>
                </a:solidFill>
                <a:ea typeface="+mj-ea"/>
                <a:cs typeface="+mj-cs"/>
              </a:rPr>
              <a:t>«</a:t>
            </a:r>
            <a:r>
              <a:rPr lang="ru-RU" sz="2800" dirty="0" smtClean="0">
                <a:solidFill>
                  <a:schemeClr val="tx2">
                    <a:lumMod val="75000"/>
                  </a:schemeClr>
                </a:solidFill>
              </a:rPr>
              <a:t>ЕФЕКТИВНА ОРГАНИЗАЦИЯ, УПРАВЛЕНИЕ И КОНТРОЛ НА ДЕЙНОСТИТЕ И ПРАКТИКИТЕ ПО УСТАНОВЯВАНЕ, ОБЕЗПЕЧАВАНЕ И СЪБИРАНЕ НА МЕСТНИТЕ ДАНЪЦИ И ТАКСИ НА МЕСТНО НИВО</a:t>
            </a:r>
            <a:r>
              <a:rPr lang="ru-RU" sz="2800" dirty="0" smtClean="0">
                <a:solidFill>
                  <a:schemeClr val="tx2">
                    <a:lumMod val="75000"/>
                  </a:schemeClr>
                </a:solidFill>
                <a:ea typeface="+mj-ea"/>
                <a:cs typeface="+mj-cs"/>
              </a:rPr>
              <a:t>»</a:t>
            </a:r>
            <a:r>
              <a:rPr lang="en-US" sz="2800" dirty="0">
                <a:solidFill>
                  <a:schemeClr val="tx2">
                    <a:lumMod val="75000"/>
                  </a:schemeClr>
                </a:solidFill>
                <a:latin typeface="Corbel"/>
                <a:ea typeface="+mj-ea"/>
                <a:cs typeface="+mj-cs"/>
              </a:rPr>
              <a:t/>
            </a:r>
            <a:br>
              <a:rPr lang="en-US" sz="2800" dirty="0">
                <a:solidFill>
                  <a:schemeClr val="tx2">
                    <a:lumMod val="75000"/>
                  </a:schemeClr>
                </a:solidFill>
                <a:latin typeface="Corbel"/>
                <a:ea typeface="+mj-ea"/>
                <a:cs typeface="+mj-cs"/>
              </a:rPr>
            </a:br>
            <a:endParaRPr lang="en-US" sz="4000" dirty="0" smtClean="0">
              <a:solidFill>
                <a:schemeClr val="tx2">
                  <a:lumMod val="75000"/>
                </a:scheme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57548"/>
            <a:ext cx="11512627" cy="4808504"/>
          </a:xfrm>
        </p:spPr>
        <p:txBody>
          <a:bodyPr>
            <a:normAutofit/>
          </a:bodyPr>
          <a:lstStyle/>
          <a:p>
            <a:pPr marL="45720" indent="0">
              <a:buNone/>
            </a:pPr>
            <a:r>
              <a:rPr lang="ru-RU" sz="1800" dirty="0"/>
              <a:t>Б)Действия по </a:t>
            </a:r>
            <a:r>
              <a:rPr lang="ru-RU" sz="1800" dirty="0" err="1"/>
              <a:t>установяване</a:t>
            </a:r>
            <a:r>
              <a:rPr lang="ru-RU" sz="1800" dirty="0"/>
              <a:t> на </a:t>
            </a:r>
            <a:r>
              <a:rPr lang="ru-RU" sz="1800" dirty="0" err="1"/>
              <a:t>неплатени</a:t>
            </a:r>
            <a:r>
              <a:rPr lang="ru-RU" sz="1800" dirty="0"/>
              <a:t> в срок </a:t>
            </a:r>
            <a:r>
              <a:rPr lang="ru-RU" sz="1800" dirty="0" err="1"/>
              <a:t>задължения</a:t>
            </a:r>
            <a:r>
              <a:rPr lang="ru-RU" sz="1800" dirty="0"/>
              <a:t>. </a:t>
            </a:r>
          </a:p>
          <a:p>
            <a:pPr>
              <a:buFont typeface="Wingdings" panose="05000000000000000000" pitchFamily="2" charset="2"/>
              <a:buChar char="ü"/>
            </a:pPr>
            <a:r>
              <a:rPr lang="ru-RU" sz="1800" b="1" dirty="0" err="1" smtClean="0"/>
              <a:t>Предварително</a:t>
            </a:r>
            <a:r>
              <a:rPr lang="ru-RU" sz="1800" b="1" dirty="0" smtClean="0"/>
              <a:t> </a:t>
            </a:r>
            <a:r>
              <a:rPr lang="ru-RU" sz="1800" b="1" dirty="0" err="1"/>
              <a:t>установяване</a:t>
            </a:r>
            <a:r>
              <a:rPr lang="ru-RU" sz="1800" b="1" dirty="0" smtClean="0"/>
              <a:t>.</a:t>
            </a:r>
            <a:endParaRPr lang="ru-RU" sz="1800" b="1" dirty="0"/>
          </a:p>
          <a:p>
            <a:pPr>
              <a:buFont typeface="Arial" panose="020B0604020202020204" pitchFamily="34" charset="0"/>
              <a:buChar char="•"/>
            </a:pPr>
            <a:r>
              <a:rPr lang="ru-RU" sz="1800" dirty="0" smtClean="0"/>
              <a:t>По отношение </a:t>
            </a:r>
            <a:r>
              <a:rPr lang="ru-RU" sz="1800" dirty="0"/>
              <a:t>на </a:t>
            </a:r>
            <a:r>
              <a:rPr lang="ru-RU" sz="1800" dirty="0" err="1"/>
              <a:t>установяване</a:t>
            </a:r>
            <a:r>
              <a:rPr lang="ru-RU" sz="1800" dirty="0"/>
              <a:t> на </a:t>
            </a:r>
            <a:r>
              <a:rPr lang="ru-RU" sz="1800" dirty="0" err="1"/>
              <a:t>неплатени</a:t>
            </a:r>
            <a:r>
              <a:rPr lang="ru-RU" sz="1800" dirty="0"/>
              <a:t> в срок </a:t>
            </a:r>
            <a:r>
              <a:rPr lang="ru-RU" sz="1800" dirty="0" err="1"/>
              <a:t>задължения</a:t>
            </a:r>
            <a:r>
              <a:rPr lang="ru-RU" sz="1800" dirty="0"/>
              <a:t> или </a:t>
            </a:r>
            <a:r>
              <a:rPr lang="ru-RU" sz="1800" dirty="0" err="1"/>
              <a:t>установяване</a:t>
            </a:r>
            <a:r>
              <a:rPr lang="ru-RU" sz="1800" dirty="0"/>
              <a:t> на друг размер на </a:t>
            </a:r>
            <a:r>
              <a:rPr lang="ru-RU" sz="1800" dirty="0" err="1"/>
              <a:t>задълженията</a:t>
            </a:r>
            <a:r>
              <a:rPr lang="ru-RU" sz="1800" dirty="0"/>
              <a:t>, различен от </a:t>
            </a:r>
            <a:r>
              <a:rPr lang="ru-RU" sz="1800" dirty="0" err="1"/>
              <a:t>платения</a:t>
            </a:r>
            <a:r>
              <a:rPr lang="ru-RU" sz="1800" dirty="0"/>
              <a:t>, не </a:t>
            </a:r>
            <a:r>
              <a:rPr lang="ru-RU" sz="1800" dirty="0" err="1"/>
              <a:t>са</a:t>
            </a:r>
            <a:r>
              <a:rPr lang="ru-RU" sz="1800" dirty="0"/>
              <a:t> </a:t>
            </a:r>
            <a:r>
              <a:rPr lang="ru-RU" sz="1800" dirty="0" err="1"/>
              <a:t>налице</a:t>
            </a:r>
            <a:r>
              <a:rPr lang="ru-RU" sz="1800" dirty="0"/>
              <a:t> </a:t>
            </a:r>
            <a:r>
              <a:rPr lang="ru-RU" sz="1800" dirty="0" err="1"/>
              <a:t>съществени</a:t>
            </a:r>
            <a:r>
              <a:rPr lang="ru-RU" sz="1800" dirty="0"/>
              <a:t> изменения в </a:t>
            </a:r>
            <a:r>
              <a:rPr lang="ru-RU" sz="1800" dirty="0" err="1"/>
              <a:t>законодателството</a:t>
            </a:r>
            <a:r>
              <a:rPr lang="ru-RU" sz="1800" dirty="0"/>
              <a:t>, </a:t>
            </a:r>
            <a:r>
              <a:rPr lang="ru-RU" sz="1800" dirty="0" err="1"/>
              <a:t>които</a:t>
            </a:r>
            <a:r>
              <a:rPr lang="ru-RU" sz="1800" dirty="0"/>
              <a:t> да водят до </a:t>
            </a:r>
            <a:r>
              <a:rPr lang="ru-RU" sz="1800" dirty="0" err="1"/>
              <a:t>необходимост</a:t>
            </a:r>
            <a:r>
              <a:rPr lang="ru-RU" sz="1800" dirty="0"/>
              <a:t> от нова организация на </a:t>
            </a:r>
            <a:r>
              <a:rPr lang="ru-RU" sz="1800" dirty="0" err="1" smtClean="0"/>
              <a:t>дейностите</a:t>
            </a:r>
            <a:r>
              <a:rPr lang="ru-RU" sz="1800" dirty="0" smtClean="0"/>
              <a:t> в </a:t>
            </a:r>
            <a:r>
              <a:rPr lang="ru-RU" sz="1800" dirty="0" err="1" smtClean="0"/>
              <a:t>звената</a:t>
            </a:r>
            <a:r>
              <a:rPr lang="ru-RU" sz="1800" dirty="0" smtClean="0"/>
              <a:t> за </a:t>
            </a:r>
            <a:r>
              <a:rPr lang="ru-RU" sz="1800" dirty="0" err="1" smtClean="0"/>
              <a:t>местни</a:t>
            </a:r>
            <a:r>
              <a:rPr lang="ru-RU" sz="1800" dirty="0" smtClean="0"/>
              <a:t> приходи. </a:t>
            </a:r>
            <a:endParaRPr lang="ru-RU" sz="1800" dirty="0"/>
          </a:p>
          <a:p>
            <a:r>
              <a:rPr lang="ru-RU" sz="1800" dirty="0" smtClean="0"/>
              <a:t>По </a:t>
            </a:r>
            <a:r>
              <a:rPr lang="ru-RU" sz="1800" dirty="0"/>
              <a:t>отношение на </a:t>
            </a:r>
            <a:r>
              <a:rPr lang="ru-RU" sz="1800" dirty="0" err="1"/>
              <a:t>Актовете</a:t>
            </a:r>
            <a:r>
              <a:rPr lang="ru-RU" sz="1800" dirty="0"/>
              <a:t> за </a:t>
            </a:r>
            <a:r>
              <a:rPr lang="ru-RU" sz="1800" dirty="0" err="1"/>
              <a:t>установяване</a:t>
            </a:r>
            <a:r>
              <a:rPr lang="ru-RU" sz="1800" dirty="0"/>
              <a:t> на </a:t>
            </a:r>
            <a:r>
              <a:rPr lang="ru-RU" sz="1800" dirty="0" err="1"/>
              <a:t>задължения</a:t>
            </a:r>
            <a:r>
              <a:rPr lang="ru-RU" sz="1800" dirty="0"/>
              <a:t> по декларация </a:t>
            </a:r>
            <a:r>
              <a:rPr lang="ru-RU" sz="1800" dirty="0" err="1"/>
              <a:t>издавани</a:t>
            </a:r>
            <a:r>
              <a:rPr lang="ru-RU" sz="1800" dirty="0"/>
              <a:t> по </a:t>
            </a:r>
            <a:r>
              <a:rPr lang="ru-RU" sz="1800" dirty="0" err="1"/>
              <a:t>реда</a:t>
            </a:r>
            <a:r>
              <a:rPr lang="ru-RU" sz="1800" dirty="0"/>
              <a:t> на чл.107, ал.3 ДОПК </a:t>
            </a:r>
            <a:r>
              <a:rPr lang="ru-RU" sz="1800" dirty="0" err="1" smtClean="0"/>
              <a:t>следва</a:t>
            </a:r>
            <a:r>
              <a:rPr lang="ru-RU" sz="1800" dirty="0" smtClean="0"/>
              <a:t> </a:t>
            </a:r>
            <a:r>
              <a:rPr lang="ru-RU" sz="1800" dirty="0"/>
              <a:t>в </a:t>
            </a:r>
            <a:r>
              <a:rPr lang="ru-RU" sz="1800" dirty="0" err="1"/>
              <a:t>звената</a:t>
            </a:r>
            <a:r>
              <a:rPr lang="ru-RU" sz="1800" dirty="0"/>
              <a:t> за </a:t>
            </a:r>
            <a:r>
              <a:rPr lang="ru-RU" sz="1800" dirty="0" err="1"/>
              <a:t>местни</a:t>
            </a:r>
            <a:r>
              <a:rPr lang="ru-RU" sz="1800" dirty="0"/>
              <a:t> приходи да се </a:t>
            </a:r>
            <a:r>
              <a:rPr lang="ru-RU" sz="1800" dirty="0" err="1"/>
              <a:t>ползва</a:t>
            </a:r>
            <a:r>
              <a:rPr lang="ru-RU" sz="1800" dirty="0"/>
              <a:t> </a:t>
            </a:r>
            <a:r>
              <a:rPr lang="ru-RU" sz="1800" dirty="0" err="1"/>
              <a:t>възможността</a:t>
            </a:r>
            <a:r>
              <a:rPr lang="ru-RU" sz="1800" dirty="0"/>
              <a:t> да се </a:t>
            </a:r>
            <a:r>
              <a:rPr lang="ru-RU" sz="1800" dirty="0" err="1"/>
              <a:t>издават</a:t>
            </a:r>
            <a:r>
              <a:rPr lang="ru-RU" sz="1800" dirty="0"/>
              <a:t> </a:t>
            </a:r>
            <a:r>
              <a:rPr lang="ru-RU" sz="1800" dirty="0" err="1"/>
              <a:t>актове</a:t>
            </a:r>
            <a:r>
              <a:rPr lang="ru-RU" sz="1800" dirty="0"/>
              <a:t> </a:t>
            </a:r>
            <a:r>
              <a:rPr lang="ru-RU" sz="1800" dirty="0" err="1"/>
              <a:t>въз</a:t>
            </a:r>
            <a:r>
              <a:rPr lang="ru-RU" sz="1800" dirty="0"/>
              <a:t> основа на </a:t>
            </a:r>
            <a:r>
              <a:rPr lang="ru-RU" sz="1800" dirty="0" err="1"/>
              <a:t>служебни</a:t>
            </a:r>
            <a:r>
              <a:rPr lang="ru-RU" sz="1800" dirty="0"/>
              <a:t> </a:t>
            </a:r>
            <a:r>
              <a:rPr lang="ru-RU" sz="1800" dirty="0" err="1"/>
              <a:t>данни</a:t>
            </a:r>
            <a:r>
              <a:rPr lang="ru-RU" sz="1800" dirty="0"/>
              <a:t> и </a:t>
            </a:r>
            <a:r>
              <a:rPr lang="ru-RU" sz="1800" dirty="0" err="1"/>
              <a:t>данни</a:t>
            </a:r>
            <a:r>
              <a:rPr lang="ru-RU" sz="1800" dirty="0"/>
              <a:t> </a:t>
            </a:r>
            <a:r>
              <a:rPr lang="ru-RU" sz="1800" dirty="0" err="1"/>
              <a:t>получени</a:t>
            </a:r>
            <a:r>
              <a:rPr lang="ru-RU" sz="1800" dirty="0"/>
              <a:t> от трети лица и организации.</a:t>
            </a:r>
          </a:p>
          <a:p>
            <a:r>
              <a:rPr lang="ru-RU" sz="1800" dirty="0" err="1"/>
              <a:t>У</a:t>
            </a:r>
            <a:r>
              <a:rPr lang="ru-RU" sz="1800" dirty="0" err="1" smtClean="0"/>
              <a:t>становяването</a:t>
            </a:r>
            <a:r>
              <a:rPr lang="ru-RU" sz="1800" dirty="0" smtClean="0"/>
              <a:t> </a:t>
            </a:r>
            <a:r>
              <a:rPr lang="ru-RU" sz="1800" dirty="0"/>
              <a:t>на </a:t>
            </a:r>
            <a:r>
              <a:rPr lang="ru-RU" sz="1800" dirty="0" err="1"/>
              <a:t>задълженията</a:t>
            </a:r>
            <a:r>
              <a:rPr lang="ru-RU" sz="1800" dirty="0"/>
              <a:t> </a:t>
            </a:r>
            <a:r>
              <a:rPr lang="ru-RU" sz="1800" dirty="0" err="1"/>
              <a:t>предварително</a:t>
            </a:r>
            <a:r>
              <a:rPr lang="ru-RU" sz="1800" dirty="0"/>
              <a:t>(АУЗД) или </a:t>
            </a:r>
            <a:r>
              <a:rPr lang="ru-RU" sz="1800" dirty="0" err="1"/>
              <a:t>окончателно</a:t>
            </a:r>
            <a:r>
              <a:rPr lang="ru-RU" sz="1800" dirty="0"/>
              <a:t>(РА) е специфична </a:t>
            </a:r>
            <a:r>
              <a:rPr lang="ru-RU" sz="1800" dirty="0" err="1"/>
              <a:t>контролно-ревизионна</a:t>
            </a:r>
            <a:r>
              <a:rPr lang="ru-RU" sz="1800" dirty="0"/>
              <a:t> </a:t>
            </a:r>
            <a:r>
              <a:rPr lang="ru-RU" sz="1800" dirty="0" err="1"/>
              <a:t>дейност</a:t>
            </a:r>
            <a:r>
              <a:rPr lang="ru-RU" sz="1800" dirty="0"/>
              <a:t>, </a:t>
            </a:r>
            <a:r>
              <a:rPr lang="ru-RU" sz="1800" dirty="0" err="1"/>
              <a:t>изискваща</a:t>
            </a:r>
            <a:r>
              <a:rPr lang="ru-RU" sz="1800" dirty="0"/>
              <a:t> по </a:t>
            </a:r>
            <a:r>
              <a:rPr lang="ru-RU" sz="1800" dirty="0" err="1"/>
              <a:t>задълбочени</a:t>
            </a:r>
            <a:r>
              <a:rPr lang="ru-RU" sz="1800" dirty="0"/>
              <a:t> познания и практико-теоретичен опит, </a:t>
            </a:r>
            <a:r>
              <a:rPr lang="ru-RU" sz="1800" dirty="0" err="1"/>
              <a:t>поради</a:t>
            </a:r>
            <a:r>
              <a:rPr lang="ru-RU" sz="1800" dirty="0"/>
              <a:t> </a:t>
            </a:r>
            <a:r>
              <a:rPr lang="ru-RU" sz="1800" dirty="0" err="1"/>
              <a:t>което</a:t>
            </a:r>
            <a:r>
              <a:rPr lang="ru-RU" sz="1800" dirty="0"/>
              <a:t> при </a:t>
            </a:r>
            <a:r>
              <a:rPr lang="ru-RU" sz="1800" dirty="0" err="1"/>
              <a:t>организацията</a:t>
            </a:r>
            <a:r>
              <a:rPr lang="ru-RU" sz="1800" dirty="0"/>
              <a:t> на </a:t>
            </a:r>
            <a:r>
              <a:rPr lang="ru-RU" sz="1800" dirty="0" err="1"/>
              <a:t>тази</a:t>
            </a:r>
            <a:r>
              <a:rPr lang="ru-RU" sz="1800" dirty="0"/>
              <a:t> </a:t>
            </a:r>
            <a:r>
              <a:rPr lang="ru-RU" sz="1800" dirty="0" err="1"/>
              <a:t>дейност</a:t>
            </a:r>
            <a:r>
              <a:rPr lang="ru-RU" sz="1800" dirty="0"/>
              <a:t> </a:t>
            </a:r>
            <a:r>
              <a:rPr lang="ru-RU" sz="1800" dirty="0" err="1"/>
              <a:t>следва</a:t>
            </a:r>
            <a:r>
              <a:rPr lang="ru-RU" sz="1800" dirty="0"/>
              <a:t> да се </a:t>
            </a:r>
            <a:r>
              <a:rPr lang="ru-RU" sz="1800" dirty="0" err="1"/>
              <a:t>оправомощават</a:t>
            </a:r>
            <a:r>
              <a:rPr lang="ru-RU" sz="1800" dirty="0"/>
              <a:t> служители с </a:t>
            </a:r>
            <a:r>
              <a:rPr lang="ru-RU" sz="1800" dirty="0" err="1"/>
              <a:t>по-голям</a:t>
            </a:r>
            <a:r>
              <a:rPr lang="ru-RU" sz="1800" dirty="0"/>
              <a:t> опит и </a:t>
            </a:r>
            <a:r>
              <a:rPr lang="ru-RU" sz="1800" dirty="0" err="1"/>
              <a:t>задълбочени</a:t>
            </a:r>
            <a:r>
              <a:rPr lang="ru-RU" sz="1800" dirty="0"/>
              <a:t> познания, </a:t>
            </a:r>
            <a:r>
              <a:rPr lang="ru-RU" sz="1800" dirty="0" err="1"/>
              <a:t>както</a:t>
            </a:r>
            <a:r>
              <a:rPr lang="ru-RU" sz="1800" dirty="0"/>
              <a:t> по </a:t>
            </a:r>
            <a:r>
              <a:rPr lang="ru-RU" sz="1800" dirty="0" err="1"/>
              <a:t>процесуалния</a:t>
            </a:r>
            <a:r>
              <a:rPr lang="ru-RU" sz="1800" dirty="0"/>
              <a:t> закон ДОПК, </a:t>
            </a:r>
            <a:r>
              <a:rPr lang="ru-RU" sz="1800" dirty="0" err="1"/>
              <a:t>така</a:t>
            </a:r>
            <a:r>
              <a:rPr lang="ru-RU" sz="1800" dirty="0"/>
              <a:t> и по </a:t>
            </a:r>
            <a:r>
              <a:rPr lang="ru-RU" sz="1800" dirty="0" err="1"/>
              <a:t>материалните</a:t>
            </a:r>
            <a:r>
              <a:rPr lang="ru-RU" sz="1800" dirty="0"/>
              <a:t> ЗМДТ и </a:t>
            </a:r>
            <a:r>
              <a:rPr lang="ru-RU" sz="1800" dirty="0" err="1"/>
              <a:t>местните</a:t>
            </a:r>
            <a:r>
              <a:rPr lang="ru-RU" sz="1800" dirty="0"/>
              <a:t> </a:t>
            </a:r>
            <a:r>
              <a:rPr lang="ru-RU" sz="1800" dirty="0" err="1"/>
              <a:t>наредби</a:t>
            </a:r>
            <a:r>
              <a:rPr lang="ru-RU" sz="1800" dirty="0"/>
              <a:t>.</a:t>
            </a:r>
          </a:p>
          <a:p>
            <a:r>
              <a:rPr lang="ru-RU" sz="1800" dirty="0" err="1"/>
              <a:t>П</a:t>
            </a:r>
            <a:r>
              <a:rPr lang="ru-RU" sz="1800" dirty="0" err="1" smtClean="0"/>
              <a:t>редимство</a:t>
            </a:r>
            <a:r>
              <a:rPr lang="ru-RU" sz="1800" dirty="0" smtClean="0"/>
              <a:t> </a:t>
            </a:r>
            <a:r>
              <a:rPr lang="ru-RU" sz="1800" dirty="0"/>
              <a:t>при </a:t>
            </a:r>
            <a:r>
              <a:rPr lang="ru-RU" sz="1800" dirty="0" err="1"/>
              <a:t>организацията</a:t>
            </a:r>
            <a:r>
              <a:rPr lang="ru-RU" sz="1800" dirty="0"/>
              <a:t> на </a:t>
            </a:r>
            <a:r>
              <a:rPr lang="ru-RU" sz="1800" dirty="0" err="1"/>
              <a:t>дейността</a:t>
            </a:r>
            <a:r>
              <a:rPr lang="ru-RU" sz="1800" dirty="0"/>
              <a:t>, там </a:t>
            </a:r>
            <a:r>
              <a:rPr lang="ru-RU" sz="1800" dirty="0" err="1"/>
              <a:t>където</a:t>
            </a:r>
            <a:r>
              <a:rPr lang="ru-RU" sz="1800" dirty="0"/>
              <a:t> </a:t>
            </a:r>
            <a:r>
              <a:rPr lang="ru-RU" sz="1800" dirty="0" err="1"/>
              <a:t>числеността</a:t>
            </a:r>
            <a:r>
              <a:rPr lang="ru-RU" sz="1800" dirty="0"/>
              <a:t> на </a:t>
            </a:r>
            <a:r>
              <a:rPr lang="ru-RU" sz="1800" dirty="0" err="1"/>
              <a:t>звеното</a:t>
            </a:r>
            <a:r>
              <a:rPr lang="ru-RU" sz="1800" dirty="0"/>
              <a:t> за </a:t>
            </a:r>
            <a:r>
              <a:rPr lang="ru-RU" sz="1800" dirty="0" err="1"/>
              <a:t>местни</a:t>
            </a:r>
            <a:r>
              <a:rPr lang="ru-RU" sz="1800" dirty="0"/>
              <a:t> приходи </a:t>
            </a:r>
            <a:r>
              <a:rPr lang="ru-RU" sz="1800" dirty="0" err="1"/>
              <a:t>позволява</a:t>
            </a:r>
            <a:r>
              <a:rPr lang="ru-RU" sz="1800" dirty="0"/>
              <a:t>, </a:t>
            </a:r>
            <a:r>
              <a:rPr lang="ru-RU" sz="1800" dirty="0" smtClean="0"/>
              <a:t>е да </a:t>
            </a:r>
            <a:r>
              <a:rPr lang="ru-RU" sz="1800" dirty="0"/>
              <a:t>се </a:t>
            </a:r>
            <a:r>
              <a:rPr lang="ru-RU" sz="1800" dirty="0" err="1"/>
              <a:t>създаде</a:t>
            </a:r>
            <a:r>
              <a:rPr lang="ru-RU" sz="1800" dirty="0"/>
              <a:t> </a:t>
            </a:r>
            <a:r>
              <a:rPr lang="ru-RU" sz="1800" dirty="0" err="1"/>
              <a:t>самостоятелна</a:t>
            </a:r>
            <a:r>
              <a:rPr lang="ru-RU" sz="1800" dirty="0"/>
              <a:t> структура(сектор, отдел) за </a:t>
            </a:r>
            <a:r>
              <a:rPr lang="ru-RU" sz="1800" dirty="0" err="1"/>
              <a:t>установяване</a:t>
            </a:r>
            <a:r>
              <a:rPr lang="ru-RU" sz="1800" dirty="0"/>
              <a:t> на </a:t>
            </a:r>
            <a:r>
              <a:rPr lang="ru-RU" sz="1800" dirty="0" err="1"/>
              <a:t>задълженията</a:t>
            </a:r>
            <a:r>
              <a:rPr lang="ru-RU" sz="1800" dirty="0"/>
              <a:t> и </a:t>
            </a:r>
            <a:r>
              <a:rPr lang="ru-RU" sz="1800" dirty="0" err="1"/>
              <a:t>извършване</a:t>
            </a:r>
            <a:r>
              <a:rPr lang="ru-RU" sz="1800" dirty="0"/>
              <a:t> на </a:t>
            </a:r>
            <a:r>
              <a:rPr lang="ru-RU" sz="1800" dirty="0" err="1"/>
              <a:t>контролно-ревизионната</a:t>
            </a:r>
            <a:r>
              <a:rPr lang="ru-RU" sz="1800" dirty="0"/>
              <a:t> </a:t>
            </a:r>
            <a:r>
              <a:rPr lang="ru-RU" sz="1800" dirty="0" err="1"/>
              <a:t>дейност</a:t>
            </a:r>
            <a:r>
              <a:rPr lang="ru-RU" sz="1800" dirty="0"/>
              <a:t>. </a:t>
            </a:r>
          </a:p>
          <a:p>
            <a:endParaRPr lang="bg-BG" sz="1800" dirty="0"/>
          </a:p>
        </p:txBody>
      </p:sp>
    </p:spTree>
    <p:extLst>
      <p:ext uri="{BB962C8B-B14F-4D97-AF65-F5344CB8AC3E}">
        <p14:creationId xmlns:p14="http://schemas.microsoft.com/office/powerpoint/2010/main" val="34049571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953973"/>
          </a:xfrm>
        </p:spPr>
        <p:txBody>
          <a:bodyPr>
            <a:noAutofit/>
          </a:bodyPr>
          <a:lstStyle/>
          <a:p>
            <a:pPr algn="ctr"/>
            <a:r>
              <a:rPr lang="ru-RU" sz="2200" b="1" dirty="0">
                <a:solidFill>
                  <a:srgbClr val="549E39"/>
                </a:solidFill>
                <a:latin typeface="Times New Roman"/>
              </a:rPr>
              <a:t>Подтема  1. </a:t>
            </a:r>
            <a:r>
              <a:rPr lang="ru-RU" sz="2200" b="1" dirty="0" err="1">
                <a:solidFill>
                  <a:srgbClr val="549E39"/>
                </a:solidFill>
                <a:latin typeface="Times New Roman"/>
              </a:rPr>
              <a:t>Ефективна</a:t>
            </a:r>
            <a:r>
              <a:rPr lang="ru-RU" sz="2200" b="1" dirty="0">
                <a:solidFill>
                  <a:srgbClr val="549E39"/>
                </a:solidFill>
                <a:latin typeface="Times New Roman"/>
              </a:rPr>
              <a:t> организация на </a:t>
            </a:r>
            <a:r>
              <a:rPr lang="ru-RU" sz="2200" b="1" dirty="0" err="1">
                <a:solidFill>
                  <a:srgbClr val="549E39"/>
                </a:solidFill>
                <a:latin typeface="Times New Roman"/>
              </a:rPr>
              <a:t>дейностите</a:t>
            </a:r>
            <a:r>
              <a:rPr lang="ru-RU" sz="2200" b="1" dirty="0">
                <a:solidFill>
                  <a:srgbClr val="549E39"/>
                </a:solidFill>
                <a:latin typeface="Times New Roman"/>
              </a:rPr>
              <a:t> и </a:t>
            </a:r>
            <a:r>
              <a:rPr lang="ru-RU" sz="2200" b="1" dirty="0" err="1">
                <a:solidFill>
                  <a:srgbClr val="549E39"/>
                </a:solidFill>
                <a:latin typeface="Times New Roman"/>
              </a:rPr>
              <a:t>практиките</a:t>
            </a:r>
            <a:r>
              <a:rPr lang="ru-RU" sz="2200" b="1" dirty="0">
                <a:solidFill>
                  <a:srgbClr val="549E39"/>
                </a:solidFill>
                <a:latin typeface="Times New Roman"/>
              </a:rPr>
              <a:t> по </a:t>
            </a:r>
            <a:r>
              <a:rPr lang="ru-RU" sz="2200" b="1" dirty="0" err="1" smtClean="0">
                <a:solidFill>
                  <a:srgbClr val="549E39"/>
                </a:solidFill>
                <a:latin typeface="Times New Roman"/>
              </a:rPr>
              <a:t>установяване</a:t>
            </a:r>
            <a:r>
              <a:rPr lang="ru-RU" sz="2200" b="1" dirty="0" smtClean="0">
                <a:solidFill>
                  <a:srgbClr val="549E39"/>
                </a:solidFill>
                <a:latin typeface="Times New Roman"/>
              </a:rPr>
              <a:t>, </a:t>
            </a:r>
            <a:r>
              <a:rPr lang="ru-RU" sz="2200" b="1" dirty="0" err="1">
                <a:solidFill>
                  <a:srgbClr val="549E39"/>
                </a:solidFill>
                <a:latin typeface="Times New Roman"/>
              </a:rPr>
              <a:t>обезпечаване</a:t>
            </a:r>
            <a:r>
              <a:rPr lang="ru-RU" sz="2200" b="1" dirty="0">
                <a:solidFill>
                  <a:srgbClr val="549E39"/>
                </a:solidFill>
                <a:latin typeface="Times New Roman"/>
              </a:rPr>
              <a:t> и </a:t>
            </a:r>
            <a:r>
              <a:rPr lang="ru-RU" sz="2200" b="1" dirty="0" err="1">
                <a:solidFill>
                  <a:srgbClr val="549E39"/>
                </a:solidFill>
                <a:latin typeface="Times New Roman"/>
              </a:rPr>
              <a:t>събиране</a:t>
            </a:r>
            <a:r>
              <a:rPr lang="ru-RU" sz="2200" b="1" dirty="0">
                <a:solidFill>
                  <a:srgbClr val="549E39"/>
                </a:solidFill>
                <a:latin typeface="Times New Roman"/>
              </a:rPr>
              <a:t> на </a:t>
            </a:r>
            <a:r>
              <a:rPr lang="ru-RU" sz="2200" b="1" dirty="0" err="1">
                <a:solidFill>
                  <a:srgbClr val="549E39"/>
                </a:solidFill>
                <a:latin typeface="Times New Roman"/>
              </a:rPr>
              <a:t>местните</a:t>
            </a:r>
            <a:r>
              <a:rPr lang="ru-RU" sz="2200" b="1" dirty="0">
                <a:solidFill>
                  <a:srgbClr val="549E39"/>
                </a:solidFill>
                <a:latin typeface="Times New Roman"/>
              </a:rPr>
              <a:t> </a:t>
            </a:r>
            <a:r>
              <a:rPr lang="ru-RU" sz="2200" b="1" dirty="0" err="1">
                <a:solidFill>
                  <a:srgbClr val="549E39"/>
                </a:solidFill>
                <a:latin typeface="Times New Roman"/>
              </a:rPr>
              <a:t>данъци</a:t>
            </a:r>
            <a:r>
              <a:rPr lang="ru-RU" sz="2200" b="1" dirty="0">
                <a:solidFill>
                  <a:srgbClr val="549E39"/>
                </a:solidFill>
                <a:latin typeface="Times New Roman"/>
              </a:rPr>
              <a:t> и такси на </a:t>
            </a:r>
            <a:r>
              <a:rPr lang="ru-RU" sz="2200" b="1" dirty="0" err="1">
                <a:solidFill>
                  <a:srgbClr val="549E39"/>
                </a:solidFill>
                <a:latin typeface="Times New Roman"/>
              </a:rPr>
              <a:t>местно</a:t>
            </a:r>
            <a:r>
              <a:rPr lang="ru-RU" sz="2200" b="1" dirty="0">
                <a:solidFill>
                  <a:srgbClr val="549E39"/>
                </a:solidFill>
                <a:latin typeface="Times New Roman"/>
              </a:rPr>
              <a:t> </a:t>
            </a:r>
            <a:r>
              <a:rPr lang="ru-RU" sz="2200" b="1" dirty="0" err="1" smtClean="0">
                <a:solidFill>
                  <a:srgbClr val="549E39"/>
                </a:solidFill>
                <a:latin typeface="Times New Roman"/>
              </a:rPr>
              <a:t>ниво</a:t>
            </a:r>
            <a:endParaRPr lang="ru-RU" sz="2200" b="1" i="1" dirty="0">
              <a:solidFill>
                <a:schemeClr val="accent1">
                  <a:lumMod val="75000"/>
                </a:schemeClr>
              </a:solidFill>
            </a:endParaRPr>
          </a:p>
        </p:txBody>
      </p:sp>
      <p:sp>
        <p:nvSpPr>
          <p:cNvPr id="3" name="Контейнер за съдържание 2"/>
          <p:cNvSpPr>
            <a:spLocks noGrp="1"/>
          </p:cNvSpPr>
          <p:nvPr>
            <p:ph idx="1"/>
          </p:nvPr>
        </p:nvSpPr>
        <p:spPr>
          <a:xfrm>
            <a:off x="374573" y="1310185"/>
            <a:ext cx="11512627" cy="5255867"/>
          </a:xfrm>
        </p:spPr>
        <p:txBody>
          <a:bodyPr>
            <a:normAutofit fontScale="92500" lnSpcReduction="10000"/>
          </a:bodyPr>
          <a:lstStyle/>
          <a:p>
            <a:pPr lvl="0">
              <a:buFont typeface="Wingdings" panose="05000000000000000000" pitchFamily="2" charset="2"/>
              <a:buChar char="ü"/>
            </a:pPr>
            <a:r>
              <a:rPr lang="bg-BG" b="1" dirty="0"/>
              <a:t>Окончателно установяване. Ревизионни производства. </a:t>
            </a:r>
            <a:endParaRPr lang="bg-BG" dirty="0"/>
          </a:p>
          <a:p>
            <a:pPr marL="45720" indent="0">
              <a:buNone/>
            </a:pPr>
            <a:r>
              <a:rPr lang="bg-BG" dirty="0"/>
              <a:t>С</a:t>
            </a:r>
            <a:r>
              <a:rPr lang="bg-BG" dirty="0" smtClean="0"/>
              <a:t> </a:t>
            </a:r>
            <a:r>
              <a:rPr lang="bg-BG" dirty="0"/>
              <a:t>последните изменения на чл.107 ДОПК от 2016г. е разширена възможността за издаване на АУЗД, без да е налице подадена декларация и въз основа на получени данни от трети лица, поради което е препоръчително да се избягват ревизионните производства. </a:t>
            </a:r>
          </a:p>
          <a:p>
            <a:pPr lvl="0">
              <a:buFont typeface="Wingdings" panose="05000000000000000000" pitchFamily="2" charset="2"/>
              <a:buChar char="Ø"/>
            </a:pPr>
            <a:r>
              <a:rPr lang="bg-BG" dirty="0"/>
              <a:t>Н</a:t>
            </a:r>
            <a:r>
              <a:rPr lang="bg-BG" dirty="0" smtClean="0"/>
              <a:t>едостатъците </a:t>
            </a:r>
            <a:r>
              <a:rPr lang="bg-BG" dirty="0"/>
              <a:t>на ревизионното производство:</a:t>
            </a:r>
          </a:p>
          <a:p>
            <a:pPr lvl="0"/>
            <a:r>
              <a:rPr lang="bg-BG" dirty="0"/>
              <a:t>тежко като </a:t>
            </a:r>
            <a:r>
              <a:rPr lang="bg-BG" dirty="0" smtClean="0"/>
              <a:t>процедура (за </a:t>
            </a:r>
            <a:r>
              <a:rPr lang="bg-BG" dirty="0"/>
              <a:t>да стартира са необходими няколко административни акта – Заповед за определяне на органа, който може да възлага ревизия; Заповед за възлагане на ревизия(ЗВР)) </a:t>
            </a:r>
          </a:p>
          <a:p>
            <a:pPr lvl="0"/>
            <a:r>
              <a:rPr lang="bg-BG" dirty="0"/>
              <a:t>размяна на множество книжа между органите по приходите и ревизираното лице в хода на производството(доказателства, съобщения</a:t>
            </a:r>
            <a:r>
              <a:rPr lang="bg-BG" dirty="0" smtClean="0"/>
              <a:t>, ЗВР</a:t>
            </a:r>
            <a:r>
              <a:rPr lang="bg-BG" dirty="0"/>
              <a:t>, ревизионен доклад, възражения, ревизионен акт и др.)</a:t>
            </a:r>
          </a:p>
          <a:p>
            <a:pPr lvl="0"/>
            <a:r>
              <a:rPr lang="bg-BG" dirty="0"/>
              <a:t>множество рискове от процесуални пропуски и грешки.</a:t>
            </a:r>
          </a:p>
          <a:p>
            <a:pPr marL="45720" indent="0">
              <a:buNone/>
            </a:pPr>
            <a:r>
              <a:rPr lang="bg-BG" b="1" dirty="0" smtClean="0"/>
              <a:t>Извод</a:t>
            </a:r>
            <a:r>
              <a:rPr lang="bg-BG" dirty="0" smtClean="0"/>
              <a:t>: </a:t>
            </a:r>
            <a:r>
              <a:rPr lang="bg-BG" dirty="0"/>
              <a:t>В</a:t>
            </a:r>
            <a:r>
              <a:rPr lang="bg-BG" dirty="0" smtClean="0"/>
              <a:t>ъзможностите </a:t>
            </a:r>
            <a:r>
              <a:rPr lang="bg-BG" dirty="0"/>
              <a:t>за органите по приходите по чл.106 и 107 ДОПК напълно обезпечават процеса по установяване на неплатените в срок задължения, като производствата се отличават с бързина, типовизация на самия административен акт и процесуална икономия. </a:t>
            </a:r>
            <a:endParaRPr lang="bg-BG" dirty="0" smtClean="0"/>
          </a:p>
          <a:p>
            <a:pPr marL="45720" indent="0" algn="ctr">
              <a:buNone/>
            </a:pPr>
            <a:r>
              <a:rPr lang="ru-RU" i="1" dirty="0"/>
              <a:t>Решение № 15450 от 14.12.2020 г. на ВАС по адм. д. № 8382/2020 г</a:t>
            </a:r>
            <a:r>
              <a:rPr lang="ru-RU" i="1" dirty="0" smtClean="0"/>
              <a:t>. и </a:t>
            </a:r>
            <a:r>
              <a:rPr lang="ru-RU" i="1" dirty="0"/>
              <a:t>Решение № 15124 от 8.12.2020 г. на ВАС по адм. д. № 9848/2020 г</a:t>
            </a:r>
            <a:r>
              <a:rPr lang="ru-RU" i="1" dirty="0" smtClean="0"/>
              <a:t>.</a:t>
            </a:r>
            <a:endParaRPr lang="bg-BG" i="1" dirty="0"/>
          </a:p>
          <a:p>
            <a:endParaRPr lang="bg-BG" sz="1800" dirty="0"/>
          </a:p>
        </p:txBody>
      </p:sp>
    </p:spTree>
    <p:extLst>
      <p:ext uri="{BB962C8B-B14F-4D97-AF65-F5344CB8AC3E}">
        <p14:creationId xmlns:p14="http://schemas.microsoft.com/office/powerpoint/2010/main" val="3626000558"/>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57548"/>
            <a:ext cx="11512627" cy="4808504"/>
          </a:xfrm>
        </p:spPr>
        <p:txBody>
          <a:bodyPr>
            <a:normAutofit/>
          </a:bodyPr>
          <a:lstStyle/>
          <a:p>
            <a:pPr marL="45720" indent="0">
              <a:buNone/>
            </a:pPr>
            <a:r>
              <a:rPr lang="bg-BG" dirty="0"/>
              <a:t>При създаване на ефективната организация по установяване на задълженията в звеното за местни приходи, следва да се вземат необходимите мерки за избягване рисковете от образуване на ревизионни производства.</a:t>
            </a:r>
          </a:p>
          <a:p>
            <a:pPr marL="45720" indent="0">
              <a:buNone/>
            </a:pPr>
            <a:r>
              <a:rPr lang="bg-BG" dirty="0"/>
              <a:t>Тези мерки трябва да са насочени най-вече в три насоки:</a:t>
            </a:r>
          </a:p>
          <a:p>
            <a:pPr lvl="0"/>
            <a:r>
              <a:rPr lang="bg-BG" dirty="0"/>
              <a:t>Максимално ползване на служебни данни и информация от трети лица и организации, които да бъдат проверявани преди ползването им за определяне на данъчното задължение.</a:t>
            </a:r>
          </a:p>
          <a:p>
            <a:pPr lvl="0"/>
            <a:r>
              <a:rPr lang="bg-BG" dirty="0"/>
              <a:t>При приемане на декларации същите следва щателно да бъдат проверени за съответствие на посочените в тях данни с други налични данни и официални документи, така че да се минимизира риска от провеждане на процедура по </a:t>
            </a:r>
            <a:r>
              <a:rPr lang="bg-BG" dirty="0" smtClean="0"/>
              <a:t>отстраняване </a:t>
            </a:r>
            <a:r>
              <a:rPr lang="bg-BG" dirty="0"/>
              <a:t>на несъответствия(чл.106 ДОПК), която в много от случаите води до последващо ревизионно производство.</a:t>
            </a:r>
          </a:p>
          <a:p>
            <a:pPr lvl="0"/>
            <a:r>
              <a:rPr lang="bg-BG" dirty="0"/>
              <a:t>Разясняване правата и задълженията на лицето, като същото да се предразполага към доброволно подаване на коригираща декларация и плащане на </a:t>
            </a:r>
            <a:r>
              <a:rPr lang="bg-BG" dirty="0" err="1"/>
              <a:t>новоустановеното</a:t>
            </a:r>
            <a:r>
              <a:rPr lang="bg-BG" dirty="0"/>
              <a:t> задължение, вкл. чрез разсрочване или отсрочване.</a:t>
            </a:r>
          </a:p>
        </p:txBody>
      </p:sp>
    </p:spTree>
    <p:extLst>
      <p:ext uri="{BB962C8B-B14F-4D97-AF65-F5344CB8AC3E}">
        <p14:creationId xmlns:p14="http://schemas.microsoft.com/office/powerpoint/2010/main" val="247116559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ru-RU" sz="2000" dirty="0"/>
              <a:t>1.2.Организация на </a:t>
            </a:r>
            <a:r>
              <a:rPr lang="ru-RU" sz="2000" dirty="0" err="1"/>
              <a:t>дейностите</a:t>
            </a:r>
            <a:r>
              <a:rPr lang="ru-RU" sz="2000" dirty="0"/>
              <a:t> и </a:t>
            </a:r>
            <a:r>
              <a:rPr lang="ru-RU" sz="2000" dirty="0" err="1"/>
              <a:t>практиките</a:t>
            </a:r>
            <a:r>
              <a:rPr lang="ru-RU" sz="2000" dirty="0"/>
              <a:t> по </a:t>
            </a:r>
            <a:r>
              <a:rPr lang="ru-RU" sz="2000" dirty="0" err="1"/>
              <a:t>обезпечаване</a:t>
            </a:r>
            <a:r>
              <a:rPr lang="ru-RU" sz="2000" dirty="0"/>
              <a:t>.</a:t>
            </a:r>
          </a:p>
          <a:p>
            <a:pPr>
              <a:buFont typeface="Wingdings" panose="05000000000000000000" pitchFamily="2" charset="2"/>
              <a:buChar char="Ø"/>
            </a:pPr>
            <a:r>
              <a:rPr lang="ru-RU" sz="2000" dirty="0"/>
              <a:t>Характеристика  на </a:t>
            </a:r>
            <a:r>
              <a:rPr lang="ru-RU" sz="2000" dirty="0" err="1"/>
              <a:t>обезпечителното</a:t>
            </a:r>
            <a:r>
              <a:rPr lang="ru-RU" sz="2000" dirty="0"/>
              <a:t> производство.</a:t>
            </a:r>
          </a:p>
          <a:p>
            <a:r>
              <a:rPr lang="ru-RU" sz="2000" dirty="0" smtClean="0"/>
              <a:t>Осигуряване възможност за запазване </a:t>
            </a:r>
            <a:r>
              <a:rPr lang="ru-RU" sz="2000" dirty="0"/>
              <a:t>имуществото в патримониума на длъжника </a:t>
            </a:r>
            <a:r>
              <a:rPr lang="ru-RU" sz="2000" dirty="0" smtClean="0"/>
              <a:t>и последващото му осребряване с цел погасяване на публичните вземания.</a:t>
            </a:r>
          </a:p>
          <a:p>
            <a:r>
              <a:rPr lang="ru-RU" sz="2000" dirty="0" smtClean="0"/>
              <a:t>Два </a:t>
            </a:r>
            <a:r>
              <a:rPr lang="ru-RU" sz="2000" dirty="0"/>
              <a:t>вида обепечителни мерки </a:t>
            </a:r>
            <a:r>
              <a:rPr lang="ru-RU" sz="2000" dirty="0" smtClean="0"/>
              <a:t>- предварителни </a:t>
            </a:r>
            <a:r>
              <a:rPr lang="ru-RU" sz="2000" dirty="0"/>
              <a:t>и същински(последващи).</a:t>
            </a:r>
          </a:p>
          <a:p>
            <a:r>
              <a:rPr lang="ru-RU" sz="2000" dirty="0"/>
              <a:t>Нормативна </a:t>
            </a:r>
            <a:r>
              <a:rPr lang="ru-RU" sz="2000" dirty="0" err="1"/>
              <a:t>уредба</a:t>
            </a:r>
            <a:r>
              <a:rPr lang="ru-RU" sz="2000" dirty="0"/>
              <a:t> - чл. 121, чл. 195, ал. 5 и чл. 197 от ДОПК. </a:t>
            </a:r>
          </a:p>
          <a:p>
            <a:r>
              <a:rPr lang="ru-RU" sz="2000" dirty="0" err="1"/>
              <a:t>С</a:t>
            </a:r>
            <a:r>
              <a:rPr lang="ru-RU" sz="2000" dirty="0" err="1" smtClean="0"/>
              <a:t>ъщинските</a:t>
            </a:r>
            <a:r>
              <a:rPr lang="ru-RU" sz="2000" dirty="0" smtClean="0"/>
              <a:t> </a:t>
            </a:r>
            <a:r>
              <a:rPr lang="ru-RU" sz="2000" dirty="0" err="1"/>
              <a:t>обезпечителни</a:t>
            </a:r>
            <a:r>
              <a:rPr lang="ru-RU" sz="2000" dirty="0"/>
              <a:t> мерки се </a:t>
            </a:r>
            <a:r>
              <a:rPr lang="ru-RU" sz="2000" dirty="0" err="1"/>
              <a:t>налагат</a:t>
            </a:r>
            <a:r>
              <a:rPr lang="ru-RU" sz="2000" dirty="0"/>
              <a:t> </a:t>
            </a:r>
            <a:r>
              <a:rPr lang="ru-RU" sz="2000" dirty="0" err="1"/>
              <a:t>върху</a:t>
            </a:r>
            <a:r>
              <a:rPr lang="ru-RU" sz="2000" dirty="0"/>
              <a:t> вече </a:t>
            </a:r>
            <a:r>
              <a:rPr lang="ru-RU" sz="2000" dirty="0" err="1"/>
              <a:t>установени</a:t>
            </a:r>
            <a:r>
              <a:rPr lang="ru-RU" sz="2000" dirty="0"/>
              <a:t> и </a:t>
            </a:r>
            <a:r>
              <a:rPr lang="ru-RU" sz="2000" dirty="0" err="1"/>
              <a:t>изискуеми</a:t>
            </a:r>
            <a:r>
              <a:rPr lang="ru-RU" sz="2000" dirty="0"/>
              <a:t> </a:t>
            </a:r>
            <a:r>
              <a:rPr lang="ru-RU" sz="2000" dirty="0" err="1"/>
              <a:t>публични</a:t>
            </a:r>
            <a:r>
              <a:rPr lang="ru-RU" sz="2000" dirty="0"/>
              <a:t> </a:t>
            </a:r>
            <a:r>
              <a:rPr lang="ru-RU" sz="2000" dirty="0" err="1"/>
              <a:t>вземания</a:t>
            </a:r>
            <a:r>
              <a:rPr lang="ru-RU" sz="2000" dirty="0"/>
              <a:t>. </a:t>
            </a:r>
          </a:p>
          <a:p>
            <a:r>
              <a:rPr lang="ru-RU" sz="2000" dirty="0" err="1"/>
              <a:t>Изключение</a:t>
            </a:r>
            <a:r>
              <a:rPr lang="ru-RU" sz="2000" dirty="0"/>
              <a:t> </a:t>
            </a:r>
            <a:r>
              <a:rPr lang="ru-RU" sz="2000" dirty="0" smtClean="0"/>
              <a:t>- чл</a:t>
            </a:r>
            <a:r>
              <a:rPr lang="ru-RU" sz="2000" dirty="0"/>
              <a:t>. 121 ДОПК, </a:t>
            </a:r>
            <a:r>
              <a:rPr lang="ru-RU" sz="2000" dirty="0" smtClean="0"/>
              <a:t>допуска </a:t>
            </a:r>
            <a:r>
              <a:rPr lang="ru-RU" sz="2000" dirty="0"/>
              <a:t>налагане на обезпечения </a:t>
            </a:r>
            <a:r>
              <a:rPr lang="bg-BG" sz="2000" dirty="0" smtClean="0"/>
              <a:t>за</a:t>
            </a:r>
            <a:r>
              <a:rPr lang="ru-RU" sz="2000" dirty="0" smtClean="0"/>
              <a:t> </a:t>
            </a:r>
            <a:r>
              <a:rPr lang="ru-RU" sz="2000" dirty="0"/>
              <a:t>вземания, които нямат характер на установени и изискуеми. </a:t>
            </a:r>
            <a:r>
              <a:rPr lang="ru-RU" sz="2000" dirty="0" err="1"/>
              <a:t>Това</a:t>
            </a:r>
            <a:r>
              <a:rPr lang="ru-RU" sz="2000" dirty="0"/>
              <a:t> </a:t>
            </a:r>
            <a:r>
              <a:rPr lang="ru-RU" sz="2000" dirty="0" err="1"/>
              <a:t>са</a:t>
            </a:r>
            <a:r>
              <a:rPr lang="ru-RU" sz="2000" dirty="0"/>
              <a:t> </a:t>
            </a:r>
            <a:r>
              <a:rPr lang="ru-RU" sz="2000" dirty="0" err="1"/>
              <a:t>така</a:t>
            </a:r>
            <a:r>
              <a:rPr lang="ru-RU" sz="2000" dirty="0"/>
              <a:t> </a:t>
            </a:r>
            <a:r>
              <a:rPr lang="ru-RU" sz="2000" dirty="0" err="1"/>
              <a:t>наречените</a:t>
            </a:r>
            <a:r>
              <a:rPr lang="ru-RU" sz="2000" dirty="0"/>
              <a:t> </a:t>
            </a:r>
            <a:r>
              <a:rPr lang="ru-RU" sz="2000" dirty="0" err="1"/>
              <a:t>предварителни</a:t>
            </a:r>
            <a:r>
              <a:rPr lang="ru-RU" sz="2000" dirty="0"/>
              <a:t> </a:t>
            </a:r>
            <a:r>
              <a:rPr lang="ru-RU" sz="2000" dirty="0" err="1"/>
              <a:t>обезпечителни</a:t>
            </a:r>
            <a:r>
              <a:rPr lang="ru-RU" sz="2000" dirty="0"/>
              <a:t> мерки.</a:t>
            </a:r>
          </a:p>
          <a:p>
            <a:endParaRPr lang="ru-RU" sz="2000" dirty="0"/>
          </a:p>
          <a:p>
            <a:endParaRPr lang="bg-BG" sz="1800" dirty="0"/>
          </a:p>
        </p:txBody>
      </p:sp>
    </p:spTree>
    <p:extLst>
      <p:ext uri="{BB962C8B-B14F-4D97-AF65-F5344CB8AC3E}">
        <p14:creationId xmlns:p14="http://schemas.microsoft.com/office/powerpoint/2010/main" val="2943463563"/>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57548"/>
            <a:ext cx="11512627" cy="4808504"/>
          </a:xfrm>
        </p:spPr>
        <p:txBody>
          <a:bodyPr>
            <a:normAutofit/>
          </a:bodyPr>
          <a:lstStyle/>
          <a:p>
            <a:pPr>
              <a:buFont typeface="Wingdings" panose="05000000000000000000" pitchFamily="2" charset="2"/>
              <a:buChar char="Ø"/>
            </a:pPr>
            <a:r>
              <a:rPr lang="ru-RU" sz="2400" dirty="0"/>
              <a:t>Правомощията на органите в обезпечителното производство.</a:t>
            </a:r>
          </a:p>
          <a:p>
            <a:pPr>
              <a:buFont typeface="Wingdings" panose="05000000000000000000" pitchFamily="2" charset="2"/>
              <a:buChar char="§"/>
            </a:pPr>
            <a:r>
              <a:rPr lang="ru-RU" sz="2400" dirty="0"/>
              <a:t>Правомощия на органите по приходите.</a:t>
            </a:r>
          </a:p>
          <a:p>
            <a:pPr>
              <a:buFont typeface="Wingdings" panose="05000000000000000000" pitchFamily="2" charset="2"/>
              <a:buChar char="ü"/>
            </a:pPr>
            <a:r>
              <a:rPr lang="ru-RU" sz="2400" dirty="0"/>
              <a:t>Съгласно чл. 121, ал. 1, изр. 1 органът по приходите прави мотивирано искане за налагане на предварителни обезпечителни марки. </a:t>
            </a:r>
          </a:p>
          <a:p>
            <a:pPr marL="45720" indent="0">
              <a:buNone/>
            </a:pPr>
            <a:r>
              <a:rPr lang="ru-RU" sz="2400" dirty="0"/>
              <a:t>Мотивирано искане могат да направят:</a:t>
            </a:r>
          </a:p>
          <a:p>
            <a:pPr marL="45720" indent="0">
              <a:buNone/>
            </a:pPr>
            <a:r>
              <a:rPr lang="ru-RU" sz="2400" dirty="0"/>
              <a:t>-органите, определени да извършат ревизията от момента на издаване на заповедта за възлагане на ревизията до издаване на ревизионния доклад;</a:t>
            </a:r>
          </a:p>
          <a:p>
            <a:pPr marL="45720" indent="0">
              <a:buNone/>
            </a:pPr>
            <a:r>
              <a:rPr lang="ru-RU" sz="2400" dirty="0"/>
              <a:t>-компетентният орган да издаде ревизионния акт, от издаването на заповедта за определяне на компетентен орган до връчването на ревизионния акт</a:t>
            </a:r>
            <a:r>
              <a:rPr lang="ru-RU" sz="2400" dirty="0" smtClean="0"/>
              <a:t>.</a:t>
            </a:r>
            <a:endParaRPr lang="en-US" sz="2400" b="1" dirty="0"/>
          </a:p>
        </p:txBody>
      </p:sp>
    </p:spTree>
    <p:extLst>
      <p:ext uri="{BB962C8B-B14F-4D97-AF65-F5344CB8AC3E}">
        <p14:creationId xmlns:p14="http://schemas.microsoft.com/office/powerpoint/2010/main" val="266404265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60560"/>
            <a:ext cx="11512627" cy="4805491"/>
          </a:xfrm>
        </p:spPr>
        <p:txBody>
          <a:bodyPr>
            <a:normAutofit/>
          </a:bodyPr>
          <a:lstStyle/>
          <a:p>
            <a:pPr lvl="0">
              <a:buFont typeface="Wingdings" panose="05000000000000000000" pitchFamily="2" charset="2"/>
              <a:buChar char="Ø"/>
            </a:pPr>
            <a:r>
              <a:rPr lang="bg-BG" sz="2800" b="1" dirty="0"/>
              <a:t>Правомощия на служителя с  функции на публичен изпълнител</a:t>
            </a:r>
            <a:endParaRPr lang="bg-BG" sz="2800" dirty="0"/>
          </a:p>
          <a:p>
            <a:r>
              <a:rPr lang="bg-BG" sz="2800" dirty="0" smtClean="0"/>
              <a:t>Правомощията са посочени в чл.12, ал.4 ДОПК.</a:t>
            </a:r>
            <a:endParaRPr lang="bg-BG" sz="2800" dirty="0"/>
          </a:p>
          <a:p>
            <a:r>
              <a:rPr lang="bg-BG" sz="2800" dirty="0" smtClean="0"/>
              <a:t>Публичният </a:t>
            </a:r>
            <a:r>
              <a:rPr lang="bg-BG" sz="2800" dirty="0"/>
              <a:t>изпълнител издава постановление за налагане на  предварителни </a:t>
            </a:r>
            <a:r>
              <a:rPr lang="bg-BG" sz="2800" dirty="0" smtClean="0"/>
              <a:t>и/или последващи обезпечителни </a:t>
            </a:r>
            <a:r>
              <a:rPr lang="bg-BG" sz="2800" dirty="0"/>
              <a:t>мерки. </a:t>
            </a:r>
            <a:endParaRPr lang="bg-BG" sz="2800" dirty="0" smtClean="0"/>
          </a:p>
          <a:p>
            <a:r>
              <a:rPr lang="ru-RU" sz="2800" dirty="0" smtClean="0"/>
              <a:t>За налагане на обезпечителните мерки Публичният </a:t>
            </a:r>
            <a:r>
              <a:rPr lang="ru-RU" sz="2800" dirty="0"/>
              <a:t>изпълнител издава постановление за налагане на  предварителни обезпечителни </a:t>
            </a:r>
            <a:r>
              <a:rPr lang="ru-RU" sz="2800" dirty="0" smtClean="0"/>
              <a:t>мерки</a:t>
            </a:r>
            <a:r>
              <a:rPr lang="ru-RU" sz="2800" dirty="0"/>
              <a:t> </a:t>
            </a:r>
            <a:r>
              <a:rPr lang="ru-RU" sz="2800" dirty="0" smtClean="0"/>
              <a:t>във форма и съдържание отговарящи на изискванията на чл.196, ал.1 ДОПК.</a:t>
            </a:r>
          </a:p>
          <a:p>
            <a:endParaRPr lang="bg-BG" sz="2400" dirty="0"/>
          </a:p>
          <a:p>
            <a:endParaRPr lang="bg-BG" sz="2400" dirty="0"/>
          </a:p>
        </p:txBody>
      </p:sp>
    </p:spTree>
    <p:extLst>
      <p:ext uri="{BB962C8B-B14F-4D97-AF65-F5344CB8AC3E}">
        <p14:creationId xmlns:p14="http://schemas.microsoft.com/office/powerpoint/2010/main" val="285706567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lgn="ctr">
              <a:buNone/>
            </a:pPr>
            <a:r>
              <a:rPr lang="bg-BG" sz="2400" dirty="0"/>
              <a:t>К</a:t>
            </a:r>
            <a:r>
              <a:rPr lang="bg-BG" sz="2400" dirty="0" smtClean="0"/>
              <a:t>ога </a:t>
            </a:r>
            <a:r>
              <a:rPr lang="bg-BG" sz="2400" dirty="0"/>
              <a:t>в </a:t>
            </a:r>
            <a:r>
              <a:rPr lang="bg-BG" sz="2400" dirty="0" smtClean="0"/>
              <a:t>производствата, </a:t>
            </a:r>
            <a:r>
              <a:rPr lang="bg-BG" sz="2400" dirty="0"/>
              <a:t>развивани от органите по приходите към звената за местни приходи могат да се налагат предварителни обезпечителни </a:t>
            </a:r>
            <a:r>
              <a:rPr lang="bg-BG" sz="2400" dirty="0" smtClean="0"/>
              <a:t>мерки?</a:t>
            </a:r>
          </a:p>
          <a:p>
            <a:pPr marL="45720" indent="0" algn="ctr">
              <a:buNone/>
            </a:pPr>
            <a:r>
              <a:rPr lang="bg-BG" b="1" dirty="0">
                <a:solidFill>
                  <a:schemeClr val="tx1"/>
                </a:solidFill>
              </a:rPr>
              <a:t>В хода на образувано ревизионно </a:t>
            </a:r>
            <a:r>
              <a:rPr lang="bg-BG" b="1" dirty="0" smtClean="0">
                <a:solidFill>
                  <a:schemeClr val="tx1"/>
                </a:solidFill>
              </a:rPr>
              <a:t>производство</a:t>
            </a:r>
          </a:p>
          <a:p>
            <a:pPr marL="45720" indent="0" algn="ctr">
              <a:buNone/>
            </a:pPr>
            <a:endParaRPr lang="en-US" dirty="0"/>
          </a:p>
          <a:p>
            <a:pPr marL="0" lvl="0" indent="450850" algn="just" eaLnBrk="0" fontAlgn="base" hangingPunct="0">
              <a:lnSpc>
                <a:spcPct val="100000"/>
              </a:lnSpc>
              <a:spcBef>
                <a:spcPct val="0"/>
              </a:spcBef>
              <a:spcAft>
                <a:spcPct val="0"/>
              </a:spcAft>
              <a:buClrTx/>
              <a:buSzTx/>
              <a:buNone/>
            </a:pPr>
            <a:r>
              <a:rPr lang="bg-BG" altLang="en-US" sz="24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Период</a:t>
            </a:r>
            <a:r>
              <a:rPr lang="bg-BG" altLang="en-US" sz="2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в който могат да бъдат </a:t>
            </a:r>
            <a:endParaRPr lang="en-US" altLang="en-US" sz="2000" dirty="0">
              <a:solidFill>
                <a:schemeClr val="tx1"/>
              </a:solidFill>
            </a:endParaRPr>
          </a:p>
          <a:p>
            <a:pPr marL="0" lvl="0" indent="450850" algn="just" eaLnBrk="0" fontAlgn="base" hangingPunct="0">
              <a:lnSpc>
                <a:spcPct val="100000"/>
              </a:lnSpc>
              <a:spcBef>
                <a:spcPct val="0"/>
              </a:spcBef>
              <a:spcAft>
                <a:spcPct val="0"/>
              </a:spcAft>
              <a:buClrTx/>
              <a:buSzTx/>
              <a:buNone/>
            </a:pPr>
            <a:r>
              <a:rPr lang="bg-BG" altLang="en-US" sz="24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наложени </a:t>
            </a:r>
            <a:r>
              <a:rPr lang="bg-BG" altLang="en-US" sz="2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предварителните </a:t>
            </a:r>
            <a:endParaRPr lang="en-US" altLang="en-US" sz="2000" dirty="0">
              <a:solidFill>
                <a:schemeClr val="tx1"/>
              </a:solidFill>
            </a:endParaRPr>
          </a:p>
          <a:p>
            <a:pPr marL="0" lvl="0" indent="450850" algn="just" eaLnBrk="0" fontAlgn="base" hangingPunct="0">
              <a:lnSpc>
                <a:spcPct val="100000"/>
              </a:lnSpc>
              <a:spcBef>
                <a:spcPct val="0"/>
              </a:spcBef>
              <a:spcAft>
                <a:spcPct val="0"/>
              </a:spcAft>
              <a:buClrTx/>
              <a:buSzTx/>
              <a:buNone/>
            </a:pPr>
            <a:r>
              <a:rPr lang="bg-BG" altLang="en-US" sz="24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обезпечителни </a:t>
            </a:r>
            <a:r>
              <a:rPr lang="bg-BG" altLang="en-US" sz="2400" b="1"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мерки</a:t>
            </a:r>
            <a:endParaRPr lang="bg-BG" altLang="en-US" sz="3600" dirty="0">
              <a:solidFill>
                <a:schemeClr val="tx1"/>
              </a:solidFill>
              <a:latin typeface="Arial" panose="020B0604020202020204" pitchFamily="34" charset="0"/>
            </a:endParaRPr>
          </a:p>
          <a:p>
            <a:pPr marL="45720" indent="0" algn="ctr">
              <a:buNone/>
            </a:pPr>
            <a:endParaRPr lang="bg-BG" sz="2400" dirty="0"/>
          </a:p>
          <a:p>
            <a:pPr marL="45720" indent="0">
              <a:buNone/>
            </a:pPr>
            <a:r>
              <a:rPr lang="bg-BG" sz="2400" dirty="0"/>
              <a:t>Действието на наложените предварителни обезпечителни мерки е 4 месеца. В рамките на този срок действието може да бъде продължено с обезпечителни мерки от същия вид върху същото имущество, наложени по реда на </a:t>
            </a:r>
            <a:r>
              <a:rPr lang="bg-BG" sz="2400" u="sng" dirty="0"/>
              <a:t>чл. 121</a:t>
            </a:r>
            <a:r>
              <a:rPr lang="bg-BG" sz="2400" dirty="0"/>
              <a:t> или </a:t>
            </a:r>
            <a:r>
              <a:rPr lang="bg-BG" sz="2400" u="sng" dirty="0"/>
              <a:t>195. </a:t>
            </a:r>
            <a:endParaRPr lang="en-US" sz="2400" dirty="0"/>
          </a:p>
          <a:p>
            <a:pPr marL="45720" indent="0">
              <a:buNone/>
            </a:pPr>
            <a:endParaRPr lang="bg-BG" sz="2400" dirty="0"/>
          </a:p>
        </p:txBody>
      </p:sp>
      <p:sp>
        <p:nvSpPr>
          <p:cNvPr id="4" name="Правоъгълник 34"/>
          <p:cNvSpPr>
            <a:spLocks noChangeArrowheads="1"/>
          </p:cNvSpPr>
          <p:nvPr/>
        </p:nvSpPr>
        <p:spPr bwMode="auto">
          <a:xfrm flipV="1">
            <a:off x="8880764" y="3139266"/>
            <a:ext cx="1697182" cy="1377316"/>
          </a:xfrm>
          <a:prstGeom prst="rect">
            <a:avLst/>
          </a:prstGeom>
          <a:solidFill>
            <a:srgbClr val="FFFFFF"/>
          </a:solidFill>
          <a:ln w="38100" cmpd="dbl">
            <a:solidFill>
              <a:srgbClr val="003366"/>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bg-BG" sz="2000" b="1" dirty="0">
                <a:effectLst/>
                <a:latin typeface="Times New Roman" panose="02020603050405020304" pitchFamily="18" charset="0"/>
                <a:ea typeface="Calibri" panose="020F0502020204030204" pitchFamily="34" charset="0"/>
                <a:cs typeface="Times New Roman" panose="02020603050405020304" pitchFamily="18" charset="0"/>
              </a:rPr>
              <a:t>Издаден ревизионен акт</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bg-BG" sz="1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авоъгълник 33"/>
          <p:cNvSpPr>
            <a:spLocks noChangeArrowheads="1"/>
          </p:cNvSpPr>
          <p:nvPr/>
        </p:nvSpPr>
        <p:spPr bwMode="auto">
          <a:xfrm>
            <a:off x="1006436" y="3139266"/>
            <a:ext cx="2249381" cy="1377316"/>
          </a:xfrm>
          <a:prstGeom prst="rect">
            <a:avLst/>
          </a:prstGeom>
          <a:solidFill>
            <a:srgbClr val="FFFFFF"/>
          </a:solidFill>
          <a:ln w="38100" cmpd="dbl">
            <a:solidFill>
              <a:srgbClr val="003366"/>
            </a:solidFill>
            <a:miter lim="800000"/>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r>
              <a:rPr lang="bg-BG" sz="2000" b="1" dirty="0">
                <a:effectLst/>
                <a:latin typeface="Times New Roman" panose="02020603050405020304" pitchFamily="18" charset="0"/>
                <a:ea typeface="Calibri" panose="020F0502020204030204" pitchFamily="34" charset="0"/>
                <a:cs typeface="Times New Roman" panose="02020603050405020304" pitchFamily="18" charset="0"/>
              </a:rPr>
              <a:t>Издадена заповед за възлагане на ревизия /ЗВР/</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bg-BG" sz="20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10" name="Право съединение 32"/>
          <p:cNvCxnSpPr>
            <a:cxnSpLocks noChangeShapeType="1"/>
          </p:cNvCxnSpPr>
          <p:nvPr/>
        </p:nvCxnSpPr>
        <p:spPr bwMode="auto">
          <a:xfrm>
            <a:off x="3887680" y="4516582"/>
            <a:ext cx="4217229"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338881673"/>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lvl="0">
              <a:buFont typeface="Wingdings" panose="05000000000000000000" pitchFamily="2" charset="2"/>
              <a:buChar char="Ø"/>
            </a:pPr>
            <a:r>
              <a:rPr lang="bg-BG" sz="2400" b="1" dirty="0"/>
              <a:t>П</a:t>
            </a:r>
            <a:r>
              <a:rPr lang="bg-BG" sz="2400" b="1" dirty="0" smtClean="0"/>
              <a:t>редпоставки </a:t>
            </a:r>
            <a:r>
              <a:rPr lang="bg-BG" sz="2400" b="1" dirty="0"/>
              <a:t>и изисквания за налагане на предварителни обезпечителни мерки.</a:t>
            </a:r>
            <a:endParaRPr lang="en-US" sz="2400" dirty="0"/>
          </a:p>
          <a:p>
            <a:r>
              <a:rPr lang="bg-BG" sz="2400" dirty="0"/>
              <a:t>Предварително обезпечение  се налага да бъде извършено, когато </a:t>
            </a:r>
            <a:r>
              <a:rPr lang="bg-BG" sz="2400" dirty="0" smtClean="0"/>
              <a:t>от </a:t>
            </a:r>
            <a:r>
              <a:rPr lang="ru-RU" sz="2400" dirty="0" smtClean="0"/>
              <a:t>наличните </a:t>
            </a:r>
            <a:r>
              <a:rPr lang="ru-RU" sz="2400" dirty="0"/>
              <a:t>данни може да се направи </a:t>
            </a:r>
            <a:r>
              <a:rPr lang="bg-BG" sz="2400" dirty="0"/>
              <a:t>обоснован </a:t>
            </a:r>
            <a:r>
              <a:rPr lang="ru-RU" sz="2400" dirty="0"/>
              <a:t>извод, че лицето дължи данъци или задължителни осигурителни </a:t>
            </a:r>
            <a:r>
              <a:rPr lang="bg-BG" sz="2400" dirty="0"/>
              <a:t>вноски, събирането на които ще бъде невъзможно или значително ще се затрудни, ако не бъде извършено предварително обезпечение</a:t>
            </a:r>
            <a:r>
              <a:rPr lang="bg-BG" sz="2400" dirty="0" smtClean="0"/>
              <a:t>.</a:t>
            </a:r>
            <a:endParaRPr lang="en-US" sz="2400" dirty="0"/>
          </a:p>
          <a:p>
            <a:pPr marL="45720" indent="0">
              <a:buNone/>
            </a:pPr>
            <a:r>
              <a:rPr lang="bg-BG" sz="2400" b="1" dirty="0"/>
              <a:t>ВНИМАНИЕ</a:t>
            </a:r>
            <a:r>
              <a:rPr lang="ru-RU" sz="2400" b="1" dirty="0"/>
              <a:t>!</a:t>
            </a:r>
            <a:r>
              <a:rPr lang="bg-BG" sz="2400" dirty="0"/>
              <a:t> Изключение от това правило се съдържа в чл. 124, ал. 4 от ДОПК, съгласно която разпоредба могат да се предприемат предварителни обезпечителни мерки, ако е налице основание за преминаване към особения ред за установяване на данъчната основа по чл. 122, ал. 1 от ДОПК без да се изисква обоснован </a:t>
            </a:r>
            <a:r>
              <a:rPr lang="ru-RU" sz="2400" dirty="0"/>
              <a:t>извод, че лицето дължи данъци</a:t>
            </a:r>
            <a:r>
              <a:rPr lang="bg-BG" sz="2400" dirty="0"/>
              <a:t>, събирането на които ще бъде невъзможно или значително ще се затрудни, ако не бъде извършено предварително </a:t>
            </a:r>
            <a:r>
              <a:rPr lang="bg-BG" sz="2400" dirty="0" smtClean="0"/>
              <a:t>обезпечение.</a:t>
            </a:r>
            <a:endParaRPr lang="en-US"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74428653"/>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a:buFont typeface="Wingdings" panose="05000000000000000000" pitchFamily="2" charset="2"/>
              <a:buChar char="Ø"/>
            </a:pPr>
            <a:r>
              <a:rPr lang="bg-BG" b="1" dirty="0" smtClean="0"/>
              <a:t>Предварителните </a:t>
            </a:r>
            <a:r>
              <a:rPr lang="bg-BG" b="1" dirty="0"/>
              <a:t>обезпечителни мерки се налагат върху активи, обезпечаването върху които</a:t>
            </a:r>
            <a:r>
              <a:rPr lang="bg-BG" dirty="0"/>
              <a:t>:</a:t>
            </a:r>
            <a:endParaRPr lang="en-US" dirty="0"/>
          </a:p>
          <a:p>
            <a:r>
              <a:rPr lang="bg-BG" dirty="0" smtClean="0"/>
              <a:t>не </a:t>
            </a:r>
            <a:r>
              <a:rPr lang="bg-BG" dirty="0"/>
              <a:t>води до сериозно възпрепятстване на дейността на лицето, или, ако това не е възможно, </a:t>
            </a:r>
            <a:endParaRPr lang="en-US" dirty="0"/>
          </a:p>
          <a:p>
            <a:r>
              <a:rPr lang="bg-BG" dirty="0" smtClean="0"/>
              <a:t>не </a:t>
            </a:r>
            <a:r>
              <a:rPr lang="bg-BG" dirty="0"/>
              <a:t>спира извършваната от ревизираното лице дейност.</a:t>
            </a:r>
            <a:endParaRPr lang="en-US" dirty="0"/>
          </a:p>
          <a:p>
            <a:pPr lvl="0">
              <a:buFont typeface="Wingdings" panose="05000000000000000000" pitchFamily="2" charset="2"/>
              <a:buChar char="Ø"/>
            </a:pPr>
            <a:r>
              <a:rPr lang="bg-BG" b="1" dirty="0"/>
              <a:t>Съдебен </a:t>
            </a:r>
            <a:r>
              <a:rPr lang="bg-BG" b="1" dirty="0" smtClean="0"/>
              <a:t>контрол при </a:t>
            </a:r>
            <a:r>
              <a:rPr lang="bg-BG" b="1" dirty="0"/>
              <a:t>продължаване действието на предварителните обезпечителни мерки</a:t>
            </a:r>
            <a:endParaRPr lang="en-US" dirty="0"/>
          </a:p>
          <a:p>
            <a:pPr fontAlgn="ctr"/>
            <a:r>
              <a:rPr lang="bg-BG" dirty="0" smtClean="0"/>
              <a:t>Когато след </a:t>
            </a:r>
            <a:r>
              <a:rPr lang="bg-BG" dirty="0"/>
              <a:t>изтичане на 4 месеца от налагането на първата обезпечителна мярка ревизионния акт не е издаден, за да се продължи действието им следва да се направи искане за продължаването им пред административния съд по местонахождението на органа, наложил обезпечителната мярка. Искането може да бъде направено от публичния изпълнител или ревизираното лице. Съдът се произнася с определение в 14-дневен срок от постъпването на искането. Определението не подлежи на обжалване. </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9553012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a:bodyPr>
          <a:lstStyle/>
          <a:p>
            <a:pPr fontAlgn="ctr"/>
            <a:r>
              <a:rPr lang="bg-BG" dirty="0"/>
              <a:t>Постановлението за налагане на предварителни обезпечителни мерки се обжалва по общия ред за обжалване на постановленията за налагане на обезпечителни мерки, определен в чл. 197 от ДОПК. </a:t>
            </a:r>
            <a:endParaRPr lang="en-US" dirty="0"/>
          </a:p>
          <a:p>
            <a:pPr fontAlgn="ctr"/>
            <a:r>
              <a:rPr lang="bg-BG" dirty="0"/>
              <a:t>Специфично за звената за местни приходи към Общините е, че Постановлението може да бъде обжалвано в 7-дневен срок от връчването му пред </a:t>
            </a:r>
            <a:r>
              <a:rPr lang="bg-BG" b="1" u="sng" dirty="0"/>
              <a:t>ръководителят на звеното за местни приходи</a:t>
            </a:r>
            <a:r>
              <a:rPr lang="bg-BG" dirty="0"/>
              <a:t>, който се произнася с мотивирано решение в 7-дневен срок, от получаването на жалбата.</a:t>
            </a:r>
            <a:endParaRPr lang="en-US" dirty="0"/>
          </a:p>
          <a:p>
            <a:pPr fontAlgn="ctr"/>
            <a:r>
              <a:rPr lang="bg-BG" dirty="0"/>
              <a:t>Решението може да се обжалва пред административния съд по местонахождението на общината, в 7-дневен срок от връчването му на жалбоподателя. </a:t>
            </a:r>
            <a:endParaRPr lang="en-US" dirty="0"/>
          </a:p>
          <a:p>
            <a:pPr fontAlgn="ctr"/>
            <a:r>
              <a:rPr lang="bg-BG" dirty="0"/>
              <a:t>Непроизнасянето на решаващия орган в 7-дневния срок се смята за потвърждение на постановлението, което може да се обжалва в 14-дневен срок от изтичането на срока за произнасяне.</a:t>
            </a:r>
            <a:endParaRPr lang="en-US" dirty="0"/>
          </a:p>
          <a:p>
            <a:pPr fontAlgn="ctr"/>
            <a:r>
              <a:rPr lang="bg-BG" dirty="0"/>
              <a:t>Решението на административния съд не подлежи на обжалване</a:t>
            </a:r>
            <a:r>
              <a:rPr lang="bg-BG" dirty="0" smtClean="0"/>
              <a:t>.</a:t>
            </a:r>
            <a:r>
              <a:rPr lang="bg-BG" b="1" cap="all" dirty="0"/>
              <a:t> </a:t>
            </a:r>
            <a:endParaRPr lang="bg-BG" b="1" cap="all" dirty="0" smtClean="0"/>
          </a:p>
          <a:p>
            <a:pPr marL="45720" indent="0" fontAlgn="ctr">
              <a:buNone/>
            </a:pPr>
            <a:r>
              <a:rPr lang="bg-BG" b="1" cap="all" dirty="0" smtClean="0"/>
              <a:t>Важно</a:t>
            </a:r>
            <a:r>
              <a:rPr lang="bg-BG" b="1" cap="all" dirty="0"/>
              <a:t>!</a:t>
            </a:r>
            <a:r>
              <a:rPr lang="bg-BG" b="1" dirty="0"/>
              <a:t> </a:t>
            </a:r>
            <a:r>
              <a:rPr lang="bg-BG" dirty="0"/>
              <a:t>Изпълнението на постановлението, с което се налага обезпечението, не може да бъде спряно поради обжалването му.</a:t>
            </a:r>
            <a:endParaRPr lang="en-US" dirty="0"/>
          </a:p>
          <a:p>
            <a:pPr fontAlgn="ct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25280657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940325"/>
          </a:xfrm>
        </p:spPr>
        <p:txBody>
          <a:bodyPr>
            <a:noAutofit/>
          </a:bodyPr>
          <a:lstStyle/>
          <a:p>
            <a:pPr algn="ctr"/>
            <a:r>
              <a:rPr lang="bg-BG" sz="3600" b="1" dirty="0" smtClean="0">
                <a:solidFill>
                  <a:schemeClr val="accent1">
                    <a:lumMod val="75000"/>
                  </a:schemeClr>
                </a:solidFill>
                <a:latin typeface="+mn-lt"/>
              </a:rPr>
              <a:t>Цел и съдържание на занятието</a:t>
            </a:r>
            <a:endParaRPr lang="ru-RU" sz="32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296537"/>
            <a:ext cx="11512627" cy="5269515"/>
          </a:xfrm>
        </p:spPr>
        <p:txBody>
          <a:bodyPr>
            <a:normAutofit fontScale="92500" lnSpcReduction="10000"/>
          </a:bodyPr>
          <a:lstStyle/>
          <a:p>
            <a:pPr marL="45720" indent="0">
              <a:buNone/>
            </a:pPr>
            <a:r>
              <a:rPr lang="ru-RU" sz="2400" b="1" dirty="0"/>
              <a:t>Цели:</a:t>
            </a:r>
            <a:r>
              <a:rPr lang="ru-RU" sz="2400" dirty="0"/>
              <a:t>  </a:t>
            </a:r>
            <a:r>
              <a:rPr lang="ru-RU" sz="2400" dirty="0" err="1"/>
              <a:t>Участниците</a:t>
            </a:r>
            <a:r>
              <a:rPr lang="ru-RU" sz="2400" dirty="0"/>
              <a:t> да се </a:t>
            </a:r>
            <a:r>
              <a:rPr lang="ru-RU" sz="2400" dirty="0" err="1"/>
              <a:t>запознаят</a:t>
            </a:r>
            <a:r>
              <a:rPr lang="ru-RU" sz="2400" dirty="0"/>
              <a:t>  с </a:t>
            </a:r>
            <a:r>
              <a:rPr lang="ru-RU" sz="2400" dirty="0" err="1"/>
              <a:t>основните</a:t>
            </a:r>
            <a:r>
              <a:rPr lang="ru-RU" sz="2400" dirty="0"/>
              <a:t> </a:t>
            </a:r>
            <a:r>
              <a:rPr lang="ru-RU" sz="2400" dirty="0" err="1"/>
              <a:t>дейности</a:t>
            </a:r>
            <a:r>
              <a:rPr lang="ru-RU" sz="2400" dirty="0"/>
              <a:t> и </a:t>
            </a:r>
            <a:r>
              <a:rPr lang="ru-RU" sz="2400" dirty="0" err="1"/>
              <a:t>добри</a:t>
            </a:r>
            <a:r>
              <a:rPr lang="ru-RU" sz="2400" dirty="0"/>
              <a:t> практики по </a:t>
            </a:r>
            <a:r>
              <a:rPr lang="ru-RU" sz="2400" dirty="0" err="1"/>
              <a:t>установяване</a:t>
            </a:r>
            <a:r>
              <a:rPr lang="ru-RU" sz="2400" dirty="0"/>
              <a:t>, </a:t>
            </a:r>
            <a:r>
              <a:rPr lang="ru-RU" sz="2400" dirty="0" err="1"/>
              <a:t>обезпечаване</a:t>
            </a:r>
            <a:r>
              <a:rPr lang="ru-RU" sz="2400" dirty="0"/>
              <a:t> и </a:t>
            </a:r>
            <a:r>
              <a:rPr lang="ru-RU" sz="2400" dirty="0" err="1"/>
              <a:t>събиране</a:t>
            </a:r>
            <a:r>
              <a:rPr lang="ru-RU" sz="2400" dirty="0"/>
              <a:t> на </a:t>
            </a:r>
            <a:r>
              <a:rPr lang="ru-RU" sz="2400" dirty="0" err="1"/>
              <a:t>местните</a:t>
            </a:r>
            <a:r>
              <a:rPr lang="ru-RU" sz="2400" dirty="0"/>
              <a:t> </a:t>
            </a:r>
            <a:r>
              <a:rPr lang="ru-RU" sz="2400" dirty="0" err="1"/>
              <a:t>данъци</a:t>
            </a:r>
            <a:r>
              <a:rPr lang="ru-RU" sz="2400" dirty="0"/>
              <a:t> и такси. В </a:t>
            </a:r>
            <a:r>
              <a:rPr lang="ru-RU" sz="2400" dirty="0" err="1"/>
              <a:t>темата</a:t>
            </a:r>
            <a:r>
              <a:rPr lang="ru-RU" sz="2400" dirty="0"/>
              <a:t> </a:t>
            </a:r>
            <a:r>
              <a:rPr lang="ru-RU" sz="2400" dirty="0" err="1"/>
              <a:t>ще</a:t>
            </a:r>
            <a:r>
              <a:rPr lang="ru-RU" sz="2400" dirty="0"/>
              <a:t> се </a:t>
            </a:r>
            <a:r>
              <a:rPr lang="ru-RU" sz="2400" dirty="0" err="1"/>
              <a:t>насочи</a:t>
            </a:r>
            <a:r>
              <a:rPr lang="ru-RU" sz="2400" dirty="0"/>
              <a:t> </a:t>
            </a:r>
            <a:r>
              <a:rPr lang="ru-RU" sz="2400" dirty="0" err="1"/>
              <a:t>вниманието</a:t>
            </a:r>
            <a:r>
              <a:rPr lang="ru-RU" sz="2400" dirty="0"/>
              <a:t> </a:t>
            </a:r>
            <a:r>
              <a:rPr lang="ru-RU" sz="2400" dirty="0" err="1"/>
              <a:t>към</a:t>
            </a:r>
            <a:r>
              <a:rPr lang="ru-RU" sz="2400" dirty="0"/>
              <a:t> </a:t>
            </a:r>
            <a:r>
              <a:rPr lang="ru-RU" sz="2400" dirty="0" err="1"/>
              <a:t>това</a:t>
            </a:r>
            <a:r>
              <a:rPr lang="ru-RU" sz="2400" dirty="0"/>
              <a:t> как да се </a:t>
            </a:r>
            <a:r>
              <a:rPr lang="ru-RU" sz="2400" dirty="0" err="1"/>
              <a:t>организират</a:t>
            </a:r>
            <a:r>
              <a:rPr lang="ru-RU" sz="2400" dirty="0"/>
              <a:t> </a:t>
            </a:r>
            <a:r>
              <a:rPr lang="ru-RU" sz="2400" dirty="0" err="1"/>
              <a:t>процесите</a:t>
            </a:r>
            <a:r>
              <a:rPr lang="ru-RU" sz="2400" dirty="0"/>
              <a:t>, </a:t>
            </a:r>
            <a:r>
              <a:rPr lang="ru-RU" sz="2400" dirty="0" err="1"/>
              <a:t>управлението</a:t>
            </a:r>
            <a:r>
              <a:rPr lang="ru-RU" sz="2400" dirty="0"/>
              <a:t>  и </a:t>
            </a:r>
            <a:r>
              <a:rPr lang="ru-RU" sz="2400" dirty="0" err="1"/>
              <a:t>контрола</a:t>
            </a:r>
            <a:r>
              <a:rPr lang="ru-RU" sz="2400" dirty="0"/>
              <a:t> им, </a:t>
            </a:r>
            <a:r>
              <a:rPr lang="ru-RU" sz="2400" dirty="0" err="1"/>
              <a:t>така</a:t>
            </a:r>
            <a:r>
              <a:rPr lang="ru-RU" sz="2400" dirty="0"/>
              <a:t> че да се </a:t>
            </a:r>
            <a:r>
              <a:rPr lang="ru-RU" sz="2400" dirty="0" err="1"/>
              <a:t>постигне</a:t>
            </a:r>
            <a:r>
              <a:rPr lang="ru-RU" sz="2400" dirty="0"/>
              <a:t> </a:t>
            </a:r>
            <a:r>
              <a:rPr lang="ru-RU" sz="2400" dirty="0" err="1"/>
              <a:t>максимална</a:t>
            </a:r>
            <a:r>
              <a:rPr lang="ru-RU" sz="2400" dirty="0"/>
              <a:t>  </a:t>
            </a:r>
            <a:r>
              <a:rPr lang="ru-RU" sz="2400" dirty="0" err="1"/>
              <a:t>ефективност</a:t>
            </a:r>
            <a:r>
              <a:rPr lang="ru-RU" sz="2400" dirty="0"/>
              <a:t> </a:t>
            </a:r>
            <a:r>
              <a:rPr lang="ru-RU" sz="2400" dirty="0" smtClean="0"/>
              <a:t>в </a:t>
            </a:r>
            <a:r>
              <a:rPr lang="ru-RU" sz="2400" dirty="0" err="1" smtClean="0"/>
              <a:t>работата</a:t>
            </a:r>
            <a:r>
              <a:rPr lang="ru-RU" sz="2400" dirty="0" smtClean="0"/>
              <a:t> на </a:t>
            </a:r>
            <a:r>
              <a:rPr lang="ru-RU" sz="2400" dirty="0" err="1"/>
              <a:t>звеното</a:t>
            </a:r>
            <a:r>
              <a:rPr lang="ru-RU" sz="2400" dirty="0"/>
              <a:t> за </a:t>
            </a:r>
            <a:r>
              <a:rPr lang="ru-RU" sz="2400" dirty="0" err="1"/>
              <a:t>местни</a:t>
            </a:r>
            <a:r>
              <a:rPr lang="ru-RU" sz="2400" dirty="0"/>
              <a:t> приходи</a:t>
            </a:r>
            <a:r>
              <a:rPr lang="ru-RU" sz="2400" dirty="0" smtClean="0"/>
              <a:t>.</a:t>
            </a:r>
            <a:endParaRPr lang="en-US" sz="2400" dirty="0" smtClean="0"/>
          </a:p>
          <a:p>
            <a:pPr marL="45720" indent="0">
              <a:buNone/>
            </a:pPr>
            <a:r>
              <a:rPr lang="ru-RU" sz="2400" b="1" dirty="0" err="1" smtClean="0"/>
              <a:t>Подтема</a:t>
            </a:r>
            <a:r>
              <a:rPr lang="ru-RU" sz="2400" b="1" dirty="0" smtClean="0"/>
              <a:t>  </a:t>
            </a:r>
            <a:r>
              <a:rPr lang="ru-RU" sz="2400" b="1" dirty="0"/>
              <a:t>1.</a:t>
            </a:r>
            <a:r>
              <a:rPr lang="ru-RU" sz="2400" dirty="0"/>
              <a:t> </a:t>
            </a:r>
            <a:r>
              <a:rPr lang="ru-RU" sz="2400" dirty="0" err="1"/>
              <a:t>Ефективна</a:t>
            </a:r>
            <a:r>
              <a:rPr lang="ru-RU" sz="2400" dirty="0"/>
              <a:t> организация на </a:t>
            </a:r>
            <a:r>
              <a:rPr lang="ru-RU" sz="2400" dirty="0" err="1"/>
              <a:t>дейностите</a:t>
            </a:r>
            <a:r>
              <a:rPr lang="ru-RU" sz="2400" dirty="0"/>
              <a:t> и </a:t>
            </a:r>
            <a:r>
              <a:rPr lang="ru-RU" sz="2400" dirty="0" err="1"/>
              <a:t>практиките</a:t>
            </a:r>
            <a:r>
              <a:rPr lang="ru-RU" sz="2400" dirty="0"/>
              <a:t> по </a:t>
            </a:r>
            <a:r>
              <a:rPr lang="ru-RU" sz="2400" dirty="0" err="1"/>
              <a:t>установяване</a:t>
            </a:r>
            <a:r>
              <a:rPr lang="ru-RU" sz="2400" dirty="0"/>
              <a:t>, </a:t>
            </a:r>
            <a:r>
              <a:rPr lang="ru-RU" sz="2400" dirty="0" err="1"/>
              <a:t>обезпечаване</a:t>
            </a:r>
            <a:r>
              <a:rPr lang="ru-RU" sz="2400" dirty="0"/>
              <a:t> и </a:t>
            </a:r>
            <a:r>
              <a:rPr lang="ru-RU" sz="2400" dirty="0" err="1"/>
              <a:t>събиране</a:t>
            </a:r>
            <a:r>
              <a:rPr lang="ru-RU" sz="2400" dirty="0"/>
              <a:t> на </a:t>
            </a:r>
            <a:r>
              <a:rPr lang="ru-RU" sz="2400" dirty="0" err="1"/>
              <a:t>местните</a:t>
            </a:r>
            <a:r>
              <a:rPr lang="ru-RU" sz="2400" dirty="0"/>
              <a:t> </a:t>
            </a:r>
            <a:r>
              <a:rPr lang="ru-RU" sz="2400" dirty="0" err="1"/>
              <a:t>данъци</a:t>
            </a:r>
            <a:r>
              <a:rPr lang="ru-RU" sz="2400" dirty="0"/>
              <a:t> и такси на </a:t>
            </a:r>
            <a:r>
              <a:rPr lang="ru-RU" sz="2400" dirty="0" err="1"/>
              <a:t>местно</a:t>
            </a:r>
            <a:r>
              <a:rPr lang="ru-RU" sz="2400" dirty="0"/>
              <a:t> </a:t>
            </a:r>
            <a:r>
              <a:rPr lang="ru-RU" sz="2400" dirty="0" err="1"/>
              <a:t>ниво</a:t>
            </a:r>
            <a:r>
              <a:rPr lang="ru-RU" sz="2400" dirty="0"/>
              <a:t>. </a:t>
            </a:r>
          </a:p>
          <a:p>
            <a:pPr marL="45720" indent="0">
              <a:buNone/>
            </a:pPr>
            <a:r>
              <a:rPr lang="en-US" sz="2400" dirty="0" smtClean="0"/>
              <a:t>	</a:t>
            </a:r>
            <a:r>
              <a:rPr lang="ru-RU" sz="2400" dirty="0" smtClean="0"/>
              <a:t>1.1.Организация </a:t>
            </a:r>
            <a:r>
              <a:rPr lang="ru-RU" sz="2400" dirty="0"/>
              <a:t>на </a:t>
            </a:r>
            <a:r>
              <a:rPr lang="ru-RU" sz="2400" dirty="0" err="1"/>
              <a:t>дейностите</a:t>
            </a:r>
            <a:r>
              <a:rPr lang="ru-RU" sz="2400" dirty="0"/>
              <a:t> и </a:t>
            </a:r>
            <a:r>
              <a:rPr lang="ru-RU" sz="2400" dirty="0" err="1"/>
              <a:t>практиките</a:t>
            </a:r>
            <a:r>
              <a:rPr lang="ru-RU" sz="2400" dirty="0"/>
              <a:t> по </a:t>
            </a:r>
            <a:r>
              <a:rPr lang="ru-RU" sz="2400" dirty="0" err="1"/>
              <a:t>установяване</a:t>
            </a:r>
            <a:r>
              <a:rPr lang="ru-RU" sz="2400" dirty="0"/>
              <a:t>.</a:t>
            </a:r>
          </a:p>
          <a:p>
            <a:pPr marL="45720" indent="0">
              <a:buNone/>
            </a:pPr>
            <a:r>
              <a:rPr lang="en-US" sz="2400" dirty="0" smtClean="0"/>
              <a:t>	</a:t>
            </a:r>
            <a:r>
              <a:rPr lang="ru-RU" sz="2400" dirty="0" smtClean="0"/>
              <a:t>1.2.Организация </a:t>
            </a:r>
            <a:r>
              <a:rPr lang="ru-RU" sz="2400" dirty="0"/>
              <a:t>на </a:t>
            </a:r>
            <a:r>
              <a:rPr lang="ru-RU" sz="2400" dirty="0" err="1"/>
              <a:t>дейностите</a:t>
            </a:r>
            <a:r>
              <a:rPr lang="ru-RU" sz="2400" dirty="0"/>
              <a:t> и </a:t>
            </a:r>
            <a:r>
              <a:rPr lang="ru-RU" sz="2400" dirty="0" err="1"/>
              <a:t>практиките</a:t>
            </a:r>
            <a:r>
              <a:rPr lang="ru-RU" sz="2400" dirty="0"/>
              <a:t> по </a:t>
            </a:r>
            <a:r>
              <a:rPr lang="ru-RU" sz="2400" dirty="0" err="1"/>
              <a:t>обезпечаване</a:t>
            </a:r>
            <a:r>
              <a:rPr lang="ru-RU" sz="2400" dirty="0"/>
              <a:t>.</a:t>
            </a:r>
          </a:p>
          <a:p>
            <a:pPr marL="45720" indent="0">
              <a:buNone/>
            </a:pPr>
            <a:r>
              <a:rPr lang="en-US" sz="2400" dirty="0" smtClean="0"/>
              <a:t>	</a:t>
            </a:r>
            <a:r>
              <a:rPr lang="ru-RU" sz="2400" dirty="0" smtClean="0"/>
              <a:t>1.3.Организация </a:t>
            </a:r>
            <a:r>
              <a:rPr lang="ru-RU" sz="2400" dirty="0"/>
              <a:t>на </a:t>
            </a:r>
            <a:r>
              <a:rPr lang="ru-RU" sz="2400" dirty="0" err="1"/>
              <a:t>дейностите</a:t>
            </a:r>
            <a:r>
              <a:rPr lang="ru-RU" sz="2400" dirty="0"/>
              <a:t> и </a:t>
            </a:r>
            <a:r>
              <a:rPr lang="ru-RU" sz="2400" dirty="0" err="1"/>
              <a:t>практиките</a:t>
            </a:r>
            <a:r>
              <a:rPr lang="ru-RU" sz="2400" dirty="0"/>
              <a:t> по </a:t>
            </a:r>
            <a:r>
              <a:rPr lang="ru-RU" sz="2400" dirty="0" err="1"/>
              <a:t>събиране</a:t>
            </a:r>
            <a:r>
              <a:rPr lang="ru-RU" sz="2400" dirty="0"/>
              <a:t>.</a:t>
            </a:r>
          </a:p>
          <a:p>
            <a:pPr marL="45720" indent="0">
              <a:buNone/>
            </a:pPr>
            <a:r>
              <a:rPr lang="ru-RU" sz="2400" b="1" dirty="0" err="1"/>
              <a:t>Подтема</a:t>
            </a:r>
            <a:r>
              <a:rPr lang="ru-RU" sz="2400" b="1" dirty="0"/>
              <a:t> 2.</a:t>
            </a:r>
            <a:r>
              <a:rPr lang="ru-RU" sz="2400" dirty="0"/>
              <a:t> Управление и </a:t>
            </a:r>
            <a:r>
              <a:rPr lang="ru-RU" sz="2400" dirty="0" err="1"/>
              <a:t>контрол</a:t>
            </a:r>
            <a:r>
              <a:rPr lang="ru-RU" sz="2400" dirty="0"/>
              <a:t> на </a:t>
            </a:r>
            <a:r>
              <a:rPr lang="ru-RU" sz="2400" dirty="0" err="1"/>
              <a:t>дейностите</a:t>
            </a:r>
            <a:r>
              <a:rPr lang="ru-RU" sz="2400" dirty="0"/>
              <a:t> и </a:t>
            </a:r>
            <a:r>
              <a:rPr lang="ru-RU" sz="2400" dirty="0" err="1"/>
              <a:t>практиките</a:t>
            </a:r>
            <a:r>
              <a:rPr lang="ru-RU" sz="2400" dirty="0"/>
              <a:t> по </a:t>
            </a:r>
            <a:r>
              <a:rPr lang="ru-RU" sz="2400" dirty="0" err="1"/>
              <a:t>установяване</a:t>
            </a:r>
            <a:r>
              <a:rPr lang="ru-RU" sz="2400" dirty="0"/>
              <a:t>, </a:t>
            </a:r>
            <a:r>
              <a:rPr lang="ru-RU" sz="2400" dirty="0" err="1"/>
              <a:t>обезпечаване</a:t>
            </a:r>
            <a:r>
              <a:rPr lang="ru-RU" sz="2400" dirty="0"/>
              <a:t> и </a:t>
            </a:r>
            <a:r>
              <a:rPr lang="ru-RU" sz="2400" dirty="0" err="1"/>
              <a:t>събиране</a:t>
            </a:r>
            <a:r>
              <a:rPr lang="ru-RU" sz="2400" dirty="0"/>
              <a:t> на </a:t>
            </a:r>
            <a:r>
              <a:rPr lang="ru-RU" sz="2400" dirty="0" err="1"/>
              <a:t>местните</a:t>
            </a:r>
            <a:r>
              <a:rPr lang="ru-RU" sz="2400" dirty="0"/>
              <a:t> </a:t>
            </a:r>
            <a:r>
              <a:rPr lang="ru-RU" sz="2400" dirty="0" err="1"/>
              <a:t>данъци</a:t>
            </a:r>
            <a:r>
              <a:rPr lang="ru-RU" sz="2400" dirty="0"/>
              <a:t> и такси на </a:t>
            </a:r>
            <a:r>
              <a:rPr lang="ru-RU" sz="2400" dirty="0" err="1"/>
              <a:t>местно</a:t>
            </a:r>
            <a:r>
              <a:rPr lang="ru-RU" sz="2400" dirty="0"/>
              <a:t> </a:t>
            </a:r>
            <a:r>
              <a:rPr lang="ru-RU" sz="2400" dirty="0" err="1"/>
              <a:t>ниво</a:t>
            </a:r>
            <a:r>
              <a:rPr lang="ru-RU" sz="2400" dirty="0"/>
              <a:t>.</a:t>
            </a:r>
          </a:p>
          <a:p>
            <a:pPr marL="45720" indent="0">
              <a:buNone/>
            </a:pPr>
            <a:r>
              <a:rPr lang="en-US" sz="2400" dirty="0" smtClean="0"/>
              <a:t>	</a:t>
            </a:r>
            <a:r>
              <a:rPr lang="ru-RU" sz="2400" dirty="0" smtClean="0"/>
              <a:t>1.1</a:t>
            </a:r>
            <a:r>
              <a:rPr lang="ru-RU" sz="2400" dirty="0"/>
              <a:t>.	Управление на </a:t>
            </a:r>
            <a:r>
              <a:rPr lang="ru-RU" sz="2400" dirty="0" err="1"/>
              <a:t>дейностите</a:t>
            </a:r>
            <a:r>
              <a:rPr lang="ru-RU" sz="2400" dirty="0"/>
              <a:t> и </a:t>
            </a:r>
            <a:r>
              <a:rPr lang="ru-RU" sz="2400" dirty="0" err="1"/>
              <a:t>практиките</a:t>
            </a:r>
            <a:r>
              <a:rPr lang="ru-RU" sz="2400" dirty="0"/>
              <a:t> по </a:t>
            </a:r>
            <a:r>
              <a:rPr lang="ru-RU" sz="2400" dirty="0" err="1"/>
              <a:t>установяване</a:t>
            </a:r>
            <a:r>
              <a:rPr lang="ru-RU" sz="2400" dirty="0"/>
              <a:t>, </a:t>
            </a:r>
            <a:r>
              <a:rPr lang="ru-RU" sz="2400" dirty="0" err="1"/>
              <a:t>обезпечаване</a:t>
            </a:r>
            <a:r>
              <a:rPr lang="ru-RU" sz="2400" dirty="0"/>
              <a:t> и </a:t>
            </a:r>
            <a:r>
              <a:rPr lang="ru-RU" sz="2400" dirty="0" err="1"/>
              <a:t>събиране</a:t>
            </a:r>
            <a:r>
              <a:rPr lang="ru-RU" sz="2400" dirty="0"/>
              <a:t> на </a:t>
            </a:r>
            <a:r>
              <a:rPr lang="ru-RU" sz="2400" dirty="0" err="1"/>
              <a:t>местните</a:t>
            </a:r>
            <a:r>
              <a:rPr lang="ru-RU" sz="2400" dirty="0"/>
              <a:t> </a:t>
            </a:r>
            <a:r>
              <a:rPr lang="ru-RU" sz="2400" dirty="0" err="1"/>
              <a:t>данъци</a:t>
            </a:r>
            <a:r>
              <a:rPr lang="ru-RU" sz="2400" dirty="0"/>
              <a:t> и такси на </a:t>
            </a:r>
            <a:r>
              <a:rPr lang="ru-RU" sz="2400" dirty="0" err="1"/>
              <a:t>местно</a:t>
            </a:r>
            <a:r>
              <a:rPr lang="ru-RU" sz="2400" dirty="0"/>
              <a:t> </a:t>
            </a:r>
            <a:r>
              <a:rPr lang="ru-RU" sz="2400" dirty="0" err="1"/>
              <a:t>ниво</a:t>
            </a:r>
            <a:r>
              <a:rPr lang="ru-RU" sz="2400" dirty="0"/>
              <a:t>.</a:t>
            </a:r>
          </a:p>
          <a:p>
            <a:pPr marL="45720" indent="0">
              <a:buNone/>
            </a:pPr>
            <a:r>
              <a:rPr lang="en-US" sz="2400" dirty="0" smtClean="0"/>
              <a:t>	</a:t>
            </a:r>
            <a:r>
              <a:rPr lang="ru-RU" sz="2400" dirty="0" smtClean="0"/>
              <a:t>1.2</a:t>
            </a:r>
            <a:r>
              <a:rPr lang="ru-RU" sz="2400" dirty="0"/>
              <a:t>.	</a:t>
            </a:r>
            <a:r>
              <a:rPr lang="ru-RU" sz="2400" dirty="0" err="1"/>
              <a:t>Контрол</a:t>
            </a:r>
            <a:r>
              <a:rPr lang="ru-RU" sz="2400" dirty="0"/>
              <a:t>.</a:t>
            </a:r>
          </a:p>
          <a:p>
            <a:endParaRPr lang="bg-BG" sz="2400" dirty="0"/>
          </a:p>
        </p:txBody>
      </p:sp>
    </p:spTree>
    <p:extLst>
      <p:ext uri="{BB962C8B-B14F-4D97-AF65-F5344CB8AC3E}">
        <p14:creationId xmlns:p14="http://schemas.microsoft.com/office/powerpoint/2010/main" val="7343334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lvl="0">
              <a:buFont typeface="Wingdings" panose="05000000000000000000" pitchFamily="2" charset="2"/>
              <a:buChar char="Ø"/>
            </a:pPr>
            <a:r>
              <a:rPr lang="bg-BG" b="1" dirty="0"/>
              <a:t>Н</a:t>
            </a:r>
            <a:r>
              <a:rPr lang="bg-BG" b="1" dirty="0" smtClean="0"/>
              <a:t>еобходимите </a:t>
            </a:r>
            <a:r>
              <a:rPr lang="bg-BG" b="1" dirty="0"/>
              <a:t>мерки по организацията на обезпечителния процес в звената за местни приходи</a:t>
            </a:r>
            <a:r>
              <a:rPr lang="bg-BG" b="1" dirty="0" smtClean="0"/>
              <a:t>.</a:t>
            </a:r>
            <a:endParaRPr lang="en-US" dirty="0"/>
          </a:p>
          <a:p>
            <a:pPr lvl="0"/>
            <a:r>
              <a:rPr lang="bg-BG" dirty="0"/>
              <a:t>О</a:t>
            </a:r>
            <a:r>
              <a:rPr lang="bg-BG" dirty="0" smtClean="0"/>
              <a:t>пределяне </a:t>
            </a:r>
            <a:r>
              <a:rPr lang="bg-BG" dirty="0"/>
              <a:t>на служители с правомощия на публични изпълнители по предвидения в чл.4, ал.3 и 4 от ЗМДТ ред. Допустимо е едни и същи лица да бъдат едновременно с правомощия на органи по приходите и </a:t>
            </a:r>
            <a:r>
              <a:rPr lang="bg-BG" dirty="0" smtClean="0"/>
              <a:t>публични </a:t>
            </a:r>
            <a:r>
              <a:rPr lang="bg-BG" dirty="0"/>
              <a:t>изпълнители, но е недопустимо в едно производство едно лице да участва и с двете си качества.</a:t>
            </a:r>
            <a:endParaRPr lang="en-US" dirty="0"/>
          </a:p>
          <a:p>
            <a:pPr lvl="0"/>
            <a:r>
              <a:rPr lang="bg-BG" dirty="0"/>
              <a:t>Създаване на информационна система и/или регистри в които да се въвеждат актовете по налагане на обезпечителните мерки, за да може ефективно да се управлява и контролира процеса.</a:t>
            </a:r>
            <a:endParaRPr lang="en-US" dirty="0"/>
          </a:p>
          <a:p>
            <a:pPr lvl="0"/>
            <a:r>
              <a:rPr lang="bg-BG" dirty="0"/>
              <a:t>Да се разработят вътрешни правила по обезпечението на вземанията</a:t>
            </a:r>
            <a:r>
              <a:rPr lang="bg-BG" dirty="0" smtClean="0"/>
              <a:t>.</a:t>
            </a:r>
            <a:endParaRPr lang="en-US" dirty="0"/>
          </a:p>
          <a:p>
            <a:r>
              <a:rPr lang="bg-BG" b="1" dirty="0"/>
              <a:t>Препоръчително!</a:t>
            </a:r>
            <a:r>
              <a:rPr lang="bg-BG" dirty="0"/>
              <a:t> </a:t>
            </a:r>
            <a:r>
              <a:rPr lang="bg-BG" dirty="0" smtClean="0"/>
              <a:t>Препоръчително е правомощията </a:t>
            </a:r>
            <a:r>
              <a:rPr lang="bg-BG" dirty="0"/>
              <a:t>по обезпечението да бъде възложено на служител с професионална квалификация „юрист“, поради специфичната дейност и актове, които се </a:t>
            </a:r>
            <a:r>
              <a:rPr lang="bg-BG" dirty="0" smtClean="0"/>
              <a:t>издават (</a:t>
            </a:r>
            <a:r>
              <a:rPr lang="bg-BG" dirty="0"/>
              <a:t>постановления), които са сходни със актовете издавани от съдебните изпълнители.</a:t>
            </a:r>
            <a:endParaRPr lang="en-US" dirty="0"/>
          </a:p>
          <a:p>
            <a:pPr marL="0" lvl="0" indent="450850" algn="just" eaLnBrk="0" fontAlgn="base" hangingPunct="0">
              <a:lnSpc>
                <a:spcPct val="100000"/>
              </a:lnSpc>
              <a:spcBef>
                <a:spcPct val="0"/>
              </a:spcBef>
              <a:spcAft>
                <a:spcPct val="0"/>
              </a:spcAft>
              <a:buClrTx/>
              <a:buSzTx/>
              <a:buNone/>
            </a:pPr>
            <a:r>
              <a:rPr lang="bg-BG" altLang="en-US" sz="24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bg-BG"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31257616"/>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marL="45720" indent="0">
              <a:buNone/>
            </a:pPr>
            <a:r>
              <a:rPr lang="bg-BG" b="1" dirty="0"/>
              <a:t>1.3.Организация на дейностите и практиките по събиране</a:t>
            </a:r>
            <a:r>
              <a:rPr lang="bg-BG" b="1" dirty="0" smtClean="0"/>
              <a:t>.</a:t>
            </a:r>
            <a:endParaRPr lang="en-US" dirty="0"/>
          </a:p>
          <a:p>
            <a:pPr lvl="0">
              <a:buFont typeface="Wingdings" panose="05000000000000000000" pitchFamily="2" charset="2"/>
              <a:buChar char="Ø"/>
            </a:pPr>
            <a:r>
              <a:rPr lang="bg-BG" dirty="0" smtClean="0"/>
              <a:t>Характеристика </a:t>
            </a:r>
            <a:r>
              <a:rPr lang="bg-BG" dirty="0"/>
              <a:t>на дейността по събиране на местните данъци и такси.</a:t>
            </a:r>
            <a:endParaRPr lang="en-US" dirty="0"/>
          </a:p>
          <a:p>
            <a:pPr marL="45720" indent="0">
              <a:buNone/>
            </a:pPr>
            <a:r>
              <a:rPr lang="bg-BG" dirty="0"/>
              <a:t>Събирането това е съвкупност от законоустановени поредица от действия, с които се цели осребряване имуществото на задълженото лице и погасяване на публичните му задължения.</a:t>
            </a:r>
            <a:endParaRPr lang="en-US" dirty="0"/>
          </a:p>
          <a:p>
            <a:pPr marL="45720" indent="0">
              <a:buNone/>
            </a:pPr>
            <a:r>
              <a:rPr lang="bg-BG" dirty="0"/>
              <a:t>При събиране на местните данъци и такси за звената за местни приходи към общините е налице право на избор на </a:t>
            </a:r>
            <a:r>
              <a:rPr lang="bg-BG" dirty="0" smtClean="0"/>
              <a:t>способа /</a:t>
            </a:r>
            <a:r>
              <a:rPr lang="bg-BG" dirty="0"/>
              <a:t>чл.4, ал.2 ЗМДТ/:</a:t>
            </a:r>
            <a:endParaRPr lang="en-US" dirty="0"/>
          </a:p>
          <a:p>
            <a:pPr lvl="0">
              <a:buFont typeface="Wingdings" panose="05000000000000000000" pitchFamily="2" charset="2"/>
              <a:buChar char="§"/>
            </a:pPr>
            <a:r>
              <a:rPr lang="bg-BG" dirty="0" smtClean="0"/>
              <a:t>Събиране </a:t>
            </a:r>
            <a:r>
              <a:rPr lang="bg-BG" dirty="0"/>
              <a:t>по реда на Данъчно - осигурителния процесуален кодекс.</a:t>
            </a:r>
            <a:endParaRPr lang="en-US" dirty="0"/>
          </a:p>
          <a:p>
            <a:pPr marL="45720" lvl="0" indent="0">
              <a:buNone/>
            </a:pPr>
            <a:r>
              <a:rPr lang="bg-BG" dirty="0" smtClean="0"/>
              <a:t>-Чрез </a:t>
            </a:r>
            <a:r>
              <a:rPr lang="bg-BG" dirty="0"/>
              <a:t>налагане на обезпечителни мерки от общински служители с правомощия на публични изпълнители.</a:t>
            </a:r>
            <a:endParaRPr lang="en-US" dirty="0"/>
          </a:p>
          <a:p>
            <a:pPr marL="45720" lvl="0" indent="0">
              <a:buNone/>
            </a:pPr>
            <a:r>
              <a:rPr lang="bg-BG" dirty="0" smtClean="0"/>
              <a:t>-Чрез </a:t>
            </a:r>
            <a:r>
              <a:rPr lang="bg-BG" dirty="0"/>
              <a:t>предаване на преписки на публичните изпълнители при НАП;</a:t>
            </a:r>
            <a:endParaRPr lang="en-US" dirty="0"/>
          </a:p>
          <a:p>
            <a:pPr lvl="0">
              <a:buFont typeface="Wingdings" panose="05000000000000000000" pitchFamily="2" charset="2"/>
              <a:buChar char="§"/>
            </a:pPr>
            <a:r>
              <a:rPr lang="bg-BG" dirty="0" smtClean="0"/>
              <a:t>Събиране </a:t>
            </a:r>
            <a:r>
              <a:rPr lang="bg-BG" dirty="0"/>
              <a:t>по реда на Гражданския процесуален кодекс- чрез предаване на преписки на съдебни изпълнители/ЧСИ и ДСИ/</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82104267"/>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lvl="0">
              <a:buFont typeface="Wingdings" panose="05000000000000000000" pitchFamily="2" charset="2"/>
              <a:buChar char="Ø"/>
            </a:pPr>
            <a:r>
              <a:rPr lang="bg-BG" b="1" dirty="0"/>
              <a:t>Изпълнителното основание.</a:t>
            </a:r>
            <a:endParaRPr lang="en-US" dirty="0"/>
          </a:p>
          <a:p>
            <a:pPr marL="45720" indent="0">
              <a:buNone/>
            </a:pPr>
            <a:r>
              <a:rPr lang="bg-BG" dirty="0"/>
              <a:t>Изпълнителното основание съгл. чл. 165 от ДОПК изисква събирането на общинските публични вземания да се извършва въз основа на влязъл в сила акт за установяване на съответното публично общинско вземане, издаден от компетентен орган. </a:t>
            </a:r>
            <a:r>
              <a:rPr lang="bg-BG" dirty="0" smtClean="0"/>
              <a:t>Това са:</a:t>
            </a:r>
            <a:endParaRPr lang="en-US" dirty="0"/>
          </a:p>
          <a:p>
            <a:pPr marL="45720" indent="0">
              <a:buNone/>
            </a:pPr>
            <a:r>
              <a:rPr lang="bg-BG" dirty="0"/>
              <a:t>1. ревизионен акт, независимо дали е обжалван;</a:t>
            </a:r>
            <a:endParaRPr lang="en-US" dirty="0"/>
          </a:p>
          <a:p>
            <a:pPr marL="45720" indent="0">
              <a:buNone/>
            </a:pPr>
            <a:r>
              <a:rPr lang="bg-BG" dirty="0"/>
              <a:t>2. декларация, подадена от задължено лице с изчислени от него задължения за данъци или задължителни осигурителни вноски, като за местните данъци такава е декларацията за облагане с окончателен годишен патентен данък и декларацията за облагане с туристически данък.</a:t>
            </a:r>
            <a:endParaRPr lang="en-US" dirty="0"/>
          </a:p>
          <a:p>
            <a:pPr marL="45720" indent="0">
              <a:buNone/>
            </a:pPr>
            <a:r>
              <a:rPr lang="bg-BG" dirty="0"/>
              <a:t>3. актовете по чл. 106 и 107, независимо дали са обжалвани;</a:t>
            </a:r>
            <a:endParaRPr lang="en-US" dirty="0"/>
          </a:p>
          <a:p>
            <a:pPr marL="0" lvl="0" indent="450850" algn="just" eaLnBrk="0" fontAlgn="base" hangingPunct="0">
              <a:lnSpc>
                <a:spcPct val="100000"/>
              </a:lnSpc>
              <a:spcBef>
                <a:spcPct val="0"/>
              </a:spcBef>
              <a:spcAft>
                <a:spcPct val="0"/>
              </a:spcAft>
              <a:buClrTx/>
              <a:buSzTx/>
              <a:buNone/>
            </a:pPr>
            <a:r>
              <a:rPr lang="bg-BG" altLang="en-US" sz="24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bg-BG"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470117707"/>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496291"/>
            <a:ext cx="11512627" cy="5126181"/>
          </a:xfrm>
        </p:spPr>
        <p:txBody>
          <a:bodyPr>
            <a:normAutofit fontScale="62500" lnSpcReduction="20000"/>
          </a:bodyPr>
          <a:lstStyle/>
          <a:p>
            <a:pPr lvl="0">
              <a:buFont typeface="Wingdings" panose="05000000000000000000" pitchFamily="2" charset="2"/>
              <a:buChar char="Ø"/>
            </a:pPr>
            <a:r>
              <a:rPr lang="bg-BG" sz="3200" dirty="0"/>
              <a:t>Ефективната организация на дейностите по събиране изисква:</a:t>
            </a:r>
            <a:endParaRPr lang="en-US" sz="3200" dirty="0"/>
          </a:p>
          <a:p>
            <a:r>
              <a:rPr lang="bg-BG" sz="3200" dirty="0" smtClean="0"/>
              <a:t>ясно </a:t>
            </a:r>
            <a:r>
              <a:rPr lang="bg-BG" sz="3200" dirty="0"/>
              <a:t>разписани вътрешни правила за предаване на преписките за образуване на изпълнителни дела.</a:t>
            </a:r>
            <a:endParaRPr lang="en-US" sz="3200" dirty="0"/>
          </a:p>
          <a:p>
            <a:r>
              <a:rPr lang="bg-BG" sz="3200" dirty="0" smtClean="0"/>
              <a:t>определяне </a:t>
            </a:r>
            <a:r>
              <a:rPr lang="bg-BG" sz="3200" dirty="0"/>
              <a:t>на служители, които да проверяват и комплектоват преписките, като броя им следва да бъде съобразен така, че да не се получава забавяне между влизане в сила на </a:t>
            </a:r>
            <a:r>
              <a:rPr lang="bg-BG" sz="3200" dirty="0" smtClean="0"/>
              <a:t>актовете, </a:t>
            </a:r>
            <a:r>
              <a:rPr lang="bg-BG" sz="3200" dirty="0"/>
              <a:t>с които се установяват задълженията и предаването им за принудително събиране.</a:t>
            </a:r>
            <a:endParaRPr lang="en-US" sz="3200" dirty="0"/>
          </a:p>
          <a:p>
            <a:r>
              <a:rPr lang="bg-BG" sz="3200" dirty="0" smtClean="0"/>
              <a:t>Определяне </a:t>
            </a:r>
            <a:r>
              <a:rPr lang="bg-BG" sz="3200" dirty="0"/>
              <a:t>на лице, което да възлага събирането на съдебни изпълнители по реда на ГПК. </a:t>
            </a:r>
            <a:r>
              <a:rPr lang="bg-BG" sz="3200" b="1" dirty="0"/>
              <a:t> </a:t>
            </a:r>
            <a:endParaRPr lang="en-US" sz="3200" dirty="0"/>
          </a:p>
          <a:p>
            <a:pPr marL="45720" indent="0">
              <a:buNone/>
            </a:pPr>
            <a:r>
              <a:rPr lang="bg-BG" sz="3200" b="1" dirty="0"/>
              <a:t>ВНИМАНИЕ!</a:t>
            </a:r>
            <a:r>
              <a:rPr lang="bg-BG" sz="3200" dirty="0"/>
              <a:t> Възлагането на събирането по реда на ГПК е в изключителното правомощие на Кмета на Общината, тъй като той е законния представител на общината по ГПК. В производствата по ГПК, пълномощници на държавните учреждения и общините могат да бъдат само лица с юридическо образование. За да е налице валидно възлагане за събиране, </a:t>
            </a:r>
            <a:r>
              <a:rPr lang="bg-BG" sz="3200" dirty="0" smtClean="0"/>
              <a:t>актът (</a:t>
            </a:r>
            <a:r>
              <a:rPr lang="bg-BG" sz="3200" dirty="0"/>
              <a:t>искането) за възлагане на събиране на публичните общински вземания трябва да бъде подписан от Кмета на Общината или упълномощен от него служител с юридическо образование.</a:t>
            </a:r>
            <a:endParaRPr lang="en-US" sz="3200" dirty="0"/>
          </a:p>
          <a:p>
            <a:r>
              <a:rPr lang="bg-BG" sz="3200" dirty="0" smtClean="0"/>
              <a:t>Лице</a:t>
            </a:r>
            <a:r>
              <a:rPr lang="bg-BG" sz="3200" dirty="0"/>
              <a:t>, което ще предава преписки на публични изпълнители на НАП. Упълномощава се лице за работа с електронната услуга на НАП „Приемане на актове, от които произтича публичното вземане на външни взискатели“ (е-услуга)</a:t>
            </a:r>
            <a:endParaRPr lang="en-US" sz="3200" dirty="0"/>
          </a:p>
          <a:p>
            <a:pPr marL="45720" indent="0">
              <a:buNone/>
            </a:pPr>
            <a:r>
              <a:rPr lang="bg-BG" sz="3200" b="1" dirty="0"/>
              <a:t>ВАЖНО!</a:t>
            </a:r>
            <a:r>
              <a:rPr lang="bg-BG" sz="3200" dirty="0"/>
              <a:t> Към момента предаването на преписки към НАП се извършва само чрез тази електронна услуга, подробно описана като процедура на следния адрес: </a:t>
            </a:r>
            <a:r>
              <a:rPr lang="bg-BG" sz="3200" u="sng" dirty="0">
                <a:hlinkClick r:id="rId3"/>
              </a:rPr>
              <a:t>https://nra.bg/page?id=737</a:t>
            </a:r>
            <a:r>
              <a:rPr lang="bg-BG" sz="3200" dirty="0"/>
              <a:t>.</a:t>
            </a:r>
            <a:endParaRPr lang="en-US" sz="3200" dirty="0"/>
          </a:p>
          <a:p>
            <a:pPr marL="0" lvl="0" indent="450850" algn="just" eaLnBrk="0" fontAlgn="base" hangingPunct="0">
              <a:lnSpc>
                <a:spcPct val="100000"/>
              </a:lnSpc>
              <a:spcBef>
                <a:spcPct val="0"/>
              </a:spcBef>
              <a:spcAft>
                <a:spcPct val="0"/>
              </a:spcAft>
              <a:buClrTx/>
              <a:buSzTx/>
              <a:buNone/>
            </a:pPr>
            <a:r>
              <a:rPr lang="bg-BG" altLang="en-US" sz="3200" b="1"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bg-BG" sz="32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092595980"/>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272955"/>
            <a:ext cx="11512627" cy="1228299"/>
          </a:xfrm>
        </p:spPr>
        <p:txBody>
          <a:bodyPr>
            <a:noAutofit/>
          </a:bodyPr>
          <a:lstStyle/>
          <a:p>
            <a:pPr algn="ctr"/>
            <a:r>
              <a:rPr lang="bg-BG" sz="3200" b="1" dirty="0">
                <a:latin typeface="+mn-lt"/>
              </a:rPr>
              <a:t>Подтема </a:t>
            </a:r>
            <a:r>
              <a:rPr lang="en-US" sz="3200" b="1" dirty="0">
                <a:latin typeface="+mn-lt"/>
              </a:rPr>
              <a:t>2</a:t>
            </a:r>
            <a:r>
              <a:rPr lang="bg-BG" sz="3200" b="1" dirty="0">
                <a:latin typeface="+mn-lt"/>
              </a:rPr>
              <a:t>. Управление и контрол на дейностите и </a:t>
            </a:r>
            <a:r>
              <a:rPr lang="bg-BG" sz="3200" b="1" dirty="0" smtClean="0">
                <a:latin typeface="+mn-lt"/>
              </a:rPr>
              <a:t>практиките по установяване, </a:t>
            </a:r>
            <a:r>
              <a:rPr lang="bg-BG" sz="3200" b="1" dirty="0">
                <a:latin typeface="+mn-lt"/>
              </a:rPr>
              <a:t>обезпечаване и събиране на местните данъци и такси на местно ниво</a:t>
            </a:r>
            <a:endParaRPr lang="ru-RU" sz="1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bg-BG" sz="2400" b="1" dirty="0" smtClean="0"/>
              <a:t>Управлението</a:t>
            </a:r>
            <a:r>
              <a:rPr lang="bg-BG" sz="2400" dirty="0" smtClean="0"/>
              <a:t> </a:t>
            </a:r>
            <a:r>
              <a:rPr lang="bg-BG" sz="2400" dirty="0"/>
              <a:t>на дейностите по установяване, обезпечаване и събиране </a:t>
            </a:r>
            <a:r>
              <a:rPr lang="bg-BG" sz="2400" b="1" dirty="0"/>
              <a:t>е ръководна функция</a:t>
            </a:r>
            <a:r>
              <a:rPr lang="bg-BG" sz="2400" dirty="0"/>
              <a:t>. В тази връзка във вътрешните правила за работа следва да се установят конкретните дейности и сфери на управление и сътответните отговорни ръководни лица. </a:t>
            </a:r>
            <a:endParaRPr lang="bg-BG" sz="2400" dirty="0" smtClean="0"/>
          </a:p>
          <a:p>
            <a:pPr>
              <a:buFont typeface="Wingdings" panose="05000000000000000000" pitchFamily="2" charset="2"/>
              <a:buChar char="§"/>
            </a:pPr>
            <a:r>
              <a:rPr lang="bg-BG" sz="2400" dirty="0" smtClean="0"/>
              <a:t>Необходимо </a:t>
            </a:r>
            <a:r>
              <a:rPr lang="bg-BG" sz="2400" dirty="0"/>
              <a:t>е да се въведат адекватни мерки за документиране и обратната връзка между органите по приходите, пряко извършващи дейностите по установяване, служители с функиции по обезпечаване, публичните изпълнители на НАП и съдебните </a:t>
            </a:r>
            <a:r>
              <a:rPr lang="bg-BG" sz="2400" dirty="0" smtClean="0"/>
              <a:t>изпълнители.</a:t>
            </a:r>
          </a:p>
          <a:p>
            <a:pPr>
              <a:buFont typeface="Wingdings" panose="05000000000000000000" pitchFamily="2" charset="2"/>
              <a:buChar char="§"/>
            </a:pPr>
            <a:r>
              <a:rPr lang="bg-BG" sz="2400" dirty="0" smtClean="0"/>
              <a:t>Отделно </a:t>
            </a:r>
            <a:r>
              <a:rPr lang="bg-BG" sz="2400" dirty="0"/>
              <a:t>трябва да бъде установен ред за </a:t>
            </a:r>
            <a:r>
              <a:rPr lang="bg-BG" sz="2400" dirty="0" smtClean="0"/>
              <a:t>ефективно </a:t>
            </a:r>
            <a:r>
              <a:rPr lang="bg-BG" sz="2400" dirty="0"/>
              <a:t>управление на процесите от ръководството на </a:t>
            </a:r>
            <a:r>
              <a:rPr lang="bg-BG" sz="2400" dirty="0" smtClean="0"/>
              <a:t>отдела (</a:t>
            </a:r>
            <a:r>
              <a:rPr lang="bg-BG" sz="2400" dirty="0"/>
              <a:t>сектора) ангажиран с установяването,  ръководителя на звеното за местни приходи и горестоящите структурно ръководители.</a:t>
            </a:r>
            <a:endParaRPr lang="en-US" sz="2400" dirty="0"/>
          </a:p>
          <a:p>
            <a:pPr marL="45720" indent="0">
              <a:buNone/>
            </a:pP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269748262"/>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20000"/>
          </a:bodyPr>
          <a:lstStyle/>
          <a:p>
            <a:pPr>
              <a:buFont typeface="Wingdings" panose="05000000000000000000" pitchFamily="2" charset="2"/>
              <a:buChar char="Ø"/>
            </a:pPr>
            <a:r>
              <a:rPr lang="bg-BG" sz="2300" dirty="0"/>
              <a:t>П</a:t>
            </a:r>
            <a:r>
              <a:rPr lang="bg-BG" sz="2300" dirty="0" smtClean="0"/>
              <a:t>репоръки за ефективно управление </a:t>
            </a:r>
            <a:r>
              <a:rPr lang="bg-BG" sz="2300" dirty="0"/>
              <a:t>на дейностите и практиките по установяване, обезпечаване и събиране на местните данъци и такси на местно ниво:</a:t>
            </a:r>
            <a:endParaRPr lang="en-US" sz="2300" dirty="0"/>
          </a:p>
          <a:p>
            <a:pPr lvl="0"/>
            <a:r>
              <a:rPr lang="bg-BG" sz="2300" dirty="0"/>
              <a:t>В </a:t>
            </a:r>
            <a:r>
              <a:rPr lang="bg-BG" sz="2300" dirty="0" smtClean="0"/>
              <a:t>началото на </a:t>
            </a:r>
            <a:r>
              <a:rPr lang="bg-BG" sz="2300" dirty="0"/>
              <a:t>всяка данъчна година да се изготвя справка, която да съдържа данни за вида на просрочените публични вземания по години на възникване; брой на лицата с просрочени задължения от съответния вид; установени ли са задълженията или част от тях с предходен акт; информация за </a:t>
            </a:r>
            <a:r>
              <a:rPr lang="bg-BG" sz="2300" dirty="0" smtClean="0"/>
              <a:t>задължения, застрашени </a:t>
            </a:r>
            <a:r>
              <a:rPr lang="bg-BG" sz="2300" dirty="0"/>
              <a:t>от погасяване по давност.</a:t>
            </a:r>
            <a:endParaRPr lang="en-US" sz="2300" dirty="0"/>
          </a:p>
          <a:p>
            <a:pPr lvl="0"/>
            <a:r>
              <a:rPr lang="bg-BG" sz="2300" dirty="0"/>
              <a:t> След анализиране на справката да се изотви годишен план на дейностите по установяване на неплатени в срок задължения. Планът трябва да съдържа указание към органите по приходите как времево да насочат дейностите по установяване на задължения и какви цели се поставят. Планът трябва да съдържа и приоритетните </a:t>
            </a:r>
            <a:r>
              <a:rPr lang="bg-BG" sz="2300" dirty="0" smtClean="0"/>
              <a:t>вземания, </a:t>
            </a:r>
            <a:r>
              <a:rPr lang="bg-BG" sz="2300" dirty="0"/>
              <a:t>върху които ще се работи, разпределение на дейностите по периоди – месечно, тримесечно, шестмесечно или </a:t>
            </a:r>
            <a:r>
              <a:rPr lang="bg-BG" sz="2300" dirty="0" smtClean="0"/>
              <a:t>други, </a:t>
            </a:r>
            <a:r>
              <a:rPr lang="bg-BG" sz="2300" dirty="0"/>
              <a:t>приоритети в </a:t>
            </a:r>
            <a:r>
              <a:rPr lang="bg-BG" sz="2300" dirty="0" smtClean="0"/>
              <a:t>зависимост </a:t>
            </a:r>
            <a:r>
              <a:rPr lang="bg-BG" sz="2300" dirty="0"/>
              <a:t>от задължените лица - юридически или физически, приоритети в </a:t>
            </a:r>
            <a:r>
              <a:rPr lang="bg-BG" sz="2300" dirty="0" smtClean="0"/>
              <a:t>зависимост </a:t>
            </a:r>
            <a:r>
              <a:rPr lang="bg-BG" sz="2300" dirty="0"/>
              <a:t>от размера на просрочените вземания – от най-големите към най-малките или обратно и др. критерии. </a:t>
            </a:r>
            <a:endParaRPr lang="en-US" sz="2300" dirty="0"/>
          </a:p>
          <a:p>
            <a:pPr lvl="0"/>
            <a:r>
              <a:rPr lang="bg-BG" sz="2300" dirty="0"/>
              <a:t>Да се изготви годишен план за действия по принудително събиране, съдържащ планиран обем преписки, които следва да бъдат предавани за събиране по периоди, очаквана сума на предадените за събиране вземания, очаквани постъпления от предадените за събиране вземания.</a:t>
            </a:r>
            <a:endParaRPr lang="en-US" sz="2300" dirty="0"/>
          </a:p>
          <a:p>
            <a:pPr marL="45720" indent="0">
              <a:buNone/>
            </a:pPr>
            <a:endParaRPr lang="en-US" sz="23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526812677"/>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65564"/>
            <a:ext cx="11512627" cy="5000488"/>
          </a:xfrm>
        </p:spPr>
        <p:txBody>
          <a:bodyPr>
            <a:noAutofit/>
          </a:bodyPr>
          <a:lstStyle/>
          <a:p>
            <a:pPr lvl="0">
              <a:spcBef>
                <a:spcPts val="0"/>
              </a:spcBef>
            </a:pPr>
            <a:r>
              <a:rPr lang="bg-BG" sz="2000" dirty="0"/>
              <a:t>Да се предвиди форма за отчитане изпълнението на плановете – месечно, тримесечно и др.</a:t>
            </a:r>
            <a:endParaRPr lang="en-US" sz="2000" dirty="0"/>
          </a:p>
          <a:p>
            <a:pPr lvl="0">
              <a:spcBef>
                <a:spcPts val="0"/>
              </a:spcBef>
            </a:pPr>
            <a:r>
              <a:rPr lang="bg-BG" sz="2000" dirty="0"/>
              <a:t>При възможност да се разработят и/или въведат софтуери за проследяване на действията и </a:t>
            </a:r>
            <a:r>
              <a:rPr lang="bg-BG" sz="2000" dirty="0" smtClean="0"/>
              <a:t>резултатите </a:t>
            </a:r>
            <a:r>
              <a:rPr lang="bg-BG" sz="2000" dirty="0"/>
              <a:t>от образуваните изпълнителни </a:t>
            </a:r>
            <a:r>
              <a:rPr lang="bg-BG" sz="2000" dirty="0" smtClean="0"/>
              <a:t>дела, </a:t>
            </a:r>
            <a:r>
              <a:rPr lang="bg-BG" sz="2000" dirty="0"/>
              <a:t>подпомагащи управлението на процесите и проследяване на резултатите</a:t>
            </a:r>
            <a:endParaRPr lang="en-US" sz="2000" dirty="0"/>
          </a:p>
          <a:p>
            <a:pPr lvl="0">
              <a:spcBef>
                <a:spcPts val="0"/>
              </a:spcBef>
            </a:pPr>
            <a:r>
              <a:rPr lang="bg-BG" sz="2000" dirty="0"/>
              <a:t>Да се изготвят ефективни процедури за взаимодействие със строителните дирекции и др. звена на администрацията. </a:t>
            </a:r>
            <a:endParaRPr lang="en-US" sz="2000" dirty="0"/>
          </a:p>
          <a:p>
            <a:pPr lvl="0">
              <a:spcBef>
                <a:spcPts val="0"/>
              </a:spcBef>
            </a:pPr>
            <a:r>
              <a:rPr lang="bg-BG" sz="2000" dirty="0"/>
              <a:t>Да се определят служителите, които ще осъществяват комуникация със съдебните изпълнители по движението на изпълнителните дела</a:t>
            </a:r>
            <a:r>
              <a:rPr lang="bg-BG" sz="2000" dirty="0" smtClean="0"/>
              <a:t>.</a:t>
            </a:r>
          </a:p>
          <a:p>
            <a:pPr marL="45720" indent="0">
              <a:spcBef>
                <a:spcPts val="600"/>
              </a:spcBef>
              <a:buNone/>
            </a:pPr>
            <a:r>
              <a:rPr lang="bg-BG" sz="2000" b="1" dirty="0"/>
              <a:t>2.2.Контрол. </a:t>
            </a:r>
            <a:endParaRPr lang="bg-BG" sz="2000" b="1" dirty="0" smtClean="0"/>
          </a:p>
          <a:p>
            <a:pPr>
              <a:spcBef>
                <a:spcPts val="600"/>
              </a:spcBef>
              <a:buFont typeface="Wingdings" panose="05000000000000000000" pitchFamily="2" charset="2"/>
              <a:buChar char="ü"/>
            </a:pPr>
            <a:r>
              <a:rPr lang="bg-BG" sz="2000" b="1" dirty="0" smtClean="0"/>
              <a:t>Видове</a:t>
            </a:r>
            <a:r>
              <a:rPr lang="bg-BG" sz="2000" dirty="0" smtClean="0"/>
              <a:t> </a:t>
            </a:r>
            <a:endParaRPr lang="en-US" sz="2000" dirty="0"/>
          </a:p>
          <a:p>
            <a:pPr lvl="0">
              <a:spcBef>
                <a:spcPts val="600"/>
              </a:spcBef>
            </a:pPr>
            <a:r>
              <a:rPr lang="bg-BG" sz="2000" dirty="0" smtClean="0"/>
              <a:t>В </a:t>
            </a:r>
            <a:r>
              <a:rPr lang="bg-BG" sz="2000" dirty="0"/>
              <a:t>зависимост от органите, които извършват контрола:</a:t>
            </a:r>
            <a:endParaRPr lang="en-US" sz="2000" dirty="0"/>
          </a:p>
          <a:p>
            <a:pPr marL="45720" indent="0">
              <a:spcBef>
                <a:spcPts val="600"/>
              </a:spcBef>
              <a:buNone/>
            </a:pPr>
            <a:r>
              <a:rPr lang="bg-BG" sz="2000" dirty="0" smtClean="0"/>
              <a:t>-вътрешен </a:t>
            </a:r>
            <a:r>
              <a:rPr lang="bg-BG" sz="2000" dirty="0"/>
              <a:t>– осъществява се от ръководителя на звеното за местни приходи; ръководителя на структурата(отдел, сектор), пряко </a:t>
            </a:r>
            <a:r>
              <a:rPr lang="bg-BG" sz="2000" dirty="0" smtClean="0"/>
              <a:t>ангажирана </a:t>
            </a:r>
            <a:r>
              <a:rPr lang="bg-BG" sz="2000" dirty="0"/>
              <a:t>с установяване на задълженията, ако такава е създадена в Общината, ръководители по йерархичната верига, съгласно структурата на Общинска администрацията, Звеното за вътрешен одит.</a:t>
            </a:r>
            <a:endParaRPr lang="en-US" sz="2000" dirty="0"/>
          </a:p>
          <a:p>
            <a:pPr marL="45720" indent="0">
              <a:spcBef>
                <a:spcPts val="600"/>
              </a:spcBef>
              <a:buNone/>
            </a:pPr>
            <a:r>
              <a:rPr lang="bg-BG" sz="2000" dirty="0"/>
              <a:t>-външен- Съдебен контрол върху </a:t>
            </a:r>
            <a:r>
              <a:rPr lang="bg-BG" sz="2000" dirty="0" smtClean="0"/>
              <a:t>актовете, </a:t>
            </a:r>
            <a:r>
              <a:rPr lang="bg-BG" sz="2000" dirty="0"/>
              <a:t>с които се установяват задълженията; Сметна палата – контрол върху вътрешните процедури и Системите за финансово управление и контрол. </a:t>
            </a:r>
            <a:endParaRPr lang="en-US" sz="20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71951852"/>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10000"/>
          </a:bodyPr>
          <a:lstStyle/>
          <a:p>
            <a:pPr>
              <a:buFont typeface="Arial" panose="020B0604020202020204" pitchFamily="34" charset="0"/>
              <a:buChar char="•"/>
            </a:pPr>
            <a:r>
              <a:rPr lang="ru-RU" sz="2400" i="1" dirty="0" smtClean="0"/>
              <a:t>В </a:t>
            </a:r>
            <a:r>
              <a:rPr lang="bg-BG" sz="2400" i="1" dirty="0" smtClean="0"/>
              <a:t>зависимост</a:t>
            </a:r>
            <a:r>
              <a:rPr lang="ru-RU" sz="2400" i="1" dirty="0" smtClean="0"/>
              <a:t> </a:t>
            </a:r>
            <a:r>
              <a:rPr lang="ru-RU" sz="2400" i="1" dirty="0"/>
              <a:t>от </a:t>
            </a:r>
            <a:r>
              <a:rPr lang="ru-RU" sz="2400" i="1" dirty="0" err="1" smtClean="0"/>
              <a:t>времето</a:t>
            </a:r>
            <a:r>
              <a:rPr lang="ru-RU" sz="2400" i="1" dirty="0" smtClean="0"/>
              <a:t>, </a:t>
            </a:r>
            <a:r>
              <a:rPr lang="ru-RU" sz="2400" i="1" dirty="0"/>
              <a:t>в което се провежда:</a:t>
            </a:r>
          </a:p>
          <a:p>
            <a:pPr marL="45720" indent="0">
              <a:buNone/>
            </a:pPr>
            <a:r>
              <a:rPr lang="ru-RU" sz="2400" dirty="0" smtClean="0"/>
              <a:t>-Текущ </a:t>
            </a:r>
            <a:r>
              <a:rPr lang="ru-RU" sz="2400" dirty="0"/>
              <a:t>– провежда се </a:t>
            </a:r>
            <a:r>
              <a:rPr lang="ru-RU" sz="2400" dirty="0" err="1"/>
              <a:t>през</a:t>
            </a:r>
            <a:r>
              <a:rPr lang="ru-RU" sz="2400" dirty="0"/>
              <a:t> </a:t>
            </a:r>
            <a:r>
              <a:rPr lang="ru-RU" sz="2400" dirty="0" smtClean="0"/>
              <a:t>периода, </a:t>
            </a:r>
            <a:r>
              <a:rPr lang="ru-RU" sz="2400" dirty="0"/>
              <a:t>в който се извършват дейностите по изготвения </a:t>
            </a:r>
            <a:r>
              <a:rPr lang="ru-RU" sz="2400" dirty="0" err="1"/>
              <a:t>годишен</a:t>
            </a:r>
            <a:r>
              <a:rPr lang="ru-RU" sz="2400" dirty="0"/>
              <a:t> </a:t>
            </a:r>
            <a:r>
              <a:rPr lang="ru-RU" sz="2400" dirty="0" smtClean="0"/>
              <a:t>план. </a:t>
            </a:r>
            <a:r>
              <a:rPr lang="ru-RU" sz="2400" dirty="0"/>
              <a:t>Това е предимно вътрешен контрол по осъществяване или не на дейностите и целите заложени в  плана. Текущ е и </a:t>
            </a:r>
            <a:r>
              <a:rPr lang="ru-RU" sz="2400" dirty="0" err="1" smtClean="0"/>
              <a:t>контролът</a:t>
            </a:r>
            <a:r>
              <a:rPr lang="ru-RU" sz="2400" dirty="0" smtClean="0"/>
              <a:t> </a:t>
            </a:r>
            <a:r>
              <a:rPr lang="ru-RU" sz="2400" dirty="0"/>
              <a:t>при обжалване на актовете на органите по приходите.</a:t>
            </a:r>
          </a:p>
          <a:p>
            <a:pPr marL="45720" indent="0">
              <a:buNone/>
            </a:pPr>
            <a:r>
              <a:rPr lang="ru-RU" sz="2400" dirty="0" smtClean="0"/>
              <a:t>-Последващ </a:t>
            </a:r>
            <a:r>
              <a:rPr lang="ru-RU" sz="2400" dirty="0"/>
              <a:t>– обикновено това е контрол върху изпълнението на годишния план, както и на дейности, които не са били обхванати от плана. Последващ е винаги контрола на одитните органи – вътрешни и външни.</a:t>
            </a:r>
          </a:p>
          <a:p>
            <a:pPr>
              <a:buFont typeface="Arial" panose="020B0604020202020204" pitchFamily="34" charset="0"/>
              <a:buChar char="•"/>
            </a:pPr>
            <a:r>
              <a:rPr lang="ru-RU" sz="2400" i="1" dirty="0" smtClean="0"/>
              <a:t>В </a:t>
            </a:r>
            <a:r>
              <a:rPr lang="ru-RU" sz="2400" i="1" dirty="0"/>
              <a:t>зависимост от целите на контрола:</a:t>
            </a:r>
          </a:p>
          <a:p>
            <a:pPr marL="45720" indent="0">
              <a:buNone/>
            </a:pPr>
            <a:r>
              <a:rPr lang="ru-RU" sz="2400" dirty="0" smtClean="0"/>
              <a:t>-Контрол </a:t>
            </a:r>
            <a:r>
              <a:rPr lang="ru-RU" sz="2400" dirty="0"/>
              <a:t>по законосъобразност – осъществява се при обжалване на актове на органите по приходите от ръководителя на звеното за местни приходи, от Кмета на Общината, от съда, както и донякъде при одитите извършвани от органите на Сметната палата.</a:t>
            </a:r>
          </a:p>
          <a:p>
            <a:pPr marL="45720" indent="0">
              <a:buNone/>
            </a:pPr>
            <a:r>
              <a:rPr lang="ru-RU" sz="2400" dirty="0" smtClean="0"/>
              <a:t>-Контрол </a:t>
            </a:r>
            <a:r>
              <a:rPr lang="ru-RU" sz="2400" dirty="0"/>
              <a:t>по целесъобразност – това е предимно </a:t>
            </a:r>
            <a:r>
              <a:rPr lang="ru-RU" sz="2400" dirty="0" err="1"/>
              <a:t>вътрешния</a:t>
            </a:r>
            <a:r>
              <a:rPr lang="ru-RU" sz="2400" dirty="0"/>
              <a:t> </a:t>
            </a:r>
            <a:r>
              <a:rPr lang="ru-RU" sz="2400" dirty="0" err="1" smtClean="0"/>
              <a:t>контрол</a:t>
            </a:r>
            <a:r>
              <a:rPr lang="ru-RU" sz="2400" dirty="0" smtClean="0"/>
              <a:t>, </a:t>
            </a:r>
            <a:r>
              <a:rPr lang="ru-RU" sz="2400" dirty="0" err="1" smtClean="0"/>
              <a:t>извършван</a:t>
            </a:r>
            <a:r>
              <a:rPr lang="ru-RU" sz="2400" dirty="0" smtClean="0"/>
              <a:t> </a:t>
            </a:r>
            <a:r>
              <a:rPr lang="ru-RU" sz="2400" dirty="0"/>
              <a:t>от ръководителите, както и препоръките на вътрешния и външен одит по отношение на ефективността на процедурите по установяване на задълженията и прилагането им.</a:t>
            </a:r>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210779933"/>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bg-BG" b="1" dirty="0" smtClean="0"/>
              <a:t>Контролни </a:t>
            </a:r>
            <a:r>
              <a:rPr lang="bg-BG" b="1" dirty="0"/>
              <a:t>процедури на дейностите по установяване на задълженията.</a:t>
            </a:r>
            <a:endParaRPr lang="en-US" dirty="0"/>
          </a:p>
          <a:p>
            <a:pPr>
              <a:buFont typeface="Wingdings" panose="05000000000000000000" pitchFamily="2" charset="2"/>
              <a:buChar char="q"/>
            </a:pPr>
            <a:r>
              <a:rPr lang="bg-BG" dirty="0" smtClean="0"/>
              <a:t>Контролни </a:t>
            </a:r>
            <a:r>
              <a:rPr lang="bg-BG" dirty="0"/>
              <a:t>дейности върху предварителното установяване (облагането) въз основа на данните получени от ПП-КАТ и Агенция по </a:t>
            </a:r>
            <a:r>
              <a:rPr lang="bg-BG" dirty="0" smtClean="0"/>
              <a:t>вписванията:</a:t>
            </a:r>
            <a:endParaRPr lang="en-US" dirty="0"/>
          </a:p>
          <a:p>
            <a:pPr lvl="0"/>
            <a:r>
              <a:rPr lang="bg-BG" dirty="0" smtClean="0"/>
              <a:t>Обработена </a:t>
            </a:r>
            <a:r>
              <a:rPr lang="bg-BG" dirty="0"/>
              <a:t>ли е в срок постъпилата служебно информация за нов собственик и нов облагем обект в ПП за </a:t>
            </a:r>
            <a:r>
              <a:rPr lang="bg-BG" dirty="0" smtClean="0"/>
              <a:t>?</a:t>
            </a:r>
            <a:endParaRPr lang="en-US" dirty="0"/>
          </a:p>
          <a:p>
            <a:pPr lvl="0"/>
            <a:r>
              <a:rPr lang="bg-BG" dirty="0"/>
              <a:t>Закрита ли е партидата на бившият </a:t>
            </a:r>
            <a:r>
              <a:rPr lang="bg-BG" dirty="0" smtClean="0"/>
              <a:t>собственик?</a:t>
            </a:r>
            <a:endParaRPr lang="en-US" dirty="0"/>
          </a:p>
          <a:p>
            <a:pPr lvl="0"/>
            <a:r>
              <a:rPr lang="bg-BG" dirty="0"/>
              <a:t>Определено ли е правилно задължениетона новият </a:t>
            </a:r>
            <a:r>
              <a:rPr lang="bg-BG" dirty="0" smtClean="0"/>
              <a:t>собственик?</a:t>
            </a:r>
            <a:endParaRPr lang="en-US" dirty="0"/>
          </a:p>
          <a:p>
            <a:pPr lvl="0"/>
            <a:r>
              <a:rPr lang="bg-BG" dirty="0" smtClean="0"/>
              <a:t>Преизчислени ли са </a:t>
            </a:r>
            <a:r>
              <a:rPr lang="bg-BG" dirty="0"/>
              <a:t>задълженията на бившият </a:t>
            </a:r>
            <a:r>
              <a:rPr lang="bg-BG" dirty="0" smtClean="0"/>
              <a:t>собственик?</a:t>
            </a:r>
            <a:endParaRPr lang="en-US" dirty="0"/>
          </a:p>
          <a:p>
            <a:pPr lvl="0"/>
            <a:r>
              <a:rPr lang="bg-BG" dirty="0"/>
              <a:t>Изпратено ли е съобщение до новият собственик за размер на </a:t>
            </a:r>
            <a:r>
              <a:rPr lang="bg-BG" dirty="0" smtClean="0"/>
              <a:t>дължимия данък?</a:t>
            </a:r>
            <a:endParaRPr lang="en-US" dirty="0"/>
          </a:p>
          <a:p>
            <a:pPr lvl="0"/>
            <a:r>
              <a:rPr lang="bg-BG" dirty="0"/>
              <a:t>Извършена ли е проверка от служителя за дължим и платен данък при придобиване на имущество по дарение и по възмезден </a:t>
            </a:r>
            <a:r>
              <a:rPr lang="bg-BG" dirty="0" smtClean="0"/>
              <a:t>начин?</a:t>
            </a:r>
            <a:endParaRPr lang="en-US" dirty="0"/>
          </a:p>
          <a:p>
            <a:pPr marL="45720" indent="0">
              <a:buNone/>
            </a:pP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779914336"/>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10000"/>
          </a:bodyPr>
          <a:lstStyle/>
          <a:p>
            <a:pPr marL="45720" indent="0">
              <a:buNone/>
            </a:pPr>
            <a:r>
              <a:rPr lang="bg-BG" sz="2000" dirty="0"/>
              <a:t>Посочените проверки следва да се извършват от прекия ръководител на органите по приходите, обработващи постъпващата от трети лица и органи, информация за облагането.</a:t>
            </a:r>
            <a:endParaRPr lang="en-US" sz="2000" dirty="0"/>
          </a:p>
          <a:p>
            <a:pPr marL="45720" indent="0">
              <a:buNone/>
            </a:pPr>
            <a:r>
              <a:rPr lang="bg-BG" sz="2000" dirty="0"/>
              <a:t>Извършената проверка следва да се документира със съставяне на съответен протокол за проверка, който да е утвърден, като част от процедурата и/или СФУК. </a:t>
            </a:r>
            <a:endParaRPr lang="en-US" sz="2000" dirty="0"/>
          </a:p>
          <a:p>
            <a:pPr marL="45720" indent="0">
              <a:buNone/>
            </a:pPr>
            <a:r>
              <a:rPr lang="bg-BG" sz="2000" dirty="0"/>
              <a:t>При констатиране на неточности следва да се предвидят ответни действия:</a:t>
            </a:r>
            <a:endParaRPr lang="en-US" sz="2000" dirty="0"/>
          </a:p>
          <a:p>
            <a:pPr lvl="1"/>
            <a:r>
              <a:rPr lang="bg-BG" dirty="0"/>
              <a:t>изискване на обяснения от органа по </a:t>
            </a:r>
            <a:r>
              <a:rPr lang="bg-BG" dirty="0" smtClean="0"/>
              <a:t>приходите, </a:t>
            </a:r>
            <a:r>
              <a:rPr lang="bg-BG" dirty="0"/>
              <a:t>неизвършил действието </a:t>
            </a:r>
            <a:endParaRPr lang="en-US" dirty="0"/>
          </a:p>
          <a:p>
            <a:pPr lvl="1"/>
            <a:r>
              <a:rPr lang="bg-BG" dirty="0"/>
              <a:t>предложение за наказание на органа по </a:t>
            </a:r>
            <a:r>
              <a:rPr lang="bg-BG" dirty="0" smtClean="0"/>
              <a:t>приходите, </a:t>
            </a:r>
            <a:r>
              <a:rPr lang="bg-BG" dirty="0"/>
              <a:t>допуснал </a:t>
            </a:r>
            <a:r>
              <a:rPr lang="bg-BG" dirty="0" smtClean="0"/>
              <a:t>нарушението.</a:t>
            </a:r>
            <a:endParaRPr lang="en-US" dirty="0"/>
          </a:p>
          <a:p>
            <a:pPr lvl="0">
              <a:buFont typeface="Wingdings" panose="05000000000000000000" pitchFamily="2" charset="2"/>
              <a:buChar char="q"/>
            </a:pPr>
            <a:r>
              <a:rPr lang="bg-BG" dirty="0"/>
              <a:t>Контролни дейности върху окончателното установяване с актове по чл.107 ДОПК и/или Ревизионни актове. </a:t>
            </a:r>
            <a:endParaRPr lang="en-US" dirty="0"/>
          </a:p>
          <a:p>
            <a:r>
              <a:rPr lang="bg-BG" dirty="0"/>
              <a:t>В дейността по контрол на окончателното установяване с актове по чл.107 ДОПК и/или Ревизионни актове, следва да се включват следните контроли(проверки):</a:t>
            </a:r>
            <a:endParaRPr lang="en-US" dirty="0"/>
          </a:p>
          <a:p>
            <a:pPr lvl="0"/>
            <a:r>
              <a:rPr lang="bg-BG" dirty="0"/>
              <a:t>Спазва ли се изготвения годишен план на проверки и </a:t>
            </a:r>
            <a:r>
              <a:rPr lang="bg-BG" dirty="0" smtClean="0"/>
              <a:t>ревизиите?</a:t>
            </a:r>
            <a:endParaRPr lang="en-US" dirty="0"/>
          </a:p>
          <a:p>
            <a:pPr lvl="0"/>
            <a:r>
              <a:rPr lang="bg-BG" dirty="0"/>
              <a:t>Обжалвани ли са издаваните актове и какъв е </a:t>
            </a:r>
            <a:r>
              <a:rPr lang="bg-BG" dirty="0" smtClean="0"/>
              <a:t>резултатът </a:t>
            </a:r>
            <a:r>
              <a:rPr lang="bg-BG" dirty="0"/>
              <a:t>от </a:t>
            </a:r>
            <a:r>
              <a:rPr lang="bg-BG" dirty="0" smtClean="0"/>
              <a:t>обжалването?</a:t>
            </a:r>
            <a:endParaRPr lang="en-US" dirty="0"/>
          </a:p>
          <a:p>
            <a:pPr lvl="0"/>
            <a:r>
              <a:rPr lang="bg-BG" dirty="0"/>
              <a:t>Връчват ли се своевременно документите по производствата и крайните </a:t>
            </a:r>
            <a:r>
              <a:rPr lang="bg-BG" dirty="0" smtClean="0"/>
              <a:t>актове?</a:t>
            </a:r>
            <a:endParaRPr lang="en-US" dirty="0"/>
          </a:p>
          <a:p>
            <a:pPr marL="45720" indent="0">
              <a:buNone/>
            </a:pP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50120903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9141" y="432180"/>
            <a:ext cx="9875520" cy="1164608"/>
          </a:xfrm>
        </p:spPr>
        <p:txBody>
          <a:bodyPr>
            <a:normAutofit/>
          </a:bodyPr>
          <a:lstStyle/>
          <a:p>
            <a:r>
              <a:rPr lang="ru-RU" sz="3600" b="1" dirty="0">
                <a:solidFill>
                  <a:schemeClr val="accent1">
                    <a:lumMod val="75000"/>
                  </a:schemeClr>
                </a:solidFill>
                <a:latin typeface="+mn-lt"/>
              </a:rPr>
              <a:t>Структура </a:t>
            </a:r>
            <a:r>
              <a:rPr lang="ru-RU" sz="3600" b="1" dirty="0">
                <a:solidFill>
                  <a:schemeClr val="accent1">
                    <a:lumMod val="75000"/>
                  </a:schemeClr>
                </a:solidFill>
                <a:latin typeface="+mn-lt"/>
              </a:rPr>
              <a:t>на </a:t>
            </a:r>
            <a:r>
              <a:rPr lang="ru-RU" sz="3600" b="1" dirty="0">
                <a:solidFill>
                  <a:schemeClr val="accent1">
                    <a:lumMod val="75000"/>
                  </a:schemeClr>
                </a:solidFill>
                <a:latin typeface="+mn-lt"/>
              </a:rPr>
              <a:t>звеното за местни приходи в общинската </a:t>
            </a:r>
            <a:r>
              <a:rPr lang="ru-RU" sz="3600" b="1" dirty="0">
                <a:solidFill>
                  <a:schemeClr val="accent1">
                    <a:lumMod val="75000"/>
                  </a:schemeClr>
                </a:solidFill>
                <a:latin typeface="+mn-lt"/>
              </a:rPr>
              <a:t>администрация </a:t>
            </a:r>
            <a:endParaRPr lang="bg-BG" sz="3600" b="1" dirty="0">
              <a:solidFill>
                <a:schemeClr val="accent1">
                  <a:lumMod val="75000"/>
                </a:schemeClr>
              </a:solidFill>
              <a:latin typeface="+mn-lt"/>
            </a:endParaRPr>
          </a:p>
        </p:txBody>
      </p:sp>
      <p:sp>
        <p:nvSpPr>
          <p:cNvPr id="3" name="Content Placeholder 2"/>
          <p:cNvSpPr>
            <a:spLocks noGrp="1"/>
          </p:cNvSpPr>
          <p:nvPr>
            <p:ph idx="1"/>
          </p:nvPr>
        </p:nvSpPr>
        <p:spPr>
          <a:xfrm>
            <a:off x="177422" y="1596788"/>
            <a:ext cx="11709778" cy="4926842"/>
          </a:xfrm>
        </p:spPr>
        <p:txBody>
          <a:bodyPr>
            <a:normAutofit/>
          </a:bodyPr>
          <a:lstStyle/>
          <a:p>
            <a:r>
              <a:rPr lang="ru-RU" dirty="0" smtClean="0"/>
              <a:t>Определя се съобразно определените </a:t>
            </a:r>
            <a:r>
              <a:rPr lang="ru-RU" dirty="0"/>
              <a:t>в ДОПК процедурни изисквания </a:t>
            </a:r>
            <a:r>
              <a:rPr lang="ru-RU" dirty="0" smtClean="0"/>
              <a:t>и с оглед правомощията </a:t>
            </a:r>
            <a:r>
              <a:rPr lang="ru-RU" dirty="0"/>
              <a:t>на органите по приходите по установяването, обезпечаването и и събирането на местните </a:t>
            </a:r>
            <a:r>
              <a:rPr lang="ru-RU" dirty="0" smtClean="0"/>
              <a:t>данъци</a:t>
            </a:r>
          </a:p>
          <a:p>
            <a:r>
              <a:rPr lang="ru-RU" dirty="0" smtClean="0"/>
              <a:t>Анализ </a:t>
            </a:r>
            <a:r>
              <a:rPr lang="ru-RU" dirty="0"/>
              <a:t>на основната дейност на звеното </a:t>
            </a:r>
            <a:r>
              <a:rPr lang="ru-RU" dirty="0" smtClean="0"/>
              <a:t>–какви </a:t>
            </a:r>
            <a:r>
              <a:rPr lang="ru-RU" dirty="0"/>
              <a:t>функции ще изпълнява, какви законови задължения са вменени, какви са очакванията, целите и задачите поставени от ръководството, в какъв обем са търсените и предлаганите услуги от една страна, и какъв е обема на функциите по </a:t>
            </a:r>
            <a:r>
              <a:rPr lang="ru-RU" dirty="0" smtClean="0"/>
              <a:t>установяване </a:t>
            </a:r>
            <a:r>
              <a:rPr lang="ru-RU" dirty="0"/>
              <a:t>на нарушения, на неплатени задължения, по </a:t>
            </a:r>
            <a:r>
              <a:rPr lang="ru-RU" dirty="0" smtClean="0"/>
              <a:t>събиране?</a:t>
            </a:r>
            <a:endParaRPr lang="ru-RU" dirty="0"/>
          </a:p>
          <a:p>
            <a:r>
              <a:rPr lang="ru-RU" dirty="0" smtClean="0"/>
              <a:t>Анализ </a:t>
            </a:r>
            <a:r>
              <a:rPr lang="ru-RU" dirty="0"/>
              <a:t>на относимите правни норми към структурирането на звеното – норми за численост, финансиране, необходимия минимум от служители със съответни функции и правомощия за провеждане на законосъобразни </a:t>
            </a:r>
            <a:r>
              <a:rPr lang="ru-RU" dirty="0" smtClean="0"/>
              <a:t>производства</a:t>
            </a:r>
            <a:endParaRPr lang="ru-RU" dirty="0"/>
          </a:p>
          <a:p>
            <a:r>
              <a:rPr lang="ru-RU" dirty="0" smtClean="0"/>
              <a:t>Анализ </a:t>
            </a:r>
            <a:r>
              <a:rPr lang="ru-RU" dirty="0"/>
              <a:t>на разпределението на функциите по длъжности и работни места </a:t>
            </a:r>
            <a:r>
              <a:rPr lang="ru-RU" dirty="0" smtClean="0"/>
              <a:t>– детайлно </a:t>
            </a:r>
            <a:r>
              <a:rPr lang="ru-RU" dirty="0"/>
              <a:t>се обследват основните функции на </a:t>
            </a:r>
            <a:r>
              <a:rPr lang="ru-RU" dirty="0" smtClean="0"/>
              <a:t>звеното, реалната или очаквана натовареност</a:t>
            </a:r>
            <a:endParaRPr lang="ru-RU" dirty="0"/>
          </a:p>
          <a:p>
            <a:r>
              <a:rPr lang="ru-RU" dirty="0"/>
              <a:t>Анализ на необходимите качества за заемане на позициите </a:t>
            </a:r>
          </a:p>
        </p:txBody>
      </p:sp>
    </p:spTree>
    <p:extLst>
      <p:ext uri="{BB962C8B-B14F-4D97-AF65-F5344CB8AC3E}">
        <p14:creationId xmlns:p14="http://schemas.microsoft.com/office/powerpoint/2010/main" val="1530504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a:t>
            </a:r>
            <a:r>
              <a:rPr lang="bg-BG" sz="3200" b="1" dirty="0"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20000"/>
          </a:bodyPr>
          <a:lstStyle/>
          <a:p>
            <a:r>
              <a:rPr lang="bg-BG" sz="2400" dirty="0"/>
              <a:t>Предават ли се за събиране своевременно влезлите в сила, но неплатени </a:t>
            </a:r>
            <a:r>
              <a:rPr lang="bg-BG" sz="2400" dirty="0" smtClean="0"/>
              <a:t>актове? </a:t>
            </a:r>
          </a:p>
          <a:p>
            <a:pPr marL="45720" indent="0">
              <a:buNone/>
            </a:pPr>
            <a:r>
              <a:rPr lang="bg-BG" sz="2400" dirty="0" smtClean="0"/>
              <a:t>Посочените </a:t>
            </a:r>
            <a:r>
              <a:rPr lang="bg-BG" sz="2400" dirty="0"/>
              <a:t>проверки следва да се извършват от прекия ръководител на органите по приходите, издаващи съответните актове</a:t>
            </a:r>
            <a:endParaRPr lang="en-US" sz="2400" dirty="0"/>
          </a:p>
          <a:p>
            <a:pPr marL="45720" indent="0">
              <a:buNone/>
            </a:pPr>
            <a:r>
              <a:rPr lang="bg-BG" sz="2400" dirty="0"/>
              <a:t>Извършването или не на контролите следва да се проверява под формата на вътрешен контрол от органите на вътрешния одит и горестоящия ръководител на прекия ръководител.</a:t>
            </a:r>
            <a:endParaRPr lang="en-US" sz="2400" dirty="0"/>
          </a:p>
          <a:p>
            <a:pPr marL="45720" indent="0">
              <a:buNone/>
            </a:pPr>
            <a:r>
              <a:rPr lang="bg-BG" sz="2400" dirty="0"/>
              <a:t>Външен контрол се извършва при одитите по местни данъци и такси от Сметна палата.</a:t>
            </a:r>
            <a:endParaRPr lang="en-US" sz="2400" dirty="0"/>
          </a:p>
          <a:p>
            <a:pPr marL="45720" indent="0">
              <a:buNone/>
            </a:pPr>
            <a:r>
              <a:rPr lang="bg-BG" sz="2400" dirty="0"/>
              <a:t>В СФУК следва да се предвиди </a:t>
            </a:r>
            <a:r>
              <a:rPr lang="bg-BG" sz="2400" dirty="0" smtClean="0"/>
              <a:t>периода, </a:t>
            </a:r>
            <a:r>
              <a:rPr lang="bg-BG" sz="2400" dirty="0"/>
              <a:t>на който да се извършват тези проверки(контроли). Препоръчително е в процедурите и /или СФУК да се заложи прекия ръководител да извършва гореописаните контроли на не по-голям от 6 месеца период. </a:t>
            </a:r>
            <a:endParaRPr lang="en-US" sz="2400" dirty="0"/>
          </a:p>
          <a:p>
            <a:pPr marL="45720" indent="0">
              <a:buNone/>
            </a:pPr>
            <a:r>
              <a:rPr lang="bg-BG" sz="2400" dirty="0"/>
              <a:t>Извършената проверка следва да се документира със съставяне на съответен протокол за проверка, който да е утвърден, като част от процедурата и/или СФУК. </a:t>
            </a:r>
            <a:endParaRPr lang="en-US" sz="2400" dirty="0"/>
          </a:p>
          <a:p>
            <a:pPr marL="45720" indent="0">
              <a:buNone/>
            </a:pPr>
            <a:r>
              <a:rPr lang="bg-BG" sz="2400" dirty="0"/>
              <a:t>При констатиране на неточности следва да се предвидят ответни действия:</a:t>
            </a:r>
            <a:endParaRPr lang="en-US" sz="2400" dirty="0"/>
          </a:p>
          <a:p>
            <a:pPr lvl="0"/>
            <a:r>
              <a:rPr lang="bg-BG" sz="2400" dirty="0"/>
              <a:t>изискване на обяснения от органа по </a:t>
            </a:r>
            <a:r>
              <a:rPr lang="bg-BG" sz="2400" dirty="0" smtClean="0"/>
              <a:t>приходите, допуснал </a:t>
            </a:r>
            <a:r>
              <a:rPr lang="bg-BG" sz="2400" dirty="0"/>
              <a:t>нарушението </a:t>
            </a:r>
            <a:endParaRPr lang="en-US" sz="2400" dirty="0"/>
          </a:p>
          <a:p>
            <a:pPr lvl="0"/>
            <a:r>
              <a:rPr lang="bg-BG" sz="2400" dirty="0"/>
              <a:t>предложение за наказание на органа по </a:t>
            </a:r>
            <a:r>
              <a:rPr lang="bg-BG" sz="2400" dirty="0" smtClean="0"/>
              <a:t>приходите, </a:t>
            </a:r>
            <a:r>
              <a:rPr lang="bg-BG" sz="2400" dirty="0"/>
              <a:t>допуснал нарушението</a:t>
            </a:r>
            <a:endParaRPr lang="en-US"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517219331"/>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r>
              <a:rPr lang="bg-BG" b="1" dirty="0"/>
              <a:t>2.2.2.Контролни процедури на дейностите по обезпечаване на задълженията.</a:t>
            </a:r>
            <a:endParaRPr lang="en-US" dirty="0"/>
          </a:p>
          <a:p>
            <a:pPr>
              <a:buFont typeface="Wingdings" panose="05000000000000000000" pitchFamily="2" charset="2"/>
              <a:buChar char="q"/>
            </a:pPr>
            <a:r>
              <a:rPr lang="bg-BG" dirty="0" smtClean="0"/>
              <a:t>Контролни </a:t>
            </a:r>
            <a:r>
              <a:rPr lang="bg-BG" dirty="0"/>
              <a:t>дейности върху предварителното обезпечаване.</a:t>
            </a:r>
            <a:endParaRPr lang="en-US" dirty="0"/>
          </a:p>
          <a:p>
            <a:r>
              <a:rPr lang="bg-BG" dirty="0"/>
              <a:t>В дейността по контрол на предварителното обезпечаване, следва да се включват следните контроли(проверки):</a:t>
            </a:r>
            <a:endParaRPr lang="en-US" dirty="0"/>
          </a:p>
          <a:p>
            <a:pPr lvl="0"/>
            <a:r>
              <a:rPr lang="bg-BG" dirty="0"/>
              <a:t>Изисквани ли са от органите по приходите налагане на предварителни </a:t>
            </a:r>
            <a:r>
              <a:rPr lang="bg-BG" dirty="0" smtClean="0"/>
              <a:t>обезпечителни </a:t>
            </a:r>
            <a:r>
              <a:rPr lang="bg-BG" dirty="0"/>
              <a:t>мерки по реда на чл.121, ал.1 от </a:t>
            </a:r>
            <a:r>
              <a:rPr lang="bg-BG" dirty="0" smtClean="0"/>
              <a:t>ДОПК+</a:t>
            </a:r>
            <a:endParaRPr lang="en-US" dirty="0"/>
          </a:p>
          <a:p>
            <a:pPr lvl="0"/>
            <a:r>
              <a:rPr lang="bg-BG" dirty="0"/>
              <a:t>Наложени ли са поискани от орган по приходите предварителни обезпечителни мерки от служителите с правомощия на публични изпълнители </a:t>
            </a:r>
            <a:r>
              <a:rPr lang="bg-BG" dirty="0" smtClean="0"/>
              <a:t>?</a:t>
            </a:r>
            <a:endParaRPr lang="en-US" dirty="0"/>
          </a:p>
          <a:p>
            <a:pPr lvl="0"/>
            <a:r>
              <a:rPr lang="bg-BG" dirty="0"/>
              <a:t>Обжалвани ли са наложените предварителни </a:t>
            </a:r>
            <a:r>
              <a:rPr lang="bg-BG" dirty="0" smtClean="0"/>
              <a:t>обезпечителни </a:t>
            </a:r>
            <a:r>
              <a:rPr lang="bg-BG" dirty="0"/>
              <a:t>мерки и какъв е резултата от </a:t>
            </a:r>
            <a:r>
              <a:rPr lang="bg-BG" dirty="0" smtClean="0"/>
              <a:t>обжалването?</a:t>
            </a:r>
            <a:endParaRPr lang="en-US" dirty="0"/>
          </a:p>
          <a:p>
            <a:pPr lvl="0"/>
            <a:r>
              <a:rPr lang="bg-BG" dirty="0"/>
              <a:t>Наложените обезепечителни мерки довели ли са до ефективно събиране на </a:t>
            </a:r>
            <a:r>
              <a:rPr lang="bg-BG" dirty="0" smtClean="0"/>
              <a:t>вземанията?</a:t>
            </a:r>
            <a:endParaRPr lang="en-US" dirty="0"/>
          </a:p>
          <a:p>
            <a:pPr>
              <a:buFont typeface="Wingdings" panose="05000000000000000000" pitchFamily="2" charset="2"/>
              <a:buChar char="q"/>
            </a:pPr>
            <a:r>
              <a:rPr lang="bg-BG" dirty="0"/>
              <a:t>Контролните дейности по последващо обезпечаване на вземанията са същите като при предварителни обезпечителни мерки.</a:t>
            </a:r>
            <a:endParaRPr lang="en-US" dirty="0"/>
          </a:p>
          <a:p>
            <a:pPr marL="45720" indent="0">
              <a:buNone/>
            </a:pP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704033624"/>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10000"/>
          </a:bodyPr>
          <a:lstStyle/>
          <a:p>
            <a:pPr marL="45720" indent="0">
              <a:buNone/>
            </a:pPr>
            <a:r>
              <a:rPr lang="bg-BG" b="1" dirty="0" smtClean="0"/>
              <a:t>Контролни </a:t>
            </a:r>
            <a:r>
              <a:rPr lang="bg-BG" b="1" dirty="0"/>
              <a:t>процедури на дейностите по събиране на местните данъци и такси.</a:t>
            </a:r>
            <a:endParaRPr lang="en-US" dirty="0"/>
          </a:p>
          <a:p>
            <a:pPr marL="45720" indent="0">
              <a:buNone/>
            </a:pPr>
            <a:r>
              <a:rPr lang="bg-BG" dirty="0"/>
              <a:t>В процедурите/СФУК</a:t>
            </a:r>
            <a:r>
              <a:rPr lang="bg-BG" dirty="0" smtClean="0"/>
              <a:t>/, </a:t>
            </a:r>
            <a:r>
              <a:rPr lang="bg-BG" dirty="0"/>
              <a:t>описващи дейността по контрол на събирането на местните данъци и такси, следва да се включват минимум следните контроли(проверки):</a:t>
            </a:r>
            <a:endParaRPr lang="en-US" dirty="0"/>
          </a:p>
          <a:p>
            <a:pPr lvl="0"/>
            <a:r>
              <a:rPr lang="bg-BG" dirty="0"/>
              <a:t>Изготвен ли е годишен план на проверките и </a:t>
            </a:r>
            <a:r>
              <a:rPr lang="bg-BG" dirty="0" smtClean="0"/>
              <a:t>ревизиите?</a:t>
            </a:r>
            <a:endParaRPr lang="en-US" dirty="0"/>
          </a:p>
          <a:p>
            <a:pPr lvl="0"/>
            <a:r>
              <a:rPr lang="bg-BG" dirty="0"/>
              <a:t>Изготвен ли е годишен план-списък на просрочените вземания по задължени </a:t>
            </a:r>
            <a:r>
              <a:rPr lang="bg-BG" dirty="0" smtClean="0"/>
              <a:t>лица?</a:t>
            </a:r>
            <a:endParaRPr lang="en-US" dirty="0"/>
          </a:p>
          <a:p>
            <a:pPr lvl="0"/>
            <a:r>
              <a:rPr lang="bg-BG" dirty="0"/>
              <a:t>Възложено ли е с вътрешен акт на служители, извършването на проверки за установяване с актове на просрочените вземания по годишния списък на лицата с просрочени публични </a:t>
            </a:r>
            <a:r>
              <a:rPr lang="bg-BG" dirty="0" smtClean="0"/>
              <a:t>вземания?</a:t>
            </a:r>
          </a:p>
          <a:p>
            <a:pPr lvl="0"/>
            <a:r>
              <a:rPr lang="bg-BG" dirty="0" smtClean="0"/>
              <a:t>Спазват </a:t>
            </a:r>
            <a:r>
              <a:rPr lang="bg-BG" dirty="0"/>
              <a:t>ли се сроковете и изпълняват ли се целите по годишния план на проверките и ревизиите.(Проверява се броят издадени актове към определен период с поставените цели в годишния план</a:t>
            </a:r>
            <a:r>
              <a:rPr lang="bg-BG" dirty="0" smtClean="0"/>
              <a:t>)?</a:t>
            </a:r>
            <a:endParaRPr lang="en-US" dirty="0"/>
          </a:p>
          <a:p>
            <a:pPr lvl="0"/>
            <a:r>
              <a:rPr lang="bg-BG" dirty="0"/>
              <a:t>Предават ли се за събиране в срок установените с влязъл в сила акт публични </a:t>
            </a:r>
            <a:r>
              <a:rPr lang="bg-BG" dirty="0" smtClean="0"/>
              <a:t>вземания?</a:t>
            </a:r>
            <a:endParaRPr lang="en-US" dirty="0"/>
          </a:p>
          <a:p>
            <a:pPr lvl="0"/>
            <a:r>
              <a:rPr lang="bg-BG" dirty="0"/>
              <a:t>След предаване за събиране на съдебен изпълнител, извършват ли се периодични справки и действия по изпълнителните дела насочени към събиране на </a:t>
            </a:r>
            <a:r>
              <a:rPr lang="bg-BG" dirty="0" smtClean="0"/>
              <a:t>вземанията?</a:t>
            </a:r>
            <a:endParaRPr lang="en-US" dirty="0"/>
          </a:p>
          <a:p>
            <a:pPr lvl="0"/>
            <a:r>
              <a:rPr lang="bg-BG" dirty="0"/>
              <a:t>Налице ли са </a:t>
            </a:r>
            <a:r>
              <a:rPr lang="bg-BG" dirty="0" err="1" smtClean="0"/>
              <a:t>перемирани</a:t>
            </a:r>
            <a:r>
              <a:rPr lang="bg-BG" dirty="0" smtClean="0"/>
              <a:t> изпълнителни дела?</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234439496"/>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a:t>
            </a:r>
            <a:r>
              <a:rPr lang="bg-BG" sz="3200" b="1" dirty="0"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801504"/>
            <a:ext cx="11512627" cy="4764548"/>
          </a:xfrm>
        </p:spPr>
        <p:txBody>
          <a:bodyPr>
            <a:normAutofit/>
          </a:bodyPr>
          <a:lstStyle/>
          <a:p>
            <a:pPr marL="45720" indent="0">
              <a:buNone/>
            </a:pPr>
            <a:r>
              <a:rPr lang="bg-BG" sz="2400" dirty="0" smtClean="0"/>
              <a:t>Препоръчително </a:t>
            </a:r>
            <a:r>
              <a:rPr lang="bg-BG" sz="2400" dirty="0"/>
              <a:t>е в процедурите и /или СФУК да се заложи </a:t>
            </a:r>
            <a:r>
              <a:rPr lang="bg-BG" sz="2400" dirty="0" smtClean="0"/>
              <a:t>прекият </a:t>
            </a:r>
            <a:r>
              <a:rPr lang="bg-BG" sz="2400" dirty="0"/>
              <a:t>ръководител да извършва гореописаните контроли на период не по-голям от веднъж годишно. </a:t>
            </a:r>
            <a:endParaRPr lang="bg-BG" sz="2400" dirty="0" smtClean="0"/>
          </a:p>
          <a:p>
            <a:pPr marL="45720" indent="0">
              <a:buNone/>
            </a:pPr>
            <a:r>
              <a:rPr lang="bg-BG" sz="2400" dirty="0" smtClean="0"/>
              <a:t>Извършената </a:t>
            </a:r>
            <a:r>
              <a:rPr lang="bg-BG" sz="2400" dirty="0"/>
              <a:t>проверка следва да се документира със съставяне на съответен протокол за проверка, който да е утвърден, като част от процедурата и/или СФУК. </a:t>
            </a:r>
            <a:endParaRPr lang="en-US" sz="2400" dirty="0"/>
          </a:p>
          <a:p>
            <a:pPr marL="45720" indent="0">
              <a:buNone/>
            </a:pPr>
            <a:r>
              <a:rPr lang="bg-BG" sz="2400" dirty="0"/>
              <a:t>При констатиране на </a:t>
            </a:r>
            <a:r>
              <a:rPr lang="bg-BG" sz="2400" dirty="0" smtClean="0"/>
              <a:t>отклонения </a:t>
            </a:r>
            <a:r>
              <a:rPr lang="bg-BG" sz="2400" dirty="0"/>
              <a:t>следва да се предвидят ответни действия:</a:t>
            </a:r>
            <a:endParaRPr lang="en-US" sz="2400" dirty="0"/>
          </a:p>
          <a:p>
            <a:pPr lvl="0"/>
            <a:r>
              <a:rPr lang="bg-BG" sz="2400" dirty="0"/>
              <a:t>изискване на обяснения от органа по приходите или </a:t>
            </a:r>
            <a:r>
              <a:rPr lang="bg-BG" sz="2400" dirty="0" smtClean="0"/>
              <a:t>служителя, </a:t>
            </a:r>
            <a:r>
              <a:rPr lang="bg-BG" sz="2400" dirty="0"/>
              <a:t>неизвършил действието </a:t>
            </a:r>
            <a:endParaRPr lang="en-US" sz="2400" dirty="0"/>
          </a:p>
          <a:p>
            <a:pPr lvl="0"/>
            <a:r>
              <a:rPr lang="bg-BG" sz="2400" dirty="0"/>
              <a:t>предложение за наказание на органа по приходите и/или </a:t>
            </a:r>
            <a:r>
              <a:rPr lang="bg-BG" sz="2400" dirty="0" smtClean="0"/>
              <a:t>служителя, </a:t>
            </a:r>
            <a:r>
              <a:rPr lang="bg-BG" sz="2400" dirty="0"/>
              <a:t>допуснал нарушението</a:t>
            </a:r>
            <a:endParaRPr lang="en-US" sz="2400" dirty="0"/>
          </a:p>
          <a:p>
            <a:pPr lvl="0"/>
            <a:r>
              <a:rPr lang="bg-BG" sz="2400" dirty="0"/>
              <a:t>Указания към отгворните служители за подобряване ефективността на работата им.</a:t>
            </a:r>
            <a:endParaRPr lang="en-US"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39573317"/>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10000"/>
          </a:bodyPr>
          <a:lstStyle/>
          <a:p>
            <a:pPr marL="45720" indent="0">
              <a:buNone/>
            </a:pPr>
            <a:r>
              <a:rPr lang="bg-BG" sz="2400" dirty="0" smtClean="0"/>
              <a:t>Въпроси, </a:t>
            </a:r>
            <a:r>
              <a:rPr lang="bg-BG" sz="2400" dirty="0"/>
              <a:t>отговорите на които дават информация за ефективността на осъществявания контрол в звеното за местни приходи. </a:t>
            </a:r>
            <a:endParaRPr lang="en-US" sz="2400" dirty="0"/>
          </a:p>
          <a:p>
            <a:pPr lvl="0"/>
            <a:r>
              <a:rPr lang="bg-BG" sz="2400" dirty="0"/>
              <a:t>Създадена ли е система за наблюдение и контрол на дейностите и практиките по установяване, обезпечаване и събиране на местните данъци и такси на местно ниво?</a:t>
            </a:r>
            <a:endParaRPr lang="en-US" sz="2400" dirty="0"/>
          </a:p>
          <a:p>
            <a:pPr marL="45720" indent="0">
              <a:buNone/>
            </a:pPr>
            <a:r>
              <a:rPr lang="bg-BG" sz="2400" dirty="0"/>
              <a:t>Положителния отговор изисква въведени правила и процедури, отговорни лица, срокове за наблюдение, контрол и докладване при изпълнението на дейностите. Извършени проверки, тяхното документиране и докладване на наблюдението и контрола.</a:t>
            </a:r>
            <a:endParaRPr lang="en-US" sz="2400" dirty="0"/>
          </a:p>
          <a:p>
            <a:pPr lvl="0"/>
            <a:r>
              <a:rPr lang="bg-BG" sz="2400" dirty="0"/>
              <a:t>Предприемат ли са своевременни действия за отстраняване на констатирани пропуски и нарушения в резултат на наблюдението и контрола?</a:t>
            </a:r>
            <a:endParaRPr lang="en-US" sz="2400" dirty="0"/>
          </a:p>
          <a:p>
            <a:pPr marL="45720" indent="0">
              <a:buNone/>
            </a:pPr>
            <a:r>
              <a:rPr lang="bg-BG" sz="2400" dirty="0"/>
              <a:t>Положителния отговор изисква своевременно предприети действия -  документи и актове, издадени в резултат на работата на системата за наблюдение и контрол.  </a:t>
            </a:r>
            <a:endParaRPr lang="en-US" sz="2400" dirty="0"/>
          </a:p>
          <a:p>
            <a:pPr marL="45720" indent="0">
              <a:buNone/>
            </a:pPr>
            <a:r>
              <a:rPr lang="bg-BG" sz="2400" b="1" dirty="0"/>
              <a:t>ВНИМАНИЕ!</a:t>
            </a:r>
            <a:r>
              <a:rPr lang="bg-BG" sz="2400" dirty="0"/>
              <a:t> Н</a:t>
            </a:r>
            <a:r>
              <a:rPr lang="bg-BG" sz="2400" dirty="0" smtClean="0"/>
              <a:t>ай-често </a:t>
            </a:r>
            <a:r>
              <a:rPr lang="bg-BG" sz="2400" dirty="0"/>
              <a:t>допусканите пропуски в контролните дейности по отношение на местните данъци и такси, констатирани при одитите извършвани от Сметна палата</a:t>
            </a:r>
            <a:r>
              <a:rPr lang="bg-BG" sz="2400" dirty="0" smtClean="0"/>
              <a:t>.</a:t>
            </a:r>
            <a:endParaRPr lang="en-US" sz="2400" dirty="0"/>
          </a:p>
          <a:p>
            <a:pPr lvl="0"/>
            <a:r>
              <a:rPr lang="bg-BG" sz="2400" dirty="0"/>
              <a:t>Не са осъвременени Наредбите за местните данъци и/или за местните такси</a:t>
            </a:r>
            <a:r>
              <a:rPr lang="bg-BG" sz="2400" dirty="0" smtClean="0"/>
              <a:t>.</a:t>
            </a:r>
            <a:endParaRPr lang="en-US"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052727609"/>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a:t>
            </a:r>
            <a:r>
              <a:rPr lang="bg-BG" sz="3200" b="1" dirty="0"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20000"/>
          </a:bodyPr>
          <a:lstStyle/>
          <a:p>
            <a:pPr lvl="0"/>
            <a:r>
              <a:rPr lang="bg-BG" sz="2400" dirty="0"/>
              <a:t>Вътрешните актове за въвеждане на СФУК в процеса по администриране на местните данъци и такси не са актуализирани и са в частично съответствие с изискванията на правната рамка.</a:t>
            </a:r>
            <a:endParaRPr lang="en-US" sz="2400" dirty="0"/>
          </a:p>
          <a:p>
            <a:pPr lvl="0"/>
            <a:r>
              <a:rPr lang="bg-BG" sz="2400" dirty="0"/>
              <a:t>През одитирания период не са актуализирани Вътрешни правила относно дейността на звеното за местни приходи. </a:t>
            </a:r>
            <a:endParaRPr lang="en-US" sz="2400" dirty="0"/>
          </a:p>
          <a:p>
            <a:pPr lvl="0"/>
            <a:r>
              <a:rPr lang="bg-BG" sz="2400" dirty="0"/>
              <a:t>СФУК не е осъвременяван съобразно настъпилите промени в нормативната уредба.</a:t>
            </a:r>
            <a:endParaRPr lang="en-US" sz="2400" dirty="0"/>
          </a:p>
          <a:p>
            <a:pPr lvl="0"/>
            <a:r>
              <a:rPr lang="bg-BG" sz="2400" dirty="0"/>
              <a:t>Утвърдени са вътрешни правила(процедури) за контрол на дейностите по установяване, обезпечаване и събиране на местни данъци и такси, но липсват детайлно разписани отговорности, срокове и контроли, които следва да се извършват. </a:t>
            </a:r>
            <a:endParaRPr lang="en-US" sz="2400" dirty="0"/>
          </a:p>
          <a:p>
            <a:pPr lvl="0"/>
            <a:r>
              <a:rPr lang="bg-BG" sz="2400" dirty="0"/>
              <a:t>Не е документирано осъществяването на текущ контрол от ръководителя на звеното за местни приходи.</a:t>
            </a:r>
            <a:endParaRPr lang="en-US" sz="2400" dirty="0"/>
          </a:p>
          <a:p>
            <a:pPr lvl="0"/>
            <a:r>
              <a:rPr lang="bg-BG" sz="2400" dirty="0"/>
              <a:t>Действията на общинската администрация не са довели до ограничаване на тенденцията за нарастване на просрочените задължения към местния бюджет.</a:t>
            </a:r>
            <a:endParaRPr lang="en-US" sz="2400" dirty="0"/>
          </a:p>
          <a:p>
            <a:pPr lvl="0"/>
            <a:r>
              <a:rPr lang="bg-BG" sz="2400" dirty="0"/>
              <a:t>Въведените контролни дейности не са прилагани непрекъснато и последователно, не са достатъчни по съдържание и не са успели да предотвратят несъответствията с правната рамка.</a:t>
            </a:r>
            <a:endParaRPr lang="en-US" sz="2400" dirty="0"/>
          </a:p>
          <a:p>
            <a:pPr marL="45720" indent="0">
              <a:buNone/>
            </a:pPr>
            <a:endParaRPr lang="bg-BG" sz="24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08639105"/>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a:t>
            </a:r>
            <a:r>
              <a:rPr lang="en-US" sz="3200" b="1" dirty="0">
                <a:solidFill>
                  <a:srgbClr val="549E39"/>
                </a:solidFill>
                <a:latin typeface="Times New Roman"/>
              </a:rPr>
              <a:t>2</a:t>
            </a:r>
            <a:r>
              <a:rPr lang="bg-BG" sz="3200" b="1" dirty="0">
                <a:solidFill>
                  <a:srgbClr val="549E39"/>
                </a:solidFill>
                <a:latin typeface="Times New Roman"/>
              </a:rPr>
              <a:t>. Управление и контрол на дейностите и практиките по установяване, обезпечаване и събиране на местните данъци и такси на местно </a:t>
            </a:r>
            <a:r>
              <a:rPr lang="bg-BG" sz="3200" b="1" dirty="0"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endParaRPr lang="bg-BG" b="1" dirty="0" smtClean="0"/>
          </a:p>
          <a:p>
            <a:pPr marL="45720" indent="0">
              <a:buNone/>
            </a:pPr>
            <a:r>
              <a:rPr lang="bg-BG" sz="3200" b="1" dirty="0" smtClean="0"/>
              <a:t>ЗАДАЧА</a:t>
            </a:r>
            <a:r>
              <a:rPr lang="bg-BG" sz="3200" b="1" dirty="0"/>
              <a:t>!</a:t>
            </a:r>
            <a:r>
              <a:rPr lang="bg-BG" sz="3200" dirty="0"/>
              <a:t> Д</a:t>
            </a:r>
            <a:r>
              <a:rPr lang="bg-BG" sz="3200" dirty="0" smtClean="0"/>
              <a:t>а се дискутират </a:t>
            </a:r>
            <a:r>
              <a:rPr lang="bg-BG" sz="3200" dirty="0"/>
              <a:t>и предложат варианти за начина на документиране на извършен от ръководителя на звеното за местни приходи текущ контрол на ефективността от наложени от служители с правомощия на публични изпълнители, обезпечителни мерки.</a:t>
            </a:r>
            <a:endParaRPr lang="en-US" sz="3200"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527479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3135" y="363941"/>
            <a:ext cx="9875520" cy="1356360"/>
          </a:xfrm>
        </p:spPr>
        <p:txBody>
          <a:bodyPr>
            <a:normAutofit/>
          </a:bodyPr>
          <a:lstStyle/>
          <a:p>
            <a:r>
              <a:rPr lang="ru-RU" sz="4000" b="1" dirty="0">
                <a:solidFill>
                  <a:schemeClr val="accent1">
                    <a:lumMod val="75000"/>
                  </a:schemeClr>
                </a:solidFill>
                <a:latin typeface="+mn-lt"/>
              </a:rPr>
              <a:t>Правила и </a:t>
            </a:r>
            <a:r>
              <a:rPr lang="ru-RU" sz="4000" b="1" dirty="0">
                <a:solidFill>
                  <a:schemeClr val="accent1">
                    <a:lumMod val="75000"/>
                  </a:schemeClr>
                </a:solidFill>
                <a:latin typeface="+mn-lt"/>
              </a:rPr>
              <a:t>процедури за </a:t>
            </a:r>
            <a:r>
              <a:rPr lang="ru-RU" sz="4000" b="1" dirty="0" smtClean="0">
                <a:solidFill>
                  <a:schemeClr val="accent1">
                    <a:lumMod val="75000"/>
                  </a:schemeClr>
                </a:solidFill>
                <a:latin typeface="+mn-lt"/>
              </a:rPr>
              <a:t>работа </a:t>
            </a:r>
            <a:r>
              <a:rPr lang="ru-RU" sz="4000" b="1" dirty="0">
                <a:solidFill>
                  <a:schemeClr val="accent1">
                    <a:lumMod val="75000"/>
                  </a:schemeClr>
                </a:solidFill>
                <a:latin typeface="+mn-lt"/>
              </a:rPr>
              <a:t>на местната приходна </a:t>
            </a:r>
            <a:r>
              <a:rPr lang="ru-RU" sz="4000" b="1" dirty="0" smtClean="0">
                <a:solidFill>
                  <a:schemeClr val="accent1">
                    <a:lumMod val="75000"/>
                  </a:schemeClr>
                </a:solidFill>
                <a:latin typeface="+mn-lt"/>
              </a:rPr>
              <a:t>администрация</a:t>
            </a:r>
            <a:endParaRPr lang="bg-BG" sz="4000" b="1" dirty="0">
              <a:solidFill>
                <a:schemeClr val="accent1">
                  <a:lumMod val="75000"/>
                </a:schemeClr>
              </a:solidFill>
              <a:latin typeface="+mn-lt"/>
            </a:endParaRPr>
          </a:p>
        </p:txBody>
      </p:sp>
      <p:sp>
        <p:nvSpPr>
          <p:cNvPr id="3" name="Content Placeholder 2"/>
          <p:cNvSpPr>
            <a:spLocks noGrp="1"/>
          </p:cNvSpPr>
          <p:nvPr>
            <p:ph idx="1"/>
          </p:nvPr>
        </p:nvSpPr>
        <p:spPr>
          <a:xfrm>
            <a:off x="286602" y="1720301"/>
            <a:ext cx="11586949" cy="4939806"/>
          </a:xfrm>
        </p:spPr>
        <p:txBody>
          <a:bodyPr>
            <a:normAutofit fontScale="85000" lnSpcReduction="20000"/>
          </a:bodyPr>
          <a:lstStyle/>
          <a:p>
            <a:pPr algn="just"/>
            <a:r>
              <a:rPr lang="ru-RU" dirty="0" smtClean="0"/>
              <a:t>Ефективност </a:t>
            </a:r>
            <a:r>
              <a:rPr lang="ru-RU" dirty="0"/>
              <a:t>на дейностите по определяне и администриране на приходите от местни данъци и такси – </a:t>
            </a:r>
            <a:r>
              <a:rPr lang="ru-RU" b="1" dirty="0"/>
              <a:t>самооценка, редовни  срещи  с оперативните ръководители и служители</a:t>
            </a:r>
            <a:r>
              <a:rPr lang="ru-RU" dirty="0"/>
              <a:t>. </a:t>
            </a:r>
          </a:p>
          <a:p>
            <a:pPr algn="just"/>
            <a:r>
              <a:rPr lang="ru-RU" dirty="0" smtClean="0"/>
              <a:t>Законосъобразност </a:t>
            </a:r>
            <a:r>
              <a:rPr lang="ru-RU" dirty="0"/>
              <a:t>на вътрешните актове и методическите указания – </a:t>
            </a:r>
            <a:r>
              <a:rPr lang="ru-RU" b="1" dirty="0"/>
              <a:t>взаимодействие с юристите, текущо проследяване на съдебната практика.</a:t>
            </a:r>
          </a:p>
          <a:p>
            <a:pPr algn="just"/>
            <a:r>
              <a:rPr lang="ru-RU" dirty="0" smtClean="0"/>
              <a:t>Начин </a:t>
            </a:r>
            <a:r>
              <a:rPr lang="ru-RU" dirty="0"/>
              <a:t>на организация и капацитет за определяне и администриране на местни данъци и такси - </a:t>
            </a:r>
            <a:r>
              <a:rPr lang="ru-RU" b="1" dirty="0"/>
              <a:t>организационна структура, осигуряваща разделение на отговорностите, йерархичност, права и задължения, равнища на докладване, система за делегиране на правомощия, подробни и ясни длъжностни характеристики, линии на докладване, система за обучение и квалификация, система за оценка на изпълнението, системи за стимулиране, ротация, санкциониране.</a:t>
            </a:r>
          </a:p>
          <a:p>
            <a:pPr algn="just"/>
            <a:r>
              <a:rPr lang="ru-RU" dirty="0" smtClean="0"/>
              <a:t>Координация </a:t>
            </a:r>
            <a:r>
              <a:rPr lang="ru-RU" dirty="0"/>
              <a:t>и взаимодействие между структурните звена в общината и с други институции.</a:t>
            </a:r>
          </a:p>
          <a:p>
            <a:pPr algn="just"/>
            <a:r>
              <a:rPr lang="ru-RU" dirty="0" smtClean="0"/>
              <a:t>Използвани </a:t>
            </a:r>
            <a:r>
              <a:rPr lang="ru-RU" dirty="0"/>
              <a:t>информационни системи и технически средства за </a:t>
            </a:r>
            <a:r>
              <a:rPr lang="ru-RU" b="1" dirty="0"/>
              <a:t>осигуряването на актуална и надеждна информация на приходната администрация</a:t>
            </a:r>
            <a:r>
              <a:rPr lang="ru-RU" dirty="0"/>
              <a:t>.</a:t>
            </a:r>
          </a:p>
          <a:p>
            <a:pPr algn="just"/>
            <a:r>
              <a:rPr lang="ru-RU" dirty="0" smtClean="0"/>
              <a:t>Обслужване </a:t>
            </a:r>
            <a:r>
              <a:rPr lang="ru-RU" dirty="0"/>
              <a:t>на задължените лица и контролно - ревизионна дейност.</a:t>
            </a:r>
          </a:p>
          <a:p>
            <a:pPr algn="just"/>
            <a:r>
              <a:rPr lang="ru-RU" dirty="0" smtClean="0"/>
              <a:t>Други </a:t>
            </a:r>
            <a:r>
              <a:rPr lang="ru-RU" dirty="0"/>
              <a:t>действия на приходната администрация по</a:t>
            </a:r>
            <a:r>
              <a:rPr lang="ru-RU" dirty="0" smtClean="0"/>
              <a:t>:  </a:t>
            </a:r>
            <a:r>
              <a:rPr lang="ru-RU" b="1" dirty="0" smtClean="0"/>
              <a:t>подготовка на мотивирани предложения за размера </a:t>
            </a:r>
            <a:r>
              <a:rPr lang="ru-RU" b="1" dirty="0"/>
              <a:t>на местните данъци и </a:t>
            </a:r>
            <a:r>
              <a:rPr lang="ru-RU" b="1" dirty="0" smtClean="0"/>
              <a:t>такси; планиране </a:t>
            </a:r>
            <a:r>
              <a:rPr lang="ru-RU" b="1" dirty="0"/>
              <a:t>на приходите по общинския </a:t>
            </a:r>
            <a:r>
              <a:rPr lang="ru-RU" b="1" dirty="0" smtClean="0"/>
              <a:t>бюджет; отчитане на бюджета; управление </a:t>
            </a:r>
            <a:r>
              <a:rPr lang="ru-RU" b="1" dirty="0"/>
              <a:t>на риска.</a:t>
            </a:r>
          </a:p>
          <a:p>
            <a:pPr algn="just"/>
            <a:r>
              <a:rPr lang="ru-RU" dirty="0" smtClean="0"/>
              <a:t>Наблюдение </a:t>
            </a:r>
            <a:r>
              <a:rPr lang="ru-RU" dirty="0"/>
              <a:t>и контрол</a:t>
            </a:r>
            <a:r>
              <a:rPr lang="ru-RU" dirty="0" smtClean="0"/>
              <a:t>.</a:t>
            </a:r>
            <a:endParaRPr lang="bg-BG" dirty="0"/>
          </a:p>
        </p:txBody>
      </p:sp>
    </p:spTree>
    <p:extLst>
      <p:ext uri="{BB962C8B-B14F-4D97-AF65-F5344CB8AC3E}">
        <p14:creationId xmlns:p14="http://schemas.microsoft.com/office/powerpoint/2010/main" val="2129864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latin typeface="+mn-lt"/>
              </a:rPr>
              <a:t>Подтема  1. </a:t>
            </a:r>
            <a:r>
              <a:rPr lang="ru-RU" sz="2800" b="1" dirty="0" err="1">
                <a:latin typeface="+mn-lt"/>
              </a:rPr>
              <a:t>Ефективна</a:t>
            </a:r>
            <a:r>
              <a:rPr lang="ru-RU" sz="2800" b="1" dirty="0">
                <a:latin typeface="+mn-lt"/>
              </a:rPr>
              <a:t> организация на </a:t>
            </a:r>
            <a:r>
              <a:rPr lang="ru-RU" sz="2800" b="1" dirty="0" err="1">
                <a:latin typeface="+mn-lt"/>
              </a:rPr>
              <a:t>дейностите</a:t>
            </a:r>
            <a:r>
              <a:rPr lang="ru-RU" sz="2800" b="1" dirty="0">
                <a:latin typeface="+mn-lt"/>
              </a:rPr>
              <a:t> и </a:t>
            </a:r>
            <a:r>
              <a:rPr lang="ru-RU" sz="2800" b="1" dirty="0" err="1">
                <a:latin typeface="+mn-lt"/>
              </a:rPr>
              <a:t>практиките</a:t>
            </a:r>
            <a:r>
              <a:rPr lang="ru-RU" sz="2800" b="1" dirty="0">
                <a:latin typeface="+mn-lt"/>
              </a:rPr>
              <a:t> по </a:t>
            </a:r>
            <a:r>
              <a:rPr lang="ru-RU" sz="2800" b="1" dirty="0" err="1" smtClean="0">
                <a:latin typeface="+mn-lt"/>
              </a:rPr>
              <a:t>установяване</a:t>
            </a:r>
            <a:r>
              <a:rPr lang="ru-RU" sz="2800" b="1" dirty="0" smtClean="0">
                <a:latin typeface="+mn-lt"/>
              </a:rPr>
              <a:t>, </a:t>
            </a:r>
            <a:r>
              <a:rPr lang="ru-RU" sz="2800" b="1" dirty="0" err="1">
                <a:latin typeface="+mn-lt"/>
              </a:rPr>
              <a:t>обезпечаване</a:t>
            </a:r>
            <a:r>
              <a:rPr lang="ru-RU" sz="2800" b="1" dirty="0">
                <a:latin typeface="+mn-lt"/>
              </a:rPr>
              <a:t> и </a:t>
            </a:r>
            <a:r>
              <a:rPr lang="ru-RU" sz="2800" b="1" dirty="0" err="1">
                <a:latin typeface="+mn-lt"/>
              </a:rPr>
              <a:t>събиране</a:t>
            </a:r>
            <a:r>
              <a:rPr lang="ru-RU" sz="2800" b="1" dirty="0">
                <a:latin typeface="+mn-lt"/>
              </a:rPr>
              <a:t> на </a:t>
            </a:r>
            <a:r>
              <a:rPr lang="ru-RU" sz="2800" b="1" dirty="0" err="1">
                <a:latin typeface="+mn-lt"/>
              </a:rPr>
              <a:t>местните</a:t>
            </a:r>
            <a:r>
              <a:rPr lang="ru-RU" sz="2800" b="1" dirty="0">
                <a:latin typeface="+mn-lt"/>
              </a:rPr>
              <a:t> </a:t>
            </a:r>
            <a:r>
              <a:rPr lang="ru-RU" sz="2800" b="1" dirty="0" err="1">
                <a:latin typeface="+mn-lt"/>
              </a:rPr>
              <a:t>данъци</a:t>
            </a:r>
            <a:r>
              <a:rPr lang="ru-RU" sz="2800" b="1" dirty="0">
                <a:latin typeface="+mn-lt"/>
              </a:rPr>
              <a:t> и такси на </a:t>
            </a:r>
            <a:r>
              <a:rPr lang="ru-RU" sz="2800" b="1" dirty="0" err="1">
                <a:latin typeface="+mn-lt"/>
              </a:rPr>
              <a:t>местно</a:t>
            </a:r>
            <a:r>
              <a:rPr lang="ru-RU" sz="2800" b="1" dirty="0">
                <a:latin typeface="+mn-lt"/>
              </a:rPr>
              <a:t> </a:t>
            </a:r>
            <a:r>
              <a:rPr lang="ru-RU" sz="2800" b="1" dirty="0" err="1">
                <a:latin typeface="+mn-lt"/>
              </a:rPr>
              <a:t>ниво</a:t>
            </a:r>
            <a:endParaRPr lang="ru-RU" sz="2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757548"/>
            <a:ext cx="11512627" cy="4808504"/>
          </a:xfrm>
        </p:spPr>
        <p:txBody>
          <a:bodyPr>
            <a:normAutofit/>
          </a:bodyPr>
          <a:lstStyle/>
          <a:p>
            <a:pPr marL="45720" indent="0">
              <a:buNone/>
            </a:pPr>
            <a:r>
              <a:rPr lang="ru-RU" sz="2000" dirty="0" smtClean="0"/>
              <a:t>1.1</a:t>
            </a:r>
            <a:r>
              <a:rPr lang="ru-RU" sz="2000" dirty="0"/>
              <a:t>.	Организация на </a:t>
            </a:r>
            <a:r>
              <a:rPr lang="ru-RU" sz="2000" dirty="0" err="1"/>
              <a:t>дейностите</a:t>
            </a:r>
            <a:r>
              <a:rPr lang="ru-RU" sz="2000" dirty="0"/>
              <a:t> и </a:t>
            </a:r>
            <a:r>
              <a:rPr lang="ru-RU" sz="2000" dirty="0" err="1"/>
              <a:t>практиките</a:t>
            </a:r>
            <a:r>
              <a:rPr lang="ru-RU" sz="2000" dirty="0"/>
              <a:t> по </a:t>
            </a:r>
            <a:r>
              <a:rPr lang="ru-RU" sz="2000" dirty="0" err="1"/>
              <a:t>установяване</a:t>
            </a:r>
            <a:r>
              <a:rPr lang="ru-RU" sz="2000" dirty="0" smtClean="0"/>
              <a:t>.</a:t>
            </a:r>
            <a:endParaRPr lang="ru-RU" sz="2000" dirty="0"/>
          </a:p>
        </p:txBody>
      </p:sp>
      <p:sp>
        <p:nvSpPr>
          <p:cNvPr id="4" name="Свободна форма 3"/>
          <p:cNvSpPr>
            <a:spLocks noChangeArrowheads="1"/>
          </p:cNvSpPr>
          <p:nvPr/>
        </p:nvSpPr>
        <p:spPr bwMode="auto">
          <a:xfrm flipH="1" flipV="1">
            <a:off x="2958987" y="2644497"/>
            <a:ext cx="800100" cy="421005"/>
          </a:xfrm>
          <a:custGeom>
            <a:avLst/>
            <a:gdLst>
              <a:gd name="G0" fmla="+- 9240 0 0"/>
              <a:gd name="G1" fmla="+- 18514 0 0"/>
              <a:gd name="G2" fmla="+- 7200 0 0"/>
              <a:gd name="G3" fmla="*/ 9240 1 2"/>
              <a:gd name="G4" fmla="+- G3 10800 0"/>
              <a:gd name="G5" fmla="+- 21600 9240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0 w 21600"/>
              <a:gd name="T1" fmla="*/ 0 h 21600"/>
              <a:gd name="T2" fmla="*/ 9240 w 21600"/>
              <a:gd name="T3" fmla="*/ 7200 h 21600"/>
              <a:gd name="T4" fmla="*/ 0 w 21600"/>
              <a:gd name="T5" fmla="*/ 17990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0" y="0"/>
                </a:moveTo>
                <a:lnTo>
                  <a:pt x="9240" y="7200"/>
                </a:lnTo>
                <a:lnTo>
                  <a:pt x="12326" y="7200"/>
                </a:lnTo>
                <a:lnTo>
                  <a:pt x="12326" y="14381"/>
                </a:lnTo>
                <a:lnTo>
                  <a:pt x="0" y="14381"/>
                </a:lnTo>
                <a:lnTo>
                  <a:pt x="0" y="21600"/>
                </a:lnTo>
                <a:lnTo>
                  <a:pt x="18514" y="21600"/>
                </a:lnTo>
                <a:lnTo>
                  <a:pt x="18514" y="7200"/>
                </a:lnTo>
                <a:lnTo>
                  <a:pt x="21600" y="7200"/>
                </a:lnTo>
                <a:close/>
              </a:path>
            </a:pathLst>
          </a:custGeom>
          <a:gradFill rotWithShape="1">
            <a:gsLst>
              <a:gs pos="0">
                <a:srgbClr val="EAEAEA"/>
              </a:gs>
              <a:gs pos="100000">
                <a:srgbClr val="003366"/>
              </a:gs>
            </a:gsLst>
            <a:lin ang="18900000" scaled="1"/>
          </a:gradFill>
          <a:ln w="12700" algn="ctr">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just">
              <a:lnSpc>
                <a:spcPct val="107000"/>
              </a:lnSpc>
              <a:spcAft>
                <a:spcPts val="800"/>
              </a:spcAft>
            </a:pPr>
            <a:r>
              <a:rPr lang="en-US" sz="1200" b="1">
                <a:effectLst/>
                <a:latin typeface="Times New Roman" panose="02020603050405020304" pitchFamily="18" charset="0"/>
                <a:ea typeface="Calibri" panose="020F0502020204030204" pitchFamily="34" charset="0"/>
                <a:cs typeface="Times New Roman" panose="02020603050405020304" pitchFamily="18" charset="0"/>
              </a:rPr>
              <a:t> </a:t>
            </a:r>
            <a:endParaRPr lang="bg-BG"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авоъгълник 4"/>
          <p:cNvSpPr>
            <a:spLocks noChangeArrowheads="1"/>
          </p:cNvSpPr>
          <p:nvPr/>
        </p:nvSpPr>
        <p:spPr bwMode="auto">
          <a:xfrm flipV="1">
            <a:off x="4136217" y="2521449"/>
            <a:ext cx="2207284" cy="433742"/>
          </a:xfrm>
          <a:prstGeom prst="rect">
            <a:avLst/>
          </a:prstGeom>
          <a:solidFill>
            <a:srgbClr val="FFFFFF"/>
          </a:solidFill>
          <a:ln w="38100" cmpd="dbl">
            <a:solidFill>
              <a:srgbClr val="003366"/>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bg-BG" sz="1600" b="1" dirty="0" smtClean="0">
                <a:effectLst/>
                <a:latin typeface="Times New Roman" panose="02020603050405020304" pitchFamily="18" charset="0"/>
                <a:ea typeface="Calibri" panose="020F0502020204030204" pitchFamily="34" charset="0"/>
                <a:cs typeface="Times New Roman" panose="02020603050405020304" pitchFamily="18" charset="0"/>
              </a:rPr>
              <a:t>УСТАНОВЯВАНЕ</a:t>
            </a:r>
            <a:endParaRPr lang="bg-BG"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Картина 5"/>
          <p:cNvPicPr>
            <a:picLocks noChangeAspect="1"/>
          </p:cNvPicPr>
          <p:nvPr/>
        </p:nvPicPr>
        <p:blipFill>
          <a:blip r:embed="rId3"/>
          <a:stretch>
            <a:fillRect/>
          </a:stretch>
        </p:blipFill>
        <p:spPr>
          <a:xfrm>
            <a:off x="6772582" y="2653194"/>
            <a:ext cx="838317" cy="447737"/>
          </a:xfrm>
          <a:prstGeom prst="rect">
            <a:avLst/>
          </a:prstGeom>
        </p:spPr>
      </p:pic>
      <p:pic>
        <p:nvPicPr>
          <p:cNvPr id="7" name="Картина 6"/>
          <p:cNvPicPr>
            <a:picLocks noChangeAspect="1"/>
          </p:cNvPicPr>
          <p:nvPr/>
        </p:nvPicPr>
        <p:blipFill>
          <a:blip r:embed="rId4"/>
          <a:stretch>
            <a:fillRect/>
          </a:stretch>
        </p:blipFill>
        <p:spPr>
          <a:xfrm>
            <a:off x="1976262" y="3260970"/>
            <a:ext cx="2256312" cy="644760"/>
          </a:xfrm>
          <a:prstGeom prst="rect">
            <a:avLst/>
          </a:prstGeom>
        </p:spPr>
      </p:pic>
      <p:pic>
        <p:nvPicPr>
          <p:cNvPr id="8" name="Картина 7"/>
          <p:cNvPicPr>
            <a:picLocks noChangeAspect="1"/>
          </p:cNvPicPr>
          <p:nvPr/>
        </p:nvPicPr>
        <p:blipFill>
          <a:blip r:embed="rId5"/>
          <a:stretch>
            <a:fillRect/>
          </a:stretch>
        </p:blipFill>
        <p:spPr>
          <a:xfrm>
            <a:off x="6245429" y="3256627"/>
            <a:ext cx="2244435" cy="644759"/>
          </a:xfrm>
          <a:prstGeom prst="rect">
            <a:avLst/>
          </a:prstGeom>
        </p:spPr>
      </p:pic>
      <p:pic>
        <p:nvPicPr>
          <p:cNvPr id="9" name="Картина 8"/>
          <p:cNvPicPr>
            <a:picLocks noChangeAspect="1"/>
          </p:cNvPicPr>
          <p:nvPr/>
        </p:nvPicPr>
        <p:blipFill>
          <a:blip r:embed="rId6"/>
          <a:stretch>
            <a:fillRect/>
          </a:stretch>
        </p:blipFill>
        <p:spPr>
          <a:xfrm>
            <a:off x="1992430" y="4019294"/>
            <a:ext cx="564512" cy="572462"/>
          </a:xfrm>
          <a:prstGeom prst="rect">
            <a:avLst/>
          </a:prstGeom>
        </p:spPr>
      </p:pic>
      <p:pic>
        <p:nvPicPr>
          <p:cNvPr id="10" name="Картина 9"/>
          <p:cNvPicPr>
            <a:picLocks noChangeAspect="1"/>
          </p:cNvPicPr>
          <p:nvPr/>
        </p:nvPicPr>
        <p:blipFill>
          <a:blip r:embed="rId7"/>
          <a:stretch>
            <a:fillRect/>
          </a:stretch>
        </p:blipFill>
        <p:spPr>
          <a:xfrm>
            <a:off x="3591953" y="4014898"/>
            <a:ext cx="598274" cy="566366"/>
          </a:xfrm>
          <a:prstGeom prst="rect">
            <a:avLst/>
          </a:prstGeom>
        </p:spPr>
      </p:pic>
      <p:pic>
        <p:nvPicPr>
          <p:cNvPr id="11" name="Картина 10"/>
          <p:cNvPicPr>
            <a:picLocks noChangeAspect="1"/>
          </p:cNvPicPr>
          <p:nvPr/>
        </p:nvPicPr>
        <p:blipFill>
          <a:blip r:embed="rId8"/>
          <a:stretch>
            <a:fillRect/>
          </a:stretch>
        </p:blipFill>
        <p:spPr>
          <a:xfrm>
            <a:off x="8031232" y="3934285"/>
            <a:ext cx="597460" cy="566977"/>
          </a:xfrm>
          <a:prstGeom prst="rect">
            <a:avLst/>
          </a:prstGeom>
        </p:spPr>
      </p:pic>
      <p:pic>
        <p:nvPicPr>
          <p:cNvPr id="12" name="Картина 11"/>
          <p:cNvPicPr>
            <a:picLocks noChangeAspect="1"/>
          </p:cNvPicPr>
          <p:nvPr/>
        </p:nvPicPr>
        <p:blipFill>
          <a:blip r:embed="rId9"/>
          <a:stretch>
            <a:fillRect/>
          </a:stretch>
        </p:blipFill>
        <p:spPr>
          <a:xfrm>
            <a:off x="6181904" y="3960813"/>
            <a:ext cx="566977" cy="573074"/>
          </a:xfrm>
          <a:prstGeom prst="rect">
            <a:avLst/>
          </a:prstGeom>
        </p:spPr>
      </p:pic>
      <p:pic>
        <p:nvPicPr>
          <p:cNvPr id="13" name="Картина 12"/>
          <p:cNvPicPr>
            <a:picLocks noChangeAspect="1"/>
          </p:cNvPicPr>
          <p:nvPr/>
        </p:nvPicPr>
        <p:blipFill>
          <a:blip r:embed="rId10"/>
          <a:stretch>
            <a:fillRect/>
          </a:stretch>
        </p:blipFill>
        <p:spPr>
          <a:xfrm>
            <a:off x="897080" y="4705321"/>
            <a:ext cx="1735275" cy="974939"/>
          </a:xfrm>
          <a:prstGeom prst="rect">
            <a:avLst/>
          </a:prstGeom>
        </p:spPr>
      </p:pic>
      <p:pic>
        <p:nvPicPr>
          <p:cNvPr id="14" name="Картина 13"/>
          <p:cNvPicPr>
            <a:picLocks noChangeAspect="1"/>
          </p:cNvPicPr>
          <p:nvPr/>
        </p:nvPicPr>
        <p:blipFill>
          <a:blip r:embed="rId11"/>
          <a:stretch>
            <a:fillRect/>
          </a:stretch>
        </p:blipFill>
        <p:spPr>
          <a:xfrm>
            <a:off x="2889707" y="4690432"/>
            <a:ext cx="2029076" cy="977244"/>
          </a:xfrm>
          <a:prstGeom prst="rect">
            <a:avLst/>
          </a:prstGeom>
        </p:spPr>
      </p:pic>
      <p:pic>
        <p:nvPicPr>
          <p:cNvPr id="15" name="Картина 14"/>
          <p:cNvPicPr>
            <a:picLocks noChangeAspect="1"/>
          </p:cNvPicPr>
          <p:nvPr/>
        </p:nvPicPr>
        <p:blipFill>
          <a:blip r:embed="rId12"/>
          <a:stretch>
            <a:fillRect/>
          </a:stretch>
        </p:blipFill>
        <p:spPr>
          <a:xfrm>
            <a:off x="5362815" y="4703017"/>
            <a:ext cx="1828925" cy="977243"/>
          </a:xfrm>
          <a:prstGeom prst="rect">
            <a:avLst/>
          </a:prstGeom>
        </p:spPr>
      </p:pic>
      <p:sp>
        <p:nvSpPr>
          <p:cNvPr id="16" name="Правоъгълник 15"/>
          <p:cNvSpPr>
            <a:spLocks noChangeArrowheads="1"/>
          </p:cNvSpPr>
          <p:nvPr/>
        </p:nvSpPr>
        <p:spPr bwMode="auto">
          <a:xfrm flipV="1">
            <a:off x="7570769" y="4559929"/>
            <a:ext cx="2985498" cy="1238250"/>
          </a:xfrm>
          <a:prstGeom prst="rect">
            <a:avLst/>
          </a:prstGeom>
          <a:solidFill>
            <a:srgbClr val="FFFFFF"/>
          </a:solidFill>
          <a:ln w="38100" cmpd="dbl">
            <a:solidFill>
              <a:srgbClr val="003366"/>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r>
              <a:rPr lang="bg-BG" b="1" dirty="0">
                <a:effectLst/>
                <a:latin typeface="Times New Roman" panose="02020603050405020304" pitchFamily="18" charset="0"/>
                <a:ea typeface="Calibri" panose="020F0502020204030204" pitchFamily="34" charset="0"/>
                <a:cs typeface="Times New Roman" panose="02020603050405020304" pitchFamily="18" charset="0"/>
              </a:rPr>
              <a:t>Задълженията са предварително установени и срокът по чл. 109 от ДОПК е изтекъл</a:t>
            </a:r>
            <a:endParaRPr lang="bg-BG"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230004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57548"/>
            <a:ext cx="11512627" cy="4808504"/>
          </a:xfrm>
        </p:spPr>
        <p:txBody>
          <a:bodyPr>
            <a:normAutofit lnSpcReduction="10000"/>
          </a:bodyPr>
          <a:lstStyle/>
          <a:p>
            <a:r>
              <a:rPr lang="bg-BG" b="1" dirty="0"/>
              <a:t>А) Дейности по първоначално определяне на задълженията.</a:t>
            </a:r>
            <a:endParaRPr lang="bg-BG" dirty="0"/>
          </a:p>
          <a:p>
            <a:pPr>
              <a:buFont typeface="Wingdings" panose="05000000000000000000" pitchFamily="2" charset="2"/>
              <a:buChar char="ü"/>
            </a:pPr>
            <a:r>
              <a:rPr lang="en-US" dirty="0" smtClean="0"/>
              <a:t>T</a:t>
            </a:r>
            <a:r>
              <a:rPr lang="bg-BG" dirty="0" err="1" smtClean="0"/>
              <a:t>енденцията</a:t>
            </a:r>
            <a:r>
              <a:rPr lang="bg-BG" dirty="0" smtClean="0"/>
              <a:t> </a:t>
            </a:r>
            <a:r>
              <a:rPr lang="bg-BG" dirty="0"/>
              <a:t>за преминаване от декларативния принцип на облагане към принципа на служебното начало или това е т.нар. определяне на задължения от органите по приходите въз основа на данни и информация, получени от трети лица и организации.</a:t>
            </a:r>
          </a:p>
          <a:p>
            <a:pPr>
              <a:buFont typeface="Wingdings" panose="05000000000000000000" pitchFamily="2" charset="2"/>
              <a:buChar char="ü"/>
            </a:pPr>
            <a:r>
              <a:rPr lang="bg-BG" dirty="0" smtClean="0"/>
              <a:t>Реорганизация </a:t>
            </a:r>
            <a:r>
              <a:rPr lang="bg-BG" dirty="0"/>
              <a:t>на </a:t>
            </a:r>
            <a:r>
              <a:rPr lang="bg-BG" dirty="0" smtClean="0"/>
              <a:t>дейностите в звеното за местни приходи, </a:t>
            </a:r>
            <a:r>
              <a:rPr lang="bg-BG" dirty="0"/>
              <a:t>като се :</a:t>
            </a:r>
          </a:p>
          <a:p>
            <a:pPr lvl="0"/>
            <a:r>
              <a:rPr lang="bg-BG" dirty="0"/>
              <a:t>Предвидят необходимия брой служители, които да обезпечават обработването на информацията за МПС получавана от ПП КАТ и Нотариусите.</a:t>
            </a:r>
          </a:p>
          <a:p>
            <a:pPr lvl="0"/>
            <a:r>
              <a:rPr lang="bg-BG" dirty="0"/>
              <a:t>Предвидят необходимия брой служители за работа с информацията за недвижимите имоти получавана от Службите по вписванията, РДНСК и строителните дирекции в общините.</a:t>
            </a:r>
          </a:p>
          <a:p>
            <a:pPr lvl="0"/>
            <a:r>
              <a:rPr lang="bg-BG" dirty="0"/>
              <a:t>Актуализират длъжностните характеристики на тези органи по приходите, като се разпишат новите задължения, начини и сроковете им за изпълнение.</a:t>
            </a:r>
          </a:p>
          <a:p>
            <a:pPr lvl="0"/>
            <a:r>
              <a:rPr lang="bg-BG" dirty="0"/>
              <a:t>Актуализират вътрешните правила за работа, като се синхронизират с актуалните законови изисквания за служебно начало и електронно обслужване.</a:t>
            </a:r>
          </a:p>
          <a:p>
            <a:endParaRPr lang="bg-BG" sz="1800" dirty="0"/>
          </a:p>
        </p:txBody>
      </p:sp>
    </p:spTree>
    <p:extLst>
      <p:ext uri="{BB962C8B-B14F-4D97-AF65-F5344CB8AC3E}">
        <p14:creationId xmlns:p14="http://schemas.microsoft.com/office/powerpoint/2010/main" val="351493460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a:buFont typeface="Wingdings" panose="05000000000000000000" pitchFamily="2" charset="2"/>
              <a:buChar char="ü"/>
            </a:pPr>
            <a:r>
              <a:rPr lang="bg-BG" dirty="0"/>
              <a:t>П</a:t>
            </a:r>
            <a:r>
              <a:rPr lang="bg-BG" dirty="0" smtClean="0"/>
              <a:t>ри </a:t>
            </a:r>
            <a:r>
              <a:rPr lang="bg-BG" dirty="0"/>
              <a:t>осъществяване на реорганизацията е целесъобразно да се въведе по тясна специализация на служителите, чрез разпределяне на дейностите по видове данъци и </a:t>
            </a:r>
            <a:r>
              <a:rPr lang="bg-BG" dirty="0" smtClean="0"/>
              <a:t>такси, като:</a:t>
            </a:r>
            <a:endParaRPr lang="bg-BG" dirty="0"/>
          </a:p>
          <a:p>
            <a:pPr lvl="1"/>
            <a:r>
              <a:rPr lang="bg-BG" dirty="0"/>
              <a:t>Органи по приходите да се специализират за работа с информацията за недвижимите имоти постъпваща от Нотариуси и Агенция по вписванията.</a:t>
            </a:r>
          </a:p>
          <a:p>
            <a:pPr lvl="1"/>
            <a:r>
              <a:rPr lang="bg-BG" dirty="0"/>
              <a:t>Органи по приходите да се специализират за работа с информацията за моторните превозни средства постъпваща от Нотариуси и ПП-КАТ.</a:t>
            </a:r>
          </a:p>
          <a:p>
            <a:pPr>
              <a:buFont typeface="Wingdings" panose="05000000000000000000" pitchFamily="2" charset="2"/>
              <a:buChar char="ü"/>
            </a:pPr>
            <a:r>
              <a:rPr lang="bg-BG" dirty="0" smtClean="0"/>
              <a:t>Предимства на специализацията:</a:t>
            </a:r>
          </a:p>
          <a:p>
            <a:pPr lvl="1">
              <a:buFont typeface="Arial" panose="020B0604020202020204" pitchFamily="34" charset="0"/>
              <a:buChar char="•"/>
            </a:pPr>
            <a:r>
              <a:rPr lang="bg-BG" dirty="0" smtClean="0"/>
              <a:t>по-доброто </a:t>
            </a:r>
            <a:r>
              <a:rPr lang="bg-BG" dirty="0"/>
              <a:t>познаване на материята </a:t>
            </a:r>
            <a:r>
              <a:rPr lang="bg-BG" dirty="0" smtClean="0"/>
              <a:t>и, </a:t>
            </a:r>
          </a:p>
          <a:p>
            <a:pPr lvl="1">
              <a:buFont typeface="Arial" panose="020B0604020202020204" pitchFamily="34" charset="0"/>
              <a:buChar char="•"/>
            </a:pPr>
            <a:r>
              <a:rPr lang="bg-BG" dirty="0" smtClean="0"/>
              <a:t>по-голяма </a:t>
            </a:r>
            <a:r>
              <a:rPr lang="bg-BG" dirty="0"/>
              <a:t>бързина и точност на работата, поради изпълнение на еднородни сходни действия. </a:t>
            </a:r>
          </a:p>
          <a:p>
            <a:pPr>
              <a:buFont typeface="Wingdings" panose="05000000000000000000" pitchFamily="2" charset="2"/>
              <a:buChar char="ü"/>
            </a:pPr>
            <a:r>
              <a:rPr lang="bg-BG" dirty="0"/>
              <a:t>Н</a:t>
            </a:r>
            <a:r>
              <a:rPr lang="bg-BG" dirty="0" smtClean="0"/>
              <a:t>а </a:t>
            </a:r>
            <a:r>
              <a:rPr lang="bg-BG" dirty="0"/>
              <a:t>служители следва да се осигури:</a:t>
            </a:r>
          </a:p>
          <a:p>
            <a:pPr lvl="1"/>
            <a:r>
              <a:rPr lang="bg-BG" dirty="0"/>
              <a:t>Работна среда без пряк контакт с посетители, тъй като това води до прекъсване на технологичния процес по обработване на информацията и създава предпоставки за грешки и неправилно определяне на задължения.</a:t>
            </a:r>
          </a:p>
          <a:p>
            <a:pPr lvl="1"/>
            <a:r>
              <a:rPr lang="bg-BG" dirty="0"/>
              <a:t>Електронен подпис</a:t>
            </a:r>
          </a:p>
          <a:p>
            <a:endParaRPr lang="bg-BG" sz="1800" dirty="0"/>
          </a:p>
        </p:txBody>
      </p:sp>
    </p:spTree>
    <p:extLst>
      <p:ext uri="{BB962C8B-B14F-4D97-AF65-F5344CB8AC3E}">
        <p14:creationId xmlns:p14="http://schemas.microsoft.com/office/powerpoint/2010/main" val="8911640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20000"/>
          </a:bodyPr>
          <a:lstStyle/>
          <a:p>
            <a:pPr marL="45720" indent="0">
              <a:buNone/>
            </a:pPr>
            <a:r>
              <a:rPr lang="bg-BG" b="1" dirty="0"/>
              <a:t>ВНИМАНИЕ!</a:t>
            </a:r>
            <a:r>
              <a:rPr lang="bg-BG" dirty="0"/>
              <a:t> В малки </a:t>
            </a:r>
            <a:r>
              <a:rPr lang="bg-BG" dirty="0" smtClean="0"/>
              <a:t>общини, </a:t>
            </a:r>
            <a:r>
              <a:rPr lang="bg-BG" dirty="0"/>
              <a:t>където поради </a:t>
            </a:r>
            <a:r>
              <a:rPr lang="bg-BG" dirty="0" smtClean="0"/>
              <a:t>ограничената численост </a:t>
            </a:r>
            <a:r>
              <a:rPr lang="bg-BG" dirty="0"/>
              <a:t>на състава не може да се създаде </a:t>
            </a:r>
            <a:r>
              <a:rPr lang="bg-BG" dirty="0" smtClean="0"/>
              <a:t>специализация, </a:t>
            </a:r>
            <a:r>
              <a:rPr lang="bg-BG" dirty="0"/>
              <a:t>остава възможността за работа във фронт и бек офис, чрез своеобразно въвеждане на плаващо работно време с граждани във фронт офиса, което да бъде съобразено с потребностите на местното население. </a:t>
            </a:r>
            <a:endParaRPr lang="bg-BG" dirty="0" smtClean="0"/>
          </a:p>
          <a:p>
            <a:pPr>
              <a:buFont typeface="Wingdings" panose="05000000000000000000" pitchFamily="2" charset="2"/>
              <a:buChar char="ü"/>
            </a:pPr>
            <a:r>
              <a:rPr lang="bg-BG" dirty="0" smtClean="0"/>
              <a:t>Действия по определяне </a:t>
            </a:r>
            <a:r>
              <a:rPr lang="bg-BG" dirty="0"/>
              <a:t>на задълженията въз основа на постъпилите служебно данни. </a:t>
            </a:r>
          </a:p>
          <a:p>
            <a:pPr>
              <a:buFont typeface="Wingdings" panose="05000000000000000000" pitchFamily="2" charset="2"/>
              <a:buChar char="Ø"/>
            </a:pPr>
            <a:r>
              <a:rPr lang="bg-BG" dirty="0"/>
              <a:t> </a:t>
            </a:r>
            <a:r>
              <a:rPr lang="bg-BG" dirty="0" smtClean="0"/>
              <a:t>  Постъпилите </a:t>
            </a:r>
            <a:r>
              <a:rPr lang="bg-BG" dirty="0"/>
              <a:t>файлове от Агенция по вписванията се обработват както следва:</a:t>
            </a:r>
          </a:p>
          <a:p>
            <a:pPr lvl="1"/>
            <a:r>
              <a:rPr lang="bg-BG" sz="2200" b="1" dirty="0"/>
              <a:t>Действие 1.</a:t>
            </a:r>
            <a:r>
              <a:rPr lang="bg-BG" sz="2200" dirty="0"/>
              <a:t> На името на </a:t>
            </a:r>
            <a:r>
              <a:rPr lang="bg-BG" sz="2200" dirty="0" smtClean="0"/>
              <a:t>приобретателя </a:t>
            </a:r>
            <a:r>
              <a:rPr lang="bg-BG" sz="2200" dirty="0"/>
              <a:t>се открива нова партида, като </a:t>
            </a:r>
            <a:r>
              <a:rPr lang="bg-BG" sz="2200" dirty="0" smtClean="0"/>
              <a:t>характеристиките </a:t>
            </a:r>
            <a:r>
              <a:rPr lang="bg-BG" sz="2200" dirty="0"/>
              <a:t>на имота се </a:t>
            </a:r>
            <a:r>
              <a:rPr lang="bg-BG" sz="2200" dirty="0" smtClean="0"/>
              <a:t>прехвърлят </a:t>
            </a:r>
            <a:r>
              <a:rPr lang="bg-BG" sz="2200" dirty="0"/>
              <a:t>от предходната партида на продавача. </a:t>
            </a:r>
          </a:p>
          <a:p>
            <a:pPr lvl="1"/>
            <a:r>
              <a:rPr lang="bg-BG" sz="2200" b="1" dirty="0"/>
              <a:t>Действие 2.</a:t>
            </a:r>
            <a:r>
              <a:rPr lang="bg-BG" sz="2200" dirty="0"/>
              <a:t> Проверява се имота придобит ли е по време на брака, когато се касае за възмездна сделка. За целта се извършва  справка в ГРАО за съпруг/а, и за брачен договор. </a:t>
            </a:r>
            <a:r>
              <a:rPr lang="bg-BG" sz="2200" dirty="0" smtClean="0"/>
              <a:t>Ако </a:t>
            </a:r>
            <a:r>
              <a:rPr lang="bg-BG" sz="2200" dirty="0"/>
              <a:t>са налице данни за брачен договор, партидата се открива само на </a:t>
            </a:r>
            <a:r>
              <a:rPr lang="bg-BG" sz="2200" dirty="0" smtClean="0"/>
              <a:t>собственика(съпруга), който </a:t>
            </a:r>
            <a:r>
              <a:rPr lang="bg-BG" sz="2200" dirty="0"/>
              <a:t>е вписан във файловете на службата по вписванията, тъй като </a:t>
            </a:r>
            <a:r>
              <a:rPr lang="bg-BG" sz="2200" dirty="0" smtClean="0"/>
              <a:t>режимът </a:t>
            </a:r>
            <a:r>
              <a:rPr lang="bg-BG" sz="2200" dirty="0"/>
              <a:t>на придобития имот не може да се изясни без да е наличен брачния договор.</a:t>
            </a:r>
          </a:p>
          <a:p>
            <a:pPr lvl="1"/>
            <a:r>
              <a:rPr lang="bg-BG" sz="2200" b="1" dirty="0"/>
              <a:t>Действие 3.</a:t>
            </a:r>
            <a:r>
              <a:rPr lang="bg-BG" sz="2200" dirty="0"/>
              <a:t> Извършва се проверка за платен данък при придобиване на имущество по дарение и по възмезден начин.</a:t>
            </a:r>
          </a:p>
          <a:p>
            <a:pPr lvl="1"/>
            <a:r>
              <a:rPr lang="bg-BG" sz="2200" b="1" dirty="0"/>
              <a:t>Действие 4</a:t>
            </a:r>
            <a:r>
              <a:rPr lang="bg-BG" sz="2200" dirty="0"/>
              <a:t>. Закрива се партидата на </a:t>
            </a:r>
            <a:r>
              <a:rPr lang="bg-BG" sz="2200" dirty="0" err="1"/>
              <a:t>прехвърлителя</a:t>
            </a:r>
            <a:r>
              <a:rPr lang="bg-BG" sz="2200" dirty="0" smtClean="0"/>
              <a:t>.</a:t>
            </a:r>
            <a:endParaRPr lang="bg-BG" sz="2200" dirty="0"/>
          </a:p>
          <a:p>
            <a:pPr lvl="1"/>
            <a:r>
              <a:rPr lang="bg-BG" sz="2200" b="1" dirty="0"/>
              <a:t>Действие 5</a:t>
            </a:r>
            <a:r>
              <a:rPr lang="bg-BG" sz="2200" dirty="0"/>
              <a:t>: Изпраща се съобщение за дължимите данък върху </a:t>
            </a:r>
            <a:r>
              <a:rPr lang="bg-BG" sz="2200" dirty="0" smtClean="0"/>
              <a:t>недвижимите </a:t>
            </a:r>
            <a:r>
              <a:rPr lang="bg-BG" sz="2200" dirty="0"/>
              <a:t>имоти и такса за битови отпадъци на купувача, освен ако данък не е платен от </a:t>
            </a:r>
            <a:r>
              <a:rPr lang="bg-BG" sz="2200" dirty="0" err="1"/>
              <a:t>прехвърлителя</a:t>
            </a:r>
            <a:r>
              <a:rPr lang="bg-BG" sz="2200" dirty="0"/>
              <a:t>.</a:t>
            </a:r>
          </a:p>
          <a:p>
            <a:pPr marL="45720" indent="0">
              <a:buNone/>
            </a:pPr>
            <a:endParaRPr lang="bg-BG" dirty="0"/>
          </a:p>
          <a:p>
            <a:endParaRPr lang="bg-BG" sz="1800" dirty="0"/>
          </a:p>
        </p:txBody>
      </p:sp>
    </p:spTree>
    <p:extLst>
      <p:ext uri="{BB962C8B-B14F-4D97-AF65-F5344CB8AC3E}">
        <p14:creationId xmlns:p14="http://schemas.microsoft.com/office/powerpoint/2010/main" val="195051178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ru-RU" sz="2800" b="1" dirty="0">
                <a:solidFill>
                  <a:srgbClr val="549E39"/>
                </a:solidFill>
                <a:latin typeface="Times New Roman"/>
              </a:rPr>
              <a:t>Подтема  1. </a:t>
            </a:r>
            <a:r>
              <a:rPr lang="ru-RU" sz="2800" b="1" dirty="0" err="1">
                <a:solidFill>
                  <a:srgbClr val="549E39"/>
                </a:solidFill>
                <a:latin typeface="Times New Roman"/>
              </a:rPr>
              <a:t>Ефективна</a:t>
            </a:r>
            <a:r>
              <a:rPr lang="ru-RU" sz="2800" b="1" dirty="0">
                <a:solidFill>
                  <a:srgbClr val="549E39"/>
                </a:solidFill>
                <a:latin typeface="Times New Roman"/>
              </a:rPr>
              <a:t> организация на </a:t>
            </a:r>
            <a:r>
              <a:rPr lang="ru-RU" sz="2800" b="1" dirty="0" err="1">
                <a:solidFill>
                  <a:srgbClr val="549E39"/>
                </a:solidFill>
                <a:latin typeface="Times New Roman"/>
              </a:rPr>
              <a:t>дейностите</a:t>
            </a:r>
            <a:r>
              <a:rPr lang="ru-RU" sz="2800" b="1" dirty="0">
                <a:solidFill>
                  <a:srgbClr val="549E39"/>
                </a:solidFill>
                <a:latin typeface="Times New Roman"/>
              </a:rPr>
              <a:t> и </a:t>
            </a:r>
            <a:r>
              <a:rPr lang="ru-RU" sz="2800" b="1" dirty="0" err="1">
                <a:solidFill>
                  <a:srgbClr val="549E39"/>
                </a:solidFill>
                <a:latin typeface="Times New Roman"/>
              </a:rPr>
              <a:t>практиките</a:t>
            </a:r>
            <a:r>
              <a:rPr lang="ru-RU" sz="2800" b="1" dirty="0">
                <a:solidFill>
                  <a:srgbClr val="549E39"/>
                </a:solidFill>
                <a:latin typeface="Times New Roman"/>
              </a:rPr>
              <a:t> по </a:t>
            </a:r>
            <a:r>
              <a:rPr lang="ru-RU" sz="2800" b="1" dirty="0" err="1" smtClean="0">
                <a:solidFill>
                  <a:srgbClr val="549E39"/>
                </a:solidFill>
                <a:latin typeface="Times New Roman"/>
              </a:rPr>
              <a:t>установяване</a:t>
            </a:r>
            <a:r>
              <a:rPr lang="ru-RU" sz="2800" b="1" dirty="0" smtClean="0">
                <a:solidFill>
                  <a:srgbClr val="549E39"/>
                </a:solidFill>
                <a:latin typeface="Times New Roman"/>
              </a:rPr>
              <a:t>, </a:t>
            </a:r>
            <a:r>
              <a:rPr lang="ru-RU" sz="2800" b="1" dirty="0" err="1">
                <a:solidFill>
                  <a:srgbClr val="549E39"/>
                </a:solidFill>
                <a:latin typeface="Times New Roman"/>
              </a:rPr>
              <a:t>обезпечаване</a:t>
            </a:r>
            <a:r>
              <a:rPr lang="ru-RU" sz="2800" b="1" dirty="0">
                <a:solidFill>
                  <a:srgbClr val="549E39"/>
                </a:solidFill>
                <a:latin typeface="Times New Roman"/>
              </a:rPr>
              <a:t> и </a:t>
            </a:r>
            <a:r>
              <a:rPr lang="ru-RU" sz="2800" b="1" dirty="0" err="1">
                <a:solidFill>
                  <a:srgbClr val="549E39"/>
                </a:solidFill>
                <a:latin typeface="Times New Roman"/>
              </a:rPr>
              <a:t>събиране</a:t>
            </a:r>
            <a:r>
              <a:rPr lang="ru-RU" sz="2800" b="1" dirty="0">
                <a:solidFill>
                  <a:srgbClr val="549E39"/>
                </a:solidFill>
                <a:latin typeface="Times New Roman"/>
              </a:rPr>
              <a:t> на </a:t>
            </a:r>
            <a:r>
              <a:rPr lang="ru-RU" sz="2800" b="1" dirty="0" err="1">
                <a:solidFill>
                  <a:srgbClr val="549E39"/>
                </a:solidFill>
                <a:latin typeface="Times New Roman"/>
              </a:rPr>
              <a:t>местните</a:t>
            </a:r>
            <a:r>
              <a:rPr lang="ru-RU" sz="2800" b="1" dirty="0">
                <a:solidFill>
                  <a:srgbClr val="549E39"/>
                </a:solidFill>
                <a:latin typeface="Times New Roman"/>
              </a:rPr>
              <a:t> </a:t>
            </a:r>
            <a:r>
              <a:rPr lang="ru-RU" sz="2800" b="1" dirty="0" err="1">
                <a:solidFill>
                  <a:srgbClr val="549E39"/>
                </a:solidFill>
                <a:latin typeface="Times New Roman"/>
              </a:rPr>
              <a:t>данъци</a:t>
            </a:r>
            <a:r>
              <a:rPr lang="ru-RU" sz="2800" b="1" dirty="0">
                <a:solidFill>
                  <a:srgbClr val="549E39"/>
                </a:solidFill>
                <a:latin typeface="Times New Roman"/>
              </a:rPr>
              <a:t> и такси на </a:t>
            </a:r>
            <a:r>
              <a:rPr lang="ru-RU" sz="2800" b="1" dirty="0" err="1">
                <a:solidFill>
                  <a:srgbClr val="549E39"/>
                </a:solidFill>
                <a:latin typeface="Times New Roman"/>
              </a:rPr>
              <a:t>местно</a:t>
            </a:r>
            <a:r>
              <a:rPr lang="ru-RU" sz="2800" b="1" dirty="0">
                <a:solidFill>
                  <a:srgbClr val="549E39"/>
                </a:solidFill>
                <a:latin typeface="Times New Roman"/>
              </a:rPr>
              <a:t> </a:t>
            </a:r>
            <a:r>
              <a:rPr lang="ru-RU" sz="2800" b="1" dirty="0" err="1" smtClean="0">
                <a:solidFill>
                  <a:srgbClr val="549E39"/>
                </a:solidFill>
                <a:latin typeface="Times New Roman"/>
              </a:rPr>
              <a:t>ниво</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757548"/>
            <a:ext cx="11512627" cy="4808504"/>
          </a:xfrm>
        </p:spPr>
        <p:txBody>
          <a:bodyPr>
            <a:normAutofit lnSpcReduction="10000"/>
          </a:bodyPr>
          <a:lstStyle/>
          <a:p>
            <a:pPr lvl="0">
              <a:buFont typeface="Wingdings" panose="05000000000000000000" pitchFamily="2" charset="2"/>
              <a:buChar char="ü"/>
            </a:pPr>
            <a:r>
              <a:rPr lang="bg-BG" dirty="0"/>
              <a:t>Постъпилите файлове от ПП-КАТ се обработват, както следва</a:t>
            </a:r>
            <a:r>
              <a:rPr lang="bg-BG" dirty="0" smtClean="0"/>
              <a:t>:</a:t>
            </a:r>
            <a:endParaRPr lang="bg-BG" dirty="0"/>
          </a:p>
          <a:p>
            <a:r>
              <a:rPr lang="bg-BG" b="1" dirty="0"/>
              <a:t>Действие 1.</a:t>
            </a:r>
            <a:r>
              <a:rPr lang="bg-BG" dirty="0"/>
              <a:t> На името на </a:t>
            </a:r>
            <a:r>
              <a:rPr lang="bg-BG" dirty="0" smtClean="0"/>
              <a:t>приобретателя </a:t>
            </a:r>
            <a:r>
              <a:rPr lang="bg-BG" dirty="0"/>
              <a:t>се открива нова партида, като характеристиката и данните на МПС се прехвърлят от файла от ПП-КАТ.</a:t>
            </a:r>
          </a:p>
          <a:p>
            <a:r>
              <a:rPr lang="bg-BG" b="1" dirty="0"/>
              <a:t>Действие 2.</a:t>
            </a:r>
            <a:r>
              <a:rPr lang="bg-BG" dirty="0"/>
              <a:t> Проверява се ПС придобито ли е по време на брака, когато се касае за възмездна сделка. За целта се извършва  справка в ГРАО за съпруг/а и за брачен договор. Ако са налице данни за брачен договор, партидата се открива само на собственика(съпруга), който е вписан във файловете на ПП-КАТ, тъй като режима на придобития имот не може да се изясни, без да е наличен брачния договор.</a:t>
            </a:r>
          </a:p>
          <a:p>
            <a:r>
              <a:rPr lang="bg-BG" b="1" dirty="0"/>
              <a:t>Действие 3.</a:t>
            </a:r>
            <a:r>
              <a:rPr lang="bg-BG" dirty="0"/>
              <a:t> Извършва се проверка за платен данък при придобиване на имущество по дарение и по възмезден начин.</a:t>
            </a:r>
          </a:p>
          <a:p>
            <a:r>
              <a:rPr lang="bg-BG" b="1" dirty="0"/>
              <a:t>Действие 4</a:t>
            </a:r>
            <a:r>
              <a:rPr lang="bg-BG" dirty="0"/>
              <a:t>. Закрива се партидата на </a:t>
            </a:r>
            <a:r>
              <a:rPr lang="bg-BG" dirty="0" err="1"/>
              <a:t>прехвърлителя</a:t>
            </a:r>
            <a:r>
              <a:rPr lang="bg-BG" dirty="0"/>
              <a:t>, ако е лице от същата </a:t>
            </a:r>
            <a:r>
              <a:rPr lang="bg-BG" dirty="0" smtClean="0"/>
              <a:t>община</a:t>
            </a:r>
            <a:r>
              <a:rPr lang="bg-BG" dirty="0"/>
              <a:t>.</a:t>
            </a:r>
          </a:p>
          <a:p>
            <a:r>
              <a:rPr lang="bg-BG" b="1" dirty="0"/>
              <a:t>Действие 5</a:t>
            </a:r>
            <a:r>
              <a:rPr lang="bg-BG" dirty="0"/>
              <a:t>: Изпраща се съобщение за дължимия данък върху ПС, освен ако данъка не е платен от </a:t>
            </a:r>
            <a:r>
              <a:rPr lang="bg-BG" dirty="0" err="1"/>
              <a:t>прехвърлителя</a:t>
            </a:r>
            <a:r>
              <a:rPr lang="bg-BG" dirty="0"/>
              <a:t>.</a:t>
            </a:r>
          </a:p>
          <a:p>
            <a:endParaRPr lang="bg-BG" sz="1800" dirty="0"/>
          </a:p>
        </p:txBody>
      </p:sp>
    </p:spTree>
    <p:extLst>
      <p:ext uri="{BB962C8B-B14F-4D97-AF65-F5344CB8AC3E}">
        <p14:creationId xmlns:p14="http://schemas.microsoft.com/office/powerpoint/2010/main" val="202366228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тема">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6029</TotalTime>
  <Words>5409</Words>
  <Application>Microsoft Office PowerPoint</Application>
  <PresentationFormat>Widescreen</PresentationFormat>
  <Paragraphs>279</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Corbel</vt:lpstr>
      <vt:lpstr>Times New Roman</vt:lpstr>
      <vt:lpstr>Wingdings</vt:lpstr>
      <vt:lpstr>База</vt:lpstr>
      <vt:lpstr>PowerPoint Presentation</vt:lpstr>
      <vt:lpstr>Цел и съдържание на занятието</vt:lpstr>
      <vt:lpstr>Структура на звеното за местни приходи в общинската администрация </vt:lpstr>
      <vt:lpstr>Правила и процедури за работа на местната приходна администрация</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1. Ефективна организация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lpstr>Подтема 2. Управление и контрол на дейностите и практиките по установяване, обезпечаване и събиране на местните данъци и такси на местно ниво</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Fujitsu2</cp:lastModifiedBy>
  <cp:revision>110</cp:revision>
  <dcterms:created xsi:type="dcterms:W3CDTF">2020-11-16T15:48:02Z</dcterms:created>
  <dcterms:modified xsi:type="dcterms:W3CDTF">2022-06-03T22:17:59Z</dcterms:modified>
</cp:coreProperties>
</file>