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85" r:id="rId2"/>
    <p:sldId id="274" r:id="rId3"/>
    <p:sldId id="275" r:id="rId4"/>
    <p:sldId id="276" r:id="rId5"/>
    <p:sldId id="272" r:id="rId6"/>
    <p:sldId id="278" r:id="rId7"/>
    <p:sldId id="279" r:id="rId8"/>
    <p:sldId id="282" r:id="rId9"/>
    <p:sldId id="283" r:id="rId10"/>
    <p:sldId id="284" r:id="rId1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1" d="100"/>
          <a:sy n="41" d="100"/>
        </p:scale>
        <p:origin x="792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pPr/>
              <a:t>9.8.2021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pPr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rrb.bg/static/media/ups/articles/attachments/%D0%9C%D0%B5%D1%82%D0%BE%D0%B4%D0%B8%D1%87%D0%B5%D1%81%D0%BA%D0%B8%20%D1%83%D0%BA%D0%B0%D0%B7%D0%B0%D0%BD%D0%B8%D1%8F%20%D0%B7%D0%B0%20%D1%80%D0%B0%D0%B7%D1%80%D0%B0%D0%B1%D0%BE%D1%82%D0%B2%D0%B0%D0%BD%D0%B5%20%D0%B8%20%D0%BF%D1%80%D0%B8%D0%BB%D0%B0%D0%B3%D0%B0%D0%BD%D0%B5%20%D0%BD%D0%B0%20%D0%9F%D0%98%D0%A0%D0%9E%202021-2027%20%D0%B3.e52b426aaf96e2e52d0418de2b601cc0.pdf" TargetMode="External"/><Relationship Id="rId2" Type="http://schemas.openxmlformats.org/officeDocument/2006/relationships/hyperlink" Target="https://www.mrrb.bg/bg/zakon-za-regionalnoto-razviti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</a:rPr>
              <a:t>Обучителен модул 3</a:t>
            </a:r>
          </a:p>
          <a:p>
            <a:pPr marL="0" indent="0" algn="ctr">
              <a:buNone/>
            </a:pPr>
            <a:r>
              <a:rPr lang="bg-BG" sz="3200" dirty="0" smtClean="0">
                <a:solidFill>
                  <a:schemeClr val="accent1">
                    <a:lumMod val="75000"/>
                  </a:schemeClr>
                </a:solidFill>
              </a:rPr>
              <a:t>„Взаимодействие на общините с НПО и бизнеса“</a:t>
            </a:r>
            <a:endParaRPr lang="en-US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bg-BG" sz="3200" dirty="0">
                <a:solidFill>
                  <a:schemeClr val="accent1">
                    <a:lumMod val="75000"/>
                  </a:schemeClr>
                </a:solidFill>
              </a:rPr>
              <a:t>Тема 3: Съвместно планиране и (до)-финансиране на местното развитие: действащи подходи, добри примери и бъдещи възможности</a:t>
            </a:r>
            <a:r>
              <a:rPr lang="bg-BG" sz="3200" b="1" dirty="0"/>
              <a:t/>
            </a:r>
            <a:br>
              <a:rPr lang="bg-BG" sz="3200" b="1" dirty="0"/>
            </a:br>
            <a:endParaRPr lang="bg-BG" sz="3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smtClean="0">
                <a:solidFill>
                  <a:srgbClr val="549E39"/>
                </a:solidFill>
              </a:rPr>
              <a:t>за предоставяне на безвъзмездна финансова помощ 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635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77362"/>
          </a:xfrm>
        </p:spPr>
        <p:txBody>
          <a:bodyPr>
            <a:normAutofit/>
          </a:bodyPr>
          <a:lstStyle/>
          <a:p>
            <a:r>
              <a:rPr lang="bg-BG" sz="2800" b="1" dirty="0">
                <a:latin typeface="+mn-lt"/>
              </a:rPr>
              <a:t>Добри практики</a:t>
            </a:r>
            <a:endParaRPr lang="bg-BG" sz="28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702191"/>
            <a:ext cx="9872871" cy="43938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400" b="1" dirty="0"/>
              <a:t>Предложения на </a:t>
            </a:r>
            <a:r>
              <a:rPr lang="bg-BG" sz="2400" b="1" dirty="0" smtClean="0"/>
              <a:t>гражданите в </a:t>
            </a:r>
            <a:r>
              <a:rPr lang="bg-BG" sz="2400" b="1" dirty="0"/>
              <a:t>Словения</a:t>
            </a:r>
            <a:endParaRPr lang="ru-RU" dirty="0" smtClean="0"/>
          </a:p>
          <a:p>
            <a:pPr marL="45720" indent="0">
              <a:buNone/>
            </a:pPr>
            <a:r>
              <a:rPr lang="bg-BG" sz="1800" dirty="0" smtClean="0"/>
              <a:t>През 2009 г. в правителството на Словения заработва портал за набиране на предложения от гражданите – за промени в политики и закони- predlagam.vladi.si.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800" dirty="0" smtClean="0"/>
              <a:t>Порталът позволява на гражданите да комуникират директно с правителството, както и помежду си по важни обществени въпроси.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800" dirty="0" smtClean="0"/>
              <a:t>Гражданите могат да изразят мнение, да участват в законодателния процес, да отправят предложения за намаляване на административната тежест.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800" dirty="0" smtClean="0"/>
              <a:t>Потребителите на портала изпращат идеи, обсъждат ги в отворен форум и могат да подкрепят подадени предложения, като гласуват.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800" dirty="0" smtClean="0"/>
              <a:t>Институциите са задължени да участват в дискусията, като отговарят на въпроси и предложения.</a:t>
            </a:r>
            <a:endParaRPr lang="bg-BG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73015"/>
          </a:xfrm>
        </p:spPr>
        <p:txBody>
          <a:bodyPr>
            <a:noAutofit/>
          </a:bodyPr>
          <a:lstStyle/>
          <a:p>
            <a:pPr algn="ctr"/>
            <a:r>
              <a:rPr lang="bg-BG" sz="3200" b="1" dirty="0" smtClean="0">
                <a:latin typeface="+mn-lt"/>
              </a:rPr>
              <a:t>Цели</a:t>
            </a:r>
            <a:r>
              <a:rPr lang="bg-BG" sz="2000" b="1" dirty="0"/>
              <a:t/>
            </a:r>
            <a:br>
              <a:rPr lang="bg-BG" sz="2000" b="1" dirty="0"/>
            </a:br>
            <a:endParaRPr lang="bg-BG" sz="20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702191"/>
            <a:ext cx="9872871" cy="439380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да представи процеса на планиране с участието на гражданите и бизнеса на местно ниво, като се обърне внимание на етапите и начините на включване им  на всеки етапи;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 да се представят иновативни форми на гражданско участие и добри европейски практики;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да се обсъдят ролята и ангажиментите на местните власти за стимулиране на партньорство със  заинтересованите страни;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sz="2000" dirty="0" smtClean="0"/>
              <a:t> да се идентифицират пречките за ефективното участие на граждани и бизнес  </a:t>
            </a:r>
            <a:r>
              <a:rPr lang="bg-BG" sz="2000" dirty="0"/>
              <a:t>в </a:t>
            </a:r>
            <a:r>
              <a:rPr lang="bg-BG" sz="2000" dirty="0" smtClean="0"/>
              <a:t>процесите на съвместно решаване на проблеми, свързани с местното развитие.</a:t>
            </a:r>
          </a:p>
          <a:p>
            <a:pPr>
              <a:buFont typeface="Wingdings" panose="05000000000000000000" pitchFamily="2" charset="2"/>
              <a:buChar char="Ø"/>
            </a:pPr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g-BG" sz="2800" b="1" dirty="0" smtClean="0">
                <a:latin typeface="+mn-lt"/>
              </a:rPr>
              <a:t>Принципи и правила в процеса на формулиране, разработване, прилагане, наблюдение и мониторинг на регионални политики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Преди да се пристъпи към процеса на планиране и програмиране е необходимо да има </a:t>
            </a:r>
            <a:r>
              <a:rPr lang="bg-BG" b="1" dirty="0" smtClean="0"/>
              <a:t>ясна цел </a:t>
            </a:r>
            <a:r>
              <a:rPr lang="bg-BG" dirty="0" smtClean="0"/>
              <a:t>и добра предварителна подготовка.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Важно е да има предварително разработен </a:t>
            </a:r>
            <a:r>
              <a:rPr lang="bg-BG" b="1" dirty="0" smtClean="0"/>
              <a:t>план за работа</a:t>
            </a:r>
            <a:r>
              <a:rPr lang="bg-BG" dirty="0" smtClean="0"/>
              <a:t>, с ясно дефинирани цели и етапи на процеса, участници, форми и подходи на работа, очаквани продукти и резултати, както и процедури за тяхното обществено одобрение и приемане. Работният план трябва да бъде обсъден със заинтересованите страни преди окончателното му приемане.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Преди да се изберат подхода, формите и методите на работа, е необходим предварителен </a:t>
            </a:r>
            <a:r>
              <a:rPr lang="bg-BG" b="1" dirty="0" smtClean="0"/>
              <a:t>анализ </a:t>
            </a:r>
            <a:r>
              <a:rPr lang="bg-BG" dirty="0" smtClean="0"/>
              <a:t>на обективните условия, възможности и рискове.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Необходимо е още в самото начало да се създадат условия и предпоставки за обвързване на резултатите с последващи стъпки, действия и решения.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b="1" dirty="0" smtClean="0"/>
              <a:t>Заинтересовани страни </a:t>
            </a:r>
            <a:r>
              <a:rPr lang="bg-BG" dirty="0" smtClean="0"/>
              <a:t>трябва да бъдат официално поканени, но участието им е доброволно.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g-BG" sz="2800" b="1" dirty="0">
                <a:latin typeface="+mn-lt"/>
              </a:rPr>
              <a:t>Принципи и правила в процеса на формулиране, разработване, прилагане, наблюдение и мониторинг на регионални политики</a:t>
            </a:r>
            <a:endParaRPr lang="bg-BG" sz="28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В етапа на информиране трябва да се използват достъпен език, различни канали за комуникация и обратна връзка, както и да се предоставя необходимата информация на всички потенциални участници и заинтересовани страни;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В етапа на консултиране е важно да се прилага </a:t>
            </a:r>
            <a:r>
              <a:rPr lang="bg-BG" b="1" dirty="0" smtClean="0"/>
              <a:t>диференциран подход</a:t>
            </a:r>
            <a:r>
              <a:rPr lang="bg-BG" dirty="0" smtClean="0"/>
              <a:t>, съобразен с различните групи участници.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На всеки етап е необходимо да се </a:t>
            </a:r>
            <a:r>
              <a:rPr lang="bg-BG" b="1" dirty="0" smtClean="0"/>
              <a:t>дава обратна връзка </a:t>
            </a:r>
            <a:r>
              <a:rPr lang="bg-BG" dirty="0" smtClean="0"/>
              <a:t>на всички участници и заинтересовани страни относно развитието на процеса и постигнатите резултати.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Целият процес трябва да бъде обвързан с ясни и приети от всички </a:t>
            </a:r>
            <a:r>
              <a:rPr lang="bg-BG" b="1" dirty="0" smtClean="0"/>
              <a:t>правила за работа </a:t>
            </a:r>
            <a:r>
              <a:rPr lang="bg-BG" dirty="0" smtClean="0"/>
              <a:t>и процедури за вземане на решения, за наблюдение, мониторинг и оценка на изпълнението.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Привличането на външен модератор играе важна роля за обективността на процеса, професионалното му провеждане и усещането за равнопоставеност сред участниците. </a:t>
            </a:r>
            <a:endParaRPr lang="bg-B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853440"/>
          </a:xfrm>
        </p:spPr>
        <p:txBody>
          <a:bodyPr>
            <a:normAutofit fontScale="90000"/>
          </a:bodyPr>
          <a:lstStyle/>
          <a:p>
            <a:r>
              <a:rPr lang="bg-BG" sz="2400" b="1" i="1" dirty="0" smtClean="0">
                <a:latin typeface="+mn-lt"/>
              </a:rPr>
              <a:t/>
            </a:r>
            <a:br>
              <a:rPr lang="bg-BG" sz="2400" b="1" i="1" dirty="0" smtClean="0">
                <a:latin typeface="+mn-lt"/>
              </a:rPr>
            </a:br>
            <a:r>
              <a:rPr lang="bg-BG" sz="2200" b="1" dirty="0" smtClean="0">
                <a:latin typeface="+mn-lt"/>
              </a:rPr>
              <a:t>Нормативна база , регламентираща гражданското участие</a:t>
            </a:r>
            <a:r>
              <a:rPr lang="en-US" sz="2200" b="1" dirty="0" smtClean="0">
                <a:latin typeface="+mn-lt"/>
              </a:rPr>
              <a:t> </a:t>
            </a:r>
            <a:r>
              <a:rPr lang="bg-BG" sz="2200" b="1" dirty="0" smtClean="0">
                <a:latin typeface="+mn-lt"/>
              </a:rPr>
              <a:t> в етапите на Плана за интегрирано развитие на общината (ПИРО)</a:t>
            </a:r>
            <a:r>
              <a:rPr lang="bg-BG" sz="2000" dirty="0" smtClean="0"/>
              <a:t/>
            </a:r>
            <a:br>
              <a:rPr lang="bg-BG" sz="2000" dirty="0" smtClean="0"/>
            </a:br>
            <a:r>
              <a:rPr lang="bg-BG" sz="2400" dirty="0" smtClean="0"/>
              <a:t/>
            </a:r>
            <a:br>
              <a:rPr lang="bg-BG" sz="2400" dirty="0" smtClean="0"/>
            </a:br>
            <a:endParaRPr lang="bg-BG" sz="24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463040"/>
            <a:ext cx="9872871" cy="463296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 </a:t>
            </a:r>
            <a:r>
              <a:rPr lang="bg-BG" dirty="0" smtClean="0">
                <a:hlinkClick r:id="rId2"/>
              </a:rPr>
              <a:t>Закона за регионалното развитие</a:t>
            </a:r>
            <a:r>
              <a:rPr lang="bg-BG" dirty="0" smtClean="0"/>
              <a:t> (обнародван ДВ бр.21/31.03.2020 г.) </a:t>
            </a:r>
            <a:endParaRPr lang="en-U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bg-BG" dirty="0" smtClean="0"/>
              <a:t>„</a:t>
            </a:r>
            <a:r>
              <a:rPr lang="bg-BG" dirty="0" smtClean="0">
                <a:hlinkClick r:id="rId3"/>
              </a:rPr>
              <a:t>Методически указания за разработване и прилагане на Планове за интегрирано развитие на община (ПИРО) за периода 2021-2027 г.</a:t>
            </a:r>
            <a:r>
              <a:rPr lang="bg-BG" dirty="0" smtClean="0"/>
              <a:t>“ </a:t>
            </a:r>
          </a:p>
          <a:p>
            <a:pPr marL="45720" indent="0" algn="just">
              <a:buNone/>
            </a:pPr>
            <a:r>
              <a:rPr lang="bg-BG" dirty="0" smtClean="0"/>
              <a:t>Част ІІІ. Описание на комуникационната стратегия, на партньорите </a:t>
            </a:r>
            <a:r>
              <a:rPr lang="bg-BG" dirty="0"/>
              <a:t> </a:t>
            </a:r>
            <a:r>
              <a:rPr lang="bg-BG" dirty="0" smtClean="0"/>
              <a:t>заинтересованите страни и формите на участие в подготовката и изпълнението на ПИРО при спазване на принципите за партньорство и осигуряване на информация и публичност.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990600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latin typeface="+mn-lt"/>
              </a:rPr>
              <a:t>Етапи на включване на гражданите в съвместно планиране  на общинско ниво</a:t>
            </a:r>
            <a:endParaRPr lang="bg-BG" sz="2800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Информиране – основополагащ етап, целта му е да информира хората и да ги насърчи да участват (публикации в медиите, брошури, листовки, информационни срещи и др..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Консултиране – етап, на който гражданите са поканени да коментират предоставената им информация и да споделят мнения(работни срещи, фокус групи, граждански панели, интервюта, „гражданско жури“ и др.).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 smtClean="0"/>
              <a:t>Вземане на съвместни решения един от най-важните етапи, при който гражданите работят съвместно с управляващите за формулиране на общи решения, изисква се включване на всички заинтересовани страни(кръгли маси, обществени форуми, конференции на бъдещето).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bg-BG" dirty="0"/>
              <a:t> </a:t>
            </a:r>
            <a:r>
              <a:rPr lang="bg-BG" dirty="0" smtClean="0"/>
              <a:t>Изпълнение на решенията – гражданите и управляващите предприемат съвместни действия за реализиране на решенията. (конкретни дейности или инициативи).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 Наблюдение и оценка на изпълнението – заключителен етап(смесени групи за мониторинг и оценка, обществени съвети и комисии и др.).</a:t>
            </a:r>
          </a:p>
          <a:p>
            <a:endParaRPr lang="bg-BG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1178168"/>
            <a:ext cx="9875520" cy="975946"/>
          </a:xfrm>
        </p:spPr>
        <p:txBody>
          <a:bodyPr>
            <a:normAutofit fontScale="90000"/>
          </a:bodyPr>
          <a:lstStyle/>
          <a:p>
            <a:r>
              <a:rPr lang="bg-BG" sz="3100" b="1" dirty="0">
                <a:latin typeface="+mn-lt"/>
              </a:rPr>
              <a:t>Подходи за вземане на съвместни решения в процеса на формулиране, разработване, прилагане, наблюдение и м</a:t>
            </a:r>
            <a:r>
              <a:rPr lang="bg-BG" sz="3100" b="1" dirty="0" smtClean="0">
                <a:latin typeface="+mn-lt"/>
              </a:rPr>
              <a:t>ониторинг </a:t>
            </a:r>
            <a:r>
              <a:rPr lang="bg-BG" sz="3100" b="1" dirty="0">
                <a:latin typeface="+mn-lt"/>
              </a:rPr>
              <a:t>на регионални политики</a:t>
            </a:r>
            <a:r>
              <a:rPr lang="bg-BG" dirty="0" smtClean="0"/>
              <a:t/>
            </a:r>
            <a:br>
              <a:rPr lang="bg-BG" dirty="0" smtClean="0"/>
            </a:b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Публични дебати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Кръгла маса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Фокус група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Консултативно/експертни комисии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Обществен форум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Конференция на бъдещето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Планиране с участие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dirty="0" smtClean="0"/>
              <a:t>Групи за допитвания до бизнеса</a:t>
            </a:r>
            <a:endParaRPr lang="bg-B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386862"/>
            <a:ext cx="9875520" cy="677007"/>
          </a:xfrm>
        </p:spPr>
        <p:txBody>
          <a:bodyPr>
            <a:normAutofit/>
          </a:bodyPr>
          <a:lstStyle/>
          <a:p>
            <a:r>
              <a:rPr lang="bg-BG" sz="2800" b="1" dirty="0" smtClean="0">
                <a:latin typeface="+mn-lt"/>
              </a:rPr>
              <a:t>Дигитални инструменти в консултирането с гражданите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081454" y="1063869"/>
            <a:ext cx="9934417" cy="5231423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1600" dirty="0" smtClean="0"/>
              <a:t>Консултационният  процес става по-публичен и отворен за включване от всеки, който прояви интерес, чрез прилагането на дигитални инструменти.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600" dirty="0" smtClean="0"/>
              <a:t>Подходящи дигитални инструменти съществуват за всякакви форми на участие: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събиране на предложения и идеи за развитие от гражданите и бизнеса;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събиране на обратна връзка чрез анкета по конкретни въпроси;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провеждане на онлайн обществени обсъждания.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bg-BG" sz="1600" dirty="0" smtClean="0"/>
              <a:t>Конкретни </a:t>
            </a:r>
            <a:r>
              <a:rPr lang="bg-BG" sz="1600" b="1" dirty="0" smtClean="0"/>
              <a:t>насоки, за да ангажираме по-успешно </a:t>
            </a:r>
            <a:r>
              <a:rPr lang="bg-BG" sz="1600" dirty="0" smtClean="0"/>
              <a:t>хората да участват: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Подготвяме ясно и кратко послание (покана) към хората, което разяснява целта на консултацията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Формулираме конкретни и разбираеми въпроси, като използваме различни начини за събиране на обратна връзка от хората (анкети, формуляри, онлайн форуми и пр.)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Подготвяме и предоставяме информацията, която е от ключово значение да имат предвид хората, които ще участват – използваме визуални материали, видео и </a:t>
            </a:r>
            <a:r>
              <a:rPr lang="bg-BG" sz="1600" dirty="0" err="1" smtClean="0"/>
              <a:t>аудиозаписи</a:t>
            </a:r>
            <a:r>
              <a:rPr lang="bg-BG" sz="1600" dirty="0" smtClean="0"/>
              <a:t> и др.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Популяризираме консултацията, като споделяме линк към мястото, където сме посочили цялата информация за процеса и начините за участие.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sz="1600" dirty="0" smtClean="0"/>
              <a:t>Предвиждаме достатъчно време, за да могат гражданите да се информират и да се включат в консултацията. Препоръка: минимум 3 седмици и не по-малко от месец, когато се прилага Законът за нормативните актове.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507023"/>
          </a:xfrm>
        </p:spPr>
        <p:txBody>
          <a:bodyPr>
            <a:normAutofit/>
          </a:bodyPr>
          <a:lstStyle/>
          <a:p>
            <a:r>
              <a:rPr lang="bg-BG" sz="2800" dirty="0" smtClean="0">
                <a:latin typeface="+mn-lt"/>
              </a:rPr>
              <a:t>  </a:t>
            </a:r>
            <a:r>
              <a:rPr lang="bg-BG" sz="2800" b="1" dirty="0" smtClean="0">
                <a:latin typeface="+mn-lt"/>
              </a:rPr>
              <a:t>Добри практики</a:t>
            </a:r>
            <a:endParaRPr lang="bg-BG" sz="28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1143000" y="1589649"/>
            <a:ext cx="9872871" cy="4506351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bg-BG" b="1" dirty="0" smtClean="0"/>
              <a:t>Уеб портала на щата Виктория, Австралия -&gt; </a:t>
            </a:r>
            <a:r>
              <a:rPr lang="bg-BG" b="1" dirty="0" err="1" smtClean="0"/>
              <a:t>Engage</a:t>
            </a:r>
            <a:r>
              <a:rPr lang="bg-BG" b="1" dirty="0" smtClean="0"/>
              <a:t> VICTORIA</a:t>
            </a:r>
          </a:p>
          <a:p>
            <a:pPr marL="45720" indent="0" algn="just">
              <a:buNone/>
            </a:pPr>
            <a:r>
              <a:rPr lang="bg-BG" dirty="0"/>
              <a:t>През 2016 е създаден специален централизиран портал за консултациите в щата Виктория - ENGAGE VICTORIA</a:t>
            </a:r>
            <a:r>
              <a:rPr lang="bg-BG" dirty="0" smtClean="0"/>
              <a:t>.</a:t>
            </a:r>
          </a:p>
          <a:p>
            <a:pPr marL="45720" indent="0" algn="just">
              <a:buNone/>
            </a:pPr>
            <a:endParaRPr lang="bg-BG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bg-BG" dirty="0" smtClean="0"/>
              <a:t>Порталът обединява информация за всички институции в щата, услуги, контакти, актуална информация за случващото се в различните сфери на обществения живот (изкуство, спорт, образование и т.н.).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bg-BG" dirty="0" smtClean="0"/>
              <a:t>Порталът съдържа насоки и полезни материали за организирането на обществени консултации. </a:t>
            </a:r>
          </a:p>
          <a:p>
            <a:pPr marL="45720" indent="0" algn="just">
              <a:buNone/>
            </a:pPr>
            <a:r>
              <a:rPr lang="bg-BG" dirty="0" smtClean="0"/>
              <a:t>Порталът се използва от всички институции в щата, с цел включване на гражданите във вземането на решения. Споделена е визията на щата за смисъла на обществените консултации, администраторите на портала оказват техническа и концептуална подкрепа на институциите, за да ангажират гражданите възможно най-ефективно.</a:t>
            </a:r>
            <a:endParaRPr lang="bg-B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17768</TotalTime>
  <Words>1066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Corbel</vt:lpstr>
      <vt:lpstr>Times New Roman</vt:lpstr>
      <vt:lpstr>Wingdings</vt:lpstr>
      <vt:lpstr>База</vt:lpstr>
      <vt:lpstr>PowerPoint Presentation</vt:lpstr>
      <vt:lpstr>Цели </vt:lpstr>
      <vt:lpstr>Принципи и правила в процеса на формулиране, разработване, прилагане, наблюдение и мониторинг на регионални политики</vt:lpstr>
      <vt:lpstr>Принципи и правила в процеса на формулиране, разработване, прилагане, наблюдение и мониторинг на регионални политики</vt:lpstr>
      <vt:lpstr> Нормативна база , регламентираща гражданското участие  в етапите на Плана за интегрирано развитие на общината (ПИРО)  </vt:lpstr>
      <vt:lpstr>Етапи на включване на гражданите в съвместно планиране  на общинско ниво</vt:lpstr>
      <vt:lpstr>Подходи за вземане на съвместни решения в процеса на формулиране, разработване, прилагане, наблюдение и мониторинг на регионални политики </vt:lpstr>
      <vt:lpstr>Дигитални инструменти в консултирането с гражданите</vt:lpstr>
      <vt:lpstr>  Добри практики</vt:lpstr>
      <vt:lpstr>Добри практики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LiLy</cp:lastModifiedBy>
  <cp:revision>257</cp:revision>
  <dcterms:created xsi:type="dcterms:W3CDTF">2020-11-16T15:48:02Z</dcterms:created>
  <dcterms:modified xsi:type="dcterms:W3CDTF">2021-08-09T12:58:22Z</dcterms:modified>
</cp:coreProperties>
</file>