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20"/>
  </p:notesMasterIdLst>
  <p:sldIdLst>
    <p:sldId id="258" r:id="rId2"/>
    <p:sldId id="259" r:id="rId3"/>
    <p:sldId id="260" r:id="rId4"/>
    <p:sldId id="261" r:id="rId5"/>
    <p:sldId id="262" r:id="rId6"/>
    <p:sldId id="263" r:id="rId7"/>
    <p:sldId id="264" r:id="rId8"/>
    <p:sldId id="272" r:id="rId9"/>
    <p:sldId id="265" r:id="rId10"/>
    <p:sldId id="266" r:id="rId11"/>
    <p:sldId id="267" r:id="rId12"/>
    <p:sldId id="268" r:id="rId13"/>
    <p:sldId id="269" r:id="rId14"/>
    <p:sldId id="273" r:id="rId15"/>
    <p:sldId id="275" r:id="rId16"/>
    <p:sldId id="270" r:id="rId17"/>
    <p:sldId id="271" r:id="rId18"/>
    <p:sldId id="274" r:id="rId19"/>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607" autoAdjust="0"/>
  </p:normalViewPr>
  <p:slideViewPr>
    <p:cSldViewPr snapToGrid="0" showGuides="1">
      <p:cViewPr varScale="1">
        <p:scale>
          <a:sx n="49" d="100"/>
          <a:sy n="49" d="100"/>
        </p:scale>
        <p:origin x="82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E89E91-85FC-40DA-89E5-275D6A7D9AEF}" type="datetimeFigureOut">
              <a:rPr lang="bg-BG" smtClean="0"/>
              <a:t>31.5.2022 г.</a:t>
            </a:fld>
            <a:endParaRPr lang="bg-B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C188CB-8E4C-4958-828D-8A0B65FFA843}" type="slidenum">
              <a:rPr lang="bg-BG" smtClean="0"/>
              <a:t>‹#›</a:t>
            </a:fld>
            <a:endParaRPr lang="bg-BG"/>
          </a:p>
        </p:txBody>
      </p:sp>
    </p:spTree>
    <p:extLst>
      <p:ext uri="{BB962C8B-B14F-4D97-AF65-F5344CB8AC3E}">
        <p14:creationId xmlns:p14="http://schemas.microsoft.com/office/powerpoint/2010/main" val="1854219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10"/>
          </p:nvPr>
        </p:nvSpPr>
        <p:spPr/>
        <p:txBody>
          <a:bodyPr/>
          <a:lstStyle/>
          <a:p>
            <a:fld id="{E9C188CB-8E4C-4958-828D-8A0B65FFA843}" type="slidenum">
              <a:rPr lang="bg-BG" smtClean="0"/>
              <a:t>12</a:t>
            </a:fld>
            <a:endParaRPr lang="bg-BG"/>
          </a:p>
        </p:txBody>
      </p:sp>
    </p:spTree>
    <p:extLst>
      <p:ext uri="{BB962C8B-B14F-4D97-AF65-F5344CB8AC3E}">
        <p14:creationId xmlns:p14="http://schemas.microsoft.com/office/powerpoint/2010/main" val="1820636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Прилага се и по отношение на дейността на лицата, осъществяващи публични функции, и на организациите, предоставящи обществени услуги, доколкото в закон не е предвидено друго.</a:t>
            </a:r>
          </a:p>
          <a:p>
            <a:r>
              <a:rPr lang="ru-RU" dirty="0" smtClean="0"/>
              <a:t>ЗЕУ не отменя правилата за работа с документи на хартиен носител, когато закон предвижда особена форма или особен ред за извършване на определени действия.</a:t>
            </a:r>
          </a:p>
          <a:p>
            <a:r>
              <a:rPr lang="ru-RU" dirty="0" smtClean="0"/>
              <a:t>Административните органи, лицата, осъществяващи публични функции, и организациите, предоставящи обществени услуги, не могат да изискват от гражданите и организациите представянето или доказването на вече събрани или създадени данни, а са длъжни да ги съберат служебно от първичния администратор на данните.</a:t>
            </a:r>
          </a:p>
          <a:p>
            <a:r>
              <a:rPr lang="ru-RU" dirty="0" smtClean="0"/>
              <a:t>Първичният администратор на данни е административен орган, който по силата на закон събира или създава данни за гражданин или организация за първи път и изменя или заличава тези данни. Той предоставя достъп на гражданите и организациите до цялата информация, събрана за тях.</a:t>
            </a:r>
          </a:p>
          <a:p>
            <a:r>
              <a:rPr lang="ru-RU" dirty="0" smtClean="0"/>
              <a:t>Първичният администратор на данни изпраща служебно и безплатно данните на всички административни органи, на лицата, осъществяващи публични функции, и на организациите, предоставящи обществени услуги, които въз основа на закон също обработват тези данни и са заявили желание да ги получават.</a:t>
            </a:r>
            <a:endParaRPr lang="bg-BG" dirty="0"/>
          </a:p>
        </p:txBody>
      </p:sp>
      <p:sp>
        <p:nvSpPr>
          <p:cNvPr id="4" name="Slide Number Placeholder 3"/>
          <p:cNvSpPr>
            <a:spLocks noGrp="1"/>
          </p:cNvSpPr>
          <p:nvPr>
            <p:ph type="sldNum" sz="quarter" idx="10"/>
          </p:nvPr>
        </p:nvSpPr>
        <p:spPr/>
        <p:txBody>
          <a:bodyPr/>
          <a:lstStyle/>
          <a:p>
            <a:fld id="{E9C188CB-8E4C-4958-828D-8A0B65FFA843}" type="slidenum">
              <a:rPr lang="bg-BG" smtClean="0"/>
              <a:t>14</a:t>
            </a:fld>
            <a:endParaRPr lang="bg-BG"/>
          </a:p>
        </p:txBody>
      </p:sp>
    </p:spTree>
    <p:extLst>
      <p:ext uri="{BB962C8B-B14F-4D97-AF65-F5344CB8AC3E}">
        <p14:creationId xmlns:p14="http://schemas.microsoft.com/office/powerpoint/2010/main" val="2781151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10"/>
          </p:nvPr>
        </p:nvSpPr>
        <p:spPr/>
        <p:txBody>
          <a:bodyPr/>
          <a:lstStyle/>
          <a:p>
            <a:fld id="{E9C188CB-8E4C-4958-828D-8A0B65FFA843}" type="slidenum">
              <a:rPr lang="bg-BG" smtClean="0"/>
              <a:t>18</a:t>
            </a:fld>
            <a:endParaRPr lang="bg-BG"/>
          </a:p>
        </p:txBody>
      </p:sp>
    </p:spTree>
    <p:extLst>
      <p:ext uri="{BB962C8B-B14F-4D97-AF65-F5344CB8AC3E}">
        <p14:creationId xmlns:p14="http://schemas.microsoft.com/office/powerpoint/2010/main" val="1551210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smtClean="0"/>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smtClean="0"/>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31.5.2022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31.5.2022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31.5.2022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idx="1"/>
          </p:nvPr>
        </p:nvSpPr>
        <p:spPr/>
        <p:txBody>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31.5.2022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smtClean="0"/>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31.5.2022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31.5.2022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31.5.2022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31.5.2022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31.5.2022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31.5.2022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31.5.2022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31.5.2022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p>
          <a:p>
            <a:pPr marL="0" indent="0" algn="ctr">
              <a:buNone/>
            </a:pPr>
            <a:endParaRPr lang="bg-BG" dirty="0" smtClean="0"/>
          </a:p>
          <a:p>
            <a:pPr marL="0" indent="0" algn="ctr">
              <a:buNone/>
            </a:pPr>
            <a:endParaRPr lang="bg-BG" dirty="0"/>
          </a:p>
          <a:p>
            <a:pPr marL="0" indent="0" algn="ctr">
              <a:buNone/>
            </a:pPr>
            <a:r>
              <a:rPr lang="bg-BG" sz="3600" b="1" i="1" dirty="0" smtClean="0">
                <a:solidFill>
                  <a:schemeClr val="accent1">
                    <a:lumMod val="75000"/>
                  </a:schemeClr>
                </a:solidFill>
              </a:rPr>
              <a:t>Обучителен</a:t>
            </a:r>
            <a:r>
              <a:rPr lang="en-US" sz="3600" b="1" i="1" dirty="0" smtClean="0">
                <a:solidFill>
                  <a:schemeClr val="accent1">
                    <a:lumMod val="75000"/>
                  </a:schemeClr>
                </a:solidFill>
              </a:rPr>
              <a:t> </a:t>
            </a:r>
            <a:r>
              <a:rPr lang="bg-BG" sz="3600" b="1" i="1" dirty="0" smtClean="0">
                <a:solidFill>
                  <a:schemeClr val="accent1">
                    <a:lumMod val="75000"/>
                  </a:schemeClr>
                </a:solidFill>
              </a:rPr>
              <a:t>модул</a:t>
            </a:r>
            <a:r>
              <a:rPr lang="en-US" sz="3600" b="1" i="1" dirty="0" smtClean="0">
                <a:solidFill>
                  <a:schemeClr val="accent1">
                    <a:lumMod val="75000"/>
                  </a:schemeClr>
                </a:solidFill>
              </a:rPr>
              <a:t> </a:t>
            </a:r>
            <a:r>
              <a:rPr lang="bg-BG" sz="3600" b="1" i="1" dirty="0" smtClean="0">
                <a:solidFill>
                  <a:schemeClr val="accent1">
                    <a:lumMod val="75000"/>
                  </a:schemeClr>
                </a:solidFill>
              </a:rPr>
              <a:t>2</a:t>
            </a:r>
            <a:endParaRPr lang="en-US" sz="3600" b="1" i="1" dirty="0" smtClean="0">
              <a:solidFill>
                <a:schemeClr val="accent1">
                  <a:lumMod val="75000"/>
                </a:schemeClr>
              </a:solidFill>
            </a:endParaRPr>
          </a:p>
          <a:p>
            <a:pPr marL="45720" indent="0" algn="ctr">
              <a:lnSpc>
                <a:spcPct val="107000"/>
              </a:lnSpc>
              <a:spcAft>
                <a:spcPts val="800"/>
              </a:spcAft>
              <a:buNone/>
            </a:pPr>
            <a:r>
              <a:rPr lang="ru-RU" sz="3200" b="1" dirty="0">
                <a:solidFill>
                  <a:schemeClr val="accent1">
                    <a:lumMod val="75000"/>
                  </a:schemeClr>
                </a:solidFill>
              </a:rPr>
              <a:t>«Компетентности и </a:t>
            </a:r>
            <a:r>
              <a:rPr lang="bg-BG" sz="3200" b="1" dirty="0" smtClean="0">
                <a:solidFill>
                  <a:schemeClr val="accent1">
                    <a:lumMod val="75000"/>
                  </a:schemeClr>
                </a:solidFill>
              </a:rPr>
              <a:t>правомощия на общинската данъчна администрация</a:t>
            </a:r>
            <a:r>
              <a:rPr lang="ru-RU" sz="3200" b="1" dirty="0" smtClean="0">
                <a:solidFill>
                  <a:schemeClr val="accent1">
                    <a:lumMod val="75000"/>
                  </a:schemeClr>
                </a:solidFill>
              </a:rPr>
              <a:t>»</a:t>
            </a:r>
            <a:endParaRPr lang="ru-RU" sz="3200" b="1" dirty="0" smtClean="0">
              <a:solidFill>
                <a:schemeClr val="accent1">
                  <a:lumMod val="75000"/>
                </a:schemeClr>
              </a:solidFill>
            </a:endParaRPr>
          </a:p>
          <a:p>
            <a:pPr marL="45720" indent="0" algn="ctr">
              <a:lnSpc>
                <a:spcPct val="107000"/>
              </a:lnSpc>
              <a:spcBef>
                <a:spcPts val="600"/>
              </a:spcBef>
              <a:spcAft>
                <a:spcPts val="800"/>
              </a:spcAft>
              <a:buNone/>
            </a:pPr>
            <a:r>
              <a:rPr lang="ru-RU" sz="3200" dirty="0">
                <a:solidFill>
                  <a:schemeClr val="accent1">
                    <a:lumMod val="75000"/>
                  </a:schemeClr>
                </a:solidFill>
              </a:rPr>
              <a:t/>
            </a:r>
            <a:br>
              <a:rPr lang="ru-RU" sz="3200" dirty="0">
                <a:solidFill>
                  <a:schemeClr val="accent1">
                    <a:lumMod val="75000"/>
                  </a:schemeClr>
                </a:solidFill>
              </a:rPr>
            </a:br>
            <a:r>
              <a:rPr lang="bg-BG" sz="2400" dirty="0">
                <a:solidFill>
                  <a:schemeClr val="accent1">
                    <a:lumMod val="75000"/>
                  </a:schemeClr>
                </a:solidFill>
                <a:latin typeface="Times New Roman" panose="02020603050405020304" pitchFamily="18" charset="0"/>
                <a:ea typeface="Calibri" panose="020F0502020204030204" pitchFamily="34" charset="0"/>
                <a:cs typeface="Times New Roman" panose="02020603050405020304" pitchFamily="18" charset="0"/>
              </a:rPr>
              <a:t>ТЕМА 1. НОРМАТИВНА УРЕДБА НА НАЦИОНАЛНО И МЕСТНО НИВО </a:t>
            </a:r>
            <a:endParaRPr lang="bg-BG" sz="2000"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bg-BG" sz="3200" dirty="0" smtClean="0"/>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bg-BG" sz="1200" i="1" dirty="0"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34867" y="295702"/>
            <a:ext cx="10853058" cy="1356360"/>
          </a:xfrm>
        </p:spPr>
        <p:txBody>
          <a:bodyPr>
            <a:noAutofit/>
          </a:bodyPr>
          <a:lstStyle/>
          <a:p>
            <a:pPr algn="ctr"/>
            <a:r>
              <a:rPr lang="bg-BG" sz="3200" b="1" dirty="0">
                <a:solidFill>
                  <a:srgbClr val="354F12"/>
                </a:solidFill>
                <a:latin typeface="Times New Roman"/>
              </a:rPr>
              <a:t>НОРМАТИВНИ АКТОВЕ СЪОТНОСИМИ КЪМ ДАНЪЧНОТО </a:t>
            </a:r>
            <a:r>
              <a:rPr lang="bg-BG" sz="3200" b="1" dirty="0" smtClean="0">
                <a:solidFill>
                  <a:srgbClr val="354F12"/>
                </a:solidFill>
                <a:latin typeface="Times New Roman"/>
              </a:rPr>
              <a:t>ЗАКОНОДАТЕЛСТВО</a:t>
            </a:r>
            <a:endParaRPr lang="bg-BG" sz="1800" dirty="0"/>
          </a:p>
        </p:txBody>
      </p:sp>
      <p:sp>
        <p:nvSpPr>
          <p:cNvPr id="3" name="Контейнер за съдържание 2"/>
          <p:cNvSpPr>
            <a:spLocks noGrp="1"/>
          </p:cNvSpPr>
          <p:nvPr>
            <p:ph idx="1"/>
          </p:nvPr>
        </p:nvSpPr>
        <p:spPr>
          <a:xfrm>
            <a:off x="522514" y="1652062"/>
            <a:ext cx="10493357" cy="4443938"/>
          </a:xfrm>
        </p:spPr>
        <p:txBody>
          <a:bodyPr>
            <a:normAutofit lnSpcReduction="10000"/>
          </a:bodyPr>
          <a:lstStyle/>
          <a:p>
            <a:pPr marL="45720" indent="0">
              <a:buNone/>
            </a:pPr>
            <a:r>
              <a:rPr lang="bg-BG" sz="2400" b="1" dirty="0" smtClean="0">
                <a:solidFill>
                  <a:schemeClr val="tx1"/>
                </a:solidFill>
              </a:rPr>
              <a:t>Административно </a:t>
            </a:r>
            <a:r>
              <a:rPr lang="bg-BG" sz="2400" b="1" dirty="0">
                <a:solidFill>
                  <a:schemeClr val="tx1"/>
                </a:solidFill>
              </a:rPr>
              <a:t>процесуален кодекс </a:t>
            </a:r>
            <a:endParaRPr lang="bg-BG" sz="2400" dirty="0">
              <a:solidFill>
                <a:schemeClr val="tx1"/>
              </a:solidFill>
            </a:endParaRPr>
          </a:p>
          <a:p>
            <a:pPr lvl="0" algn="just">
              <a:buFont typeface="Wingdings" panose="05000000000000000000" pitchFamily="2" charset="2"/>
              <a:buChar char="Ø"/>
            </a:pPr>
            <a:r>
              <a:rPr lang="bg-BG" sz="2400" dirty="0">
                <a:solidFill>
                  <a:schemeClr val="tx1"/>
                </a:solidFill>
              </a:rPr>
              <a:t>И</a:t>
            </a:r>
            <a:r>
              <a:rPr lang="bg-BG" sz="2400" dirty="0" smtClean="0">
                <a:solidFill>
                  <a:schemeClr val="tx1"/>
                </a:solidFill>
              </a:rPr>
              <a:t>здаването</a:t>
            </a:r>
            <a:r>
              <a:rPr lang="bg-BG" sz="2400" dirty="0">
                <a:solidFill>
                  <a:schemeClr val="tx1"/>
                </a:solidFill>
              </a:rPr>
              <a:t>, оспорването и изпълнението на административните актове, както и оспорването по съдебен ред на подзаконови нормативни актове;</a:t>
            </a:r>
          </a:p>
          <a:p>
            <a:pPr lvl="0" algn="just">
              <a:buFont typeface="Wingdings" panose="05000000000000000000" pitchFamily="2" charset="2"/>
              <a:buChar char="Ø"/>
            </a:pPr>
            <a:r>
              <a:rPr lang="bg-BG" sz="2400" dirty="0">
                <a:solidFill>
                  <a:schemeClr val="tx1"/>
                </a:solidFill>
              </a:rPr>
              <a:t> Разглеждането и решаването на сигналите и предложенията на гражданите и организации; </a:t>
            </a:r>
          </a:p>
          <a:p>
            <a:pPr lvl="0" algn="just">
              <a:buFont typeface="Wingdings" panose="05000000000000000000" pitchFamily="2" charset="2"/>
              <a:buChar char="Ø"/>
            </a:pPr>
            <a:r>
              <a:rPr lang="bg-BG" sz="2400" dirty="0">
                <a:solidFill>
                  <a:schemeClr val="tx1"/>
                </a:solidFill>
              </a:rPr>
              <a:t>Производството за обезщетение за вреди от незаконни актове, действия или бездействия на административни органи и длъжностни лица;</a:t>
            </a:r>
          </a:p>
          <a:p>
            <a:pPr lvl="0" algn="just">
              <a:buFont typeface="Wingdings" panose="05000000000000000000" pitchFamily="2" charset="2"/>
              <a:buChar char="Ø"/>
            </a:pPr>
            <a:r>
              <a:rPr lang="bg-BG" sz="2400" dirty="0">
                <a:solidFill>
                  <a:schemeClr val="tx1"/>
                </a:solidFill>
              </a:rPr>
              <a:t> Дейността по уеднаквяване на съдебната практика по административни дела; </a:t>
            </a:r>
          </a:p>
          <a:p>
            <a:pPr lvl="0" algn="just">
              <a:buFont typeface="Wingdings" panose="05000000000000000000" pitchFamily="2" charset="2"/>
              <a:buChar char="Ø"/>
            </a:pPr>
            <a:r>
              <a:rPr lang="bg-BG" sz="2400" dirty="0">
                <a:solidFill>
                  <a:schemeClr val="tx1"/>
                </a:solidFill>
              </a:rPr>
              <a:t>Изпълнението на административните и на съдебните актове по административни дела;</a:t>
            </a:r>
          </a:p>
          <a:p>
            <a:pPr>
              <a:buFont typeface="Wingdings" panose="05000000000000000000" pitchFamily="2" charset="2"/>
              <a:buChar char="Ø"/>
            </a:pPr>
            <a:endParaRPr lang="bg-BG" dirty="0"/>
          </a:p>
        </p:txBody>
      </p:sp>
    </p:spTree>
    <p:extLst>
      <p:ext uri="{BB962C8B-B14F-4D97-AF65-F5344CB8AC3E}">
        <p14:creationId xmlns:p14="http://schemas.microsoft.com/office/powerpoint/2010/main" val="3159135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82069" y="282053"/>
            <a:ext cx="10831284" cy="1356360"/>
          </a:xfrm>
        </p:spPr>
        <p:txBody>
          <a:bodyPr>
            <a:normAutofit/>
          </a:bodyPr>
          <a:lstStyle/>
          <a:p>
            <a:pPr algn="ctr"/>
            <a:r>
              <a:rPr lang="bg-BG" sz="3200" b="1" dirty="0">
                <a:solidFill>
                  <a:srgbClr val="354F12"/>
                </a:solidFill>
                <a:latin typeface="Times New Roman"/>
              </a:rPr>
              <a:t>НОРМАТИВНИ АКТОВЕ СЪОТНОСИМИ КЪМ ДАНЪЧНОТО ЗАКОНОДАТЕЛСТВО</a:t>
            </a:r>
            <a:endParaRPr lang="bg-BG" sz="2000" dirty="0"/>
          </a:p>
        </p:txBody>
      </p:sp>
      <p:sp>
        <p:nvSpPr>
          <p:cNvPr id="3" name="Контейнер за съдържание 2"/>
          <p:cNvSpPr>
            <a:spLocks noGrp="1"/>
          </p:cNvSpPr>
          <p:nvPr>
            <p:ph idx="1"/>
          </p:nvPr>
        </p:nvSpPr>
        <p:spPr>
          <a:xfrm>
            <a:off x="521208" y="1638413"/>
            <a:ext cx="11338560" cy="4457587"/>
          </a:xfrm>
        </p:spPr>
        <p:txBody>
          <a:bodyPr>
            <a:normAutofit lnSpcReduction="10000"/>
          </a:bodyPr>
          <a:lstStyle/>
          <a:p>
            <a:pPr marL="45720" indent="0">
              <a:buNone/>
            </a:pPr>
            <a:r>
              <a:rPr lang="bg-BG" sz="2800" b="1" dirty="0" smtClean="0">
                <a:solidFill>
                  <a:schemeClr val="tx1"/>
                </a:solidFill>
              </a:rPr>
              <a:t>Закон </a:t>
            </a:r>
            <a:r>
              <a:rPr lang="bg-BG" sz="2800" b="1" dirty="0">
                <a:solidFill>
                  <a:schemeClr val="tx1"/>
                </a:solidFill>
              </a:rPr>
              <a:t>за местните данъци и </a:t>
            </a:r>
            <a:r>
              <a:rPr lang="bg-BG" sz="2800" b="1" dirty="0" smtClean="0">
                <a:solidFill>
                  <a:schemeClr val="tx1"/>
                </a:solidFill>
              </a:rPr>
              <a:t>такси</a:t>
            </a:r>
            <a:r>
              <a:rPr lang="bg-BG" sz="2800" b="1" dirty="0">
                <a:solidFill>
                  <a:schemeClr val="tx1"/>
                </a:solidFill>
              </a:rPr>
              <a:t> </a:t>
            </a:r>
            <a:endParaRPr lang="bg-BG" sz="2800" b="1" dirty="0" smtClean="0">
              <a:solidFill>
                <a:schemeClr val="tx1"/>
              </a:solidFill>
            </a:endParaRPr>
          </a:p>
          <a:p>
            <a:pPr lvl="0">
              <a:buFont typeface="Wingdings" panose="05000000000000000000" pitchFamily="2" charset="2"/>
              <a:buChar char="Ø"/>
            </a:pPr>
            <a:r>
              <a:rPr lang="bg-BG" sz="2800" dirty="0" smtClean="0">
                <a:solidFill>
                  <a:schemeClr val="tx1"/>
                </a:solidFill>
              </a:rPr>
              <a:t>Видовете </a:t>
            </a:r>
            <a:r>
              <a:rPr lang="bg-BG" sz="2800" dirty="0">
                <a:solidFill>
                  <a:schemeClr val="tx1"/>
                </a:solidFill>
              </a:rPr>
              <a:t>местни данъци и </a:t>
            </a:r>
            <a:r>
              <a:rPr lang="bg-BG" sz="2800" dirty="0" smtClean="0">
                <a:solidFill>
                  <a:schemeClr val="tx1"/>
                </a:solidFill>
              </a:rPr>
              <a:t>такси;</a:t>
            </a:r>
          </a:p>
          <a:p>
            <a:pPr lvl="0">
              <a:buFont typeface="Wingdings" panose="05000000000000000000" pitchFamily="2" charset="2"/>
              <a:buChar char="Ø"/>
            </a:pPr>
            <a:r>
              <a:rPr lang="bg-BG" sz="2800" dirty="0" smtClean="0">
                <a:solidFill>
                  <a:schemeClr val="tx1"/>
                </a:solidFill>
              </a:rPr>
              <a:t>Правомощията на местната приходна администрация;</a:t>
            </a:r>
            <a:endParaRPr lang="bg-BG" sz="2800" dirty="0">
              <a:solidFill>
                <a:schemeClr val="tx1"/>
              </a:solidFill>
            </a:endParaRPr>
          </a:p>
          <a:p>
            <a:pPr lvl="0">
              <a:buFont typeface="Wingdings" panose="05000000000000000000" pitchFamily="2" charset="2"/>
              <a:buChar char="Ø"/>
            </a:pPr>
            <a:r>
              <a:rPr lang="bg-BG" sz="2800" dirty="0">
                <a:solidFill>
                  <a:schemeClr val="tx1"/>
                </a:solidFill>
              </a:rPr>
              <a:t>Ред и начин на облагане с местни данъци и такси;</a:t>
            </a:r>
          </a:p>
          <a:p>
            <a:pPr lvl="0">
              <a:buFont typeface="Wingdings" panose="05000000000000000000" pitchFamily="2" charset="2"/>
              <a:buChar char="Ø"/>
            </a:pPr>
            <a:r>
              <a:rPr lang="bg-BG" sz="2800" dirty="0">
                <a:solidFill>
                  <a:schemeClr val="tx1"/>
                </a:solidFill>
              </a:rPr>
              <a:t>Сроковете за събиране на местните </a:t>
            </a:r>
            <a:r>
              <a:rPr lang="bg-BG" sz="2800" dirty="0" smtClean="0">
                <a:solidFill>
                  <a:schemeClr val="tx1"/>
                </a:solidFill>
              </a:rPr>
              <a:t>данъци;</a:t>
            </a:r>
            <a:endParaRPr lang="en-US" sz="2800" dirty="0" smtClean="0">
              <a:solidFill>
                <a:schemeClr val="tx1"/>
              </a:solidFill>
            </a:endParaRPr>
          </a:p>
          <a:p>
            <a:pPr lvl="0">
              <a:buFont typeface="Wingdings" panose="05000000000000000000" pitchFamily="2" charset="2"/>
              <a:buChar char="Ø"/>
            </a:pPr>
            <a:r>
              <a:rPr lang="bg-BG" sz="2800" dirty="0" smtClean="0">
                <a:solidFill>
                  <a:schemeClr val="tx1"/>
                </a:solidFill>
              </a:rPr>
              <a:t>Данъчни облекчения и преференции;</a:t>
            </a:r>
            <a:endParaRPr lang="bg-BG" sz="2800" dirty="0">
              <a:solidFill>
                <a:schemeClr val="tx1"/>
              </a:solidFill>
            </a:endParaRPr>
          </a:p>
          <a:p>
            <a:pPr lvl="0">
              <a:buFont typeface="Wingdings" panose="05000000000000000000" pitchFamily="2" charset="2"/>
              <a:buChar char="Ø"/>
            </a:pPr>
            <a:r>
              <a:rPr lang="bg-BG" sz="2800" dirty="0">
                <a:solidFill>
                  <a:schemeClr val="tx1"/>
                </a:solidFill>
              </a:rPr>
              <a:t>Обмен на информация с Министерство на финансите, МВР, Служба по вписвания;</a:t>
            </a:r>
          </a:p>
          <a:p>
            <a:pPr lvl="0">
              <a:buFont typeface="Wingdings" panose="05000000000000000000" pitchFamily="2" charset="2"/>
              <a:buChar char="Ø"/>
            </a:pPr>
            <a:r>
              <a:rPr lang="bg-BG" sz="2800" dirty="0">
                <a:solidFill>
                  <a:schemeClr val="tx1"/>
                </a:solidFill>
              </a:rPr>
              <a:t>Нормите за данъчна оценка на недвижимите </a:t>
            </a:r>
            <a:r>
              <a:rPr lang="bg-BG" sz="2800" dirty="0" smtClean="0">
                <a:solidFill>
                  <a:schemeClr val="tx1"/>
                </a:solidFill>
              </a:rPr>
              <a:t>имоти.</a:t>
            </a:r>
            <a:endParaRPr lang="bg-BG" sz="2800" dirty="0">
              <a:solidFill>
                <a:schemeClr val="tx1"/>
              </a:solidFill>
            </a:endParaRPr>
          </a:p>
          <a:p>
            <a:endParaRPr lang="bg-BG" sz="1800" dirty="0"/>
          </a:p>
          <a:p>
            <a:endParaRPr lang="bg-BG" dirty="0"/>
          </a:p>
        </p:txBody>
      </p:sp>
    </p:spTree>
    <p:extLst>
      <p:ext uri="{BB962C8B-B14F-4D97-AF65-F5344CB8AC3E}">
        <p14:creationId xmlns:p14="http://schemas.microsoft.com/office/powerpoint/2010/main" val="1871939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42257" y="609600"/>
            <a:ext cx="10787743" cy="1356360"/>
          </a:xfrm>
        </p:spPr>
        <p:txBody>
          <a:bodyPr>
            <a:normAutofit/>
          </a:bodyPr>
          <a:lstStyle/>
          <a:p>
            <a:pPr algn="ctr"/>
            <a:r>
              <a:rPr lang="bg-BG" sz="3200" b="1" dirty="0">
                <a:solidFill>
                  <a:srgbClr val="354F12"/>
                </a:solidFill>
                <a:latin typeface="Times New Roman"/>
              </a:rPr>
              <a:t>НОРМАТИВНИ АКТОВЕ СЪОТНОСИМИ КЪМ ДАНЪЧНОТО </a:t>
            </a:r>
            <a:r>
              <a:rPr lang="bg-BG" sz="3200" b="1" dirty="0" smtClean="0">
                <a:solidFill>
                  <a:srgbClr val="354F12"/>
                </a:solidFill>
                <a:latin typeface="Times New Roman"/>
              </a:rPr>
              <a:t>ЗАКОНОДАТЕЛСТВО</a:t>
            </a:r>
            <a:r>
              <a:rPr lang="ru-RU" sz="1800" b="1" i="1" dirty="0">
                <a:solidFill>
                  <a:srgbClr val="549E39">
                    <a:lumMod val="75000"/>
                  </a:srgbClr>
                </a:solidFill>
              </a:rPr>
              <a:t/>
            </a:r>
            <a:br>
              <a:rPr lang="ru-RU" sz="1800" b="1" i="1" dirty="0">
                <a:solidFill>
                  <a:srgbClr val="549E39">
                    <a:lumMod val="75000"/>
                  </a:srgbClr>
                </a:solidFill>
              </a:rPr>
            </a:br>
            <a:endParaRPr lang="bg-BG" sz="1800" dirty="0"/>
          </a:p>
        </p:txBody>
      </p:sp>
      <p:sp>
        <p:nvSpPr>
          <p:cNvPr id="3" name="Контейнер за съдържание 2"/>
          <p:cNvSpPr>
            <a:spLocks noGrp="1"/>
          </p:cNvSpPr>
          <p:nvPr>
            <p:ph idx="1"/>
          </p:nvPr>
        </p:nvSpPr>
        <p:spPr>
          <a:xfrm>
            <a:off x="768096" y="1705970"/>
            <a:ext cx="10826496" cy="4595678"/>
          </a:xfrm>
        </p:spPr>
        <p:txBody>
          <a:bodyPr>
            <a:normAutofit fontScale="92500"/>
          </a:bodyPr>
          <a:lstStyle/>
          <a:p>
            <a:pPr marL="45720" indent="0">
              <a:buNone/>
            </a:pPr>
            <a:r>
              <a:rPr lang="bg-BG" sz="2400" b="1" dirty="0" smtClean="0">
                <a:solidFill>
                  <a:schemeClr val="tx1"/>
                </a:solidFill>
              </a:rPr>
              <a:t>Закон </a:t>
            </a:r>
            <a:r>
              <a:rPr lang="bg-BG" sz="2400" b="1" dirty="0">
                <a:solidFill>
                  <a:schemeClr val="tx1"/>
                </a:solidFill>
              </a:rPr>
              <a:t>за публичните финанси</a:t>
            </a:r>
            <a:endParaRPr lang="bg-BG" sz="2400" dirty="0">
              <a:solidFill>
                <a:schemeClr val="tx1"/>
              </a:solidFill>
            </a:endParaRPr>
          </a:p>
          <a:p>
            <a:pPr lvl="0" algn="just"/>
            <a:r>
              <a:rPr lang="bg-BG" sz="2400" dirty="0">
                <a:solidFill>
                  <a:schemeClr val="tx1"/>
                </a:solidFill>
              </a:rPr>
              <a:t>Основен инструмент за управление на бюджетния процес и за уреждане на взаимоотношенията на държавния бюджет с бюджетите на общините, на държавното обществено осигуряване, на Националната здравноосигурителна каса и с други бюджети и сметки, както и за регламентиране на режима на сметките за средства от Европейския съюз и сметките за чужди средства. </a:t>
            </a:r>
          </a:p>
          <a:p>
            <a:pPr lvl="0" algn="just"/>
            <a:r>
              <a:rPr lang="bg-BG" sz="2400" dirty="0">
                <a:solidFill>
                  <a:schemeClr val="tx1"/>
                </a:solidFill>
              </a:rPr>
              <a:t>Урежда </a:t>
            </a:r>
            <a:r>
              <a:rPr lang="bg-BG" sz="2400" dirty="0" smtClean="0">
                <a:solidFill>
                  <a:schemeClr val="tx1"/>
                </a:solidFill>
              </a:rPr>
              <a:t>финансовите </a:t>
            </a:r>
            <a:r>
              <a:rPr lang="bg-BG" sz="2400" dirty="0">
                <a:solidFill>
                  <a:schemeClr val="tx1"/>
                </a:solidFill>
              </a:rPr>
              <a:t>взаимоотношения с общия бюджет на Европейския съюз и с други международни програми и договори, банковото обслужване на бюджетните организации и системата на единната сметка, както и централизираното разплащане на осигурителните вноски и на данъците, отчетността на бюджетните организации</a:t>
            </a:r>
            <a:r>
              <a:rPr lang="bg-BG" sz="2400" dirty="0" smtClean="0">
                <a:solidFill>
                  <a:schemeClr val="tx1"/>
                </a:solidFill>
              </a:rPr>
              <a:t>;</a:t>
            </a:r>
          </a:p>
          <a:p>
            <a:pPr lvl="0" algn="just"/>
            <a:r>
              <a:rPr lang="bg-BG" sz="2400" dirty="0" smtClean="0">
                <a:solidFill>
                  <a:schemeClr val="tx1"/>
                </a:solidFill>
              </a:rPr>
              <a:t>Правомощие на общинските съвети с местна наредба да определят у</a:t>
            </a:r>
            <a:r>
              <a:rPr lang="ru-RU" sz="2400" dirty="0" err="1" smtClean="0">
                <a:solidFill>
                  <a:schemeClr val="tx1"/>
                </a:solidFill>
              </a:rPr>
              <a:t>словията</a:t>
            </a:r>
            <a:r>
              <a:rPr lang="ru-RU" sz="2400" dirty="0" smtClean="0">
                <a:solidFill>
                  <a:schemeClr val="tx1"/>
                </a:solidFill>
              </a:rPr>
              <a:t> </a:t>
            </a:r>
            <a:r>
              <a:rPr lang="ru-RU" sz="2400" dirty="0">
                <a:solidFill>
                  <a:schemeClr val="tx1"/>
                </a:solidFill>
              </a:rPr>
              <a:t>и </a:t>
            </a:r>
            <a:r>
              <a:rPr lang="ru-RU" sz="2400" dirty="0" err="1">
                <a:solidFill>
                  <a:schemeClr val="tx1"/>
                </a:solidFill>
              </a:rPr>
              <a:t>реда</a:t>
            </a:r>
            <a:r>
              <a:rPr lang="ru-RU" sz="2400" dirty="0">
                <a:solidFill>
                  <a:schemeClr val="tx1"/>
                </a:solidFill>
              </a:rPr>
              <a:t> за </a:t>
            </a:r>
            <a:r>
              <a:rPr lang="ru-RU" sz="2400" dirty="0" err="1">
                <a:solidFill>
                  <a:schemeClr val="tx1"/>
                </a:solidFill>
              </a:rPr>
              <a:t>съставяне</a:t>
            </a:r>
            <a:r>
              <a:rPr lang="ru-RU" sz="2400" dirty="0">
                <a:solidFill>
                  <a:schemeClr val="tx1"/>
                </a:solidFill>
              </a:rPr>
              <a:t> на </a:t>
            </a:r>
            <a:r>
              <a:rPr lang="ru-RU" sz="2400" dirty="0" err="1">
                <a:solidFill>
                  <a:schemeClr val="tx1"/>
                </a:solidFill>
              </a:rPr>
              <a:t>бюджетната</a:t>
            </a:r>
            <a:r>
              <a:rPr lang="ru-RU" sz="2400" dirty="0">
                <a:solidFill>
                  <a:schemeClr val="tx1"/>
                </a:solidFill>
              </a:rPr>
              <a:t> прогноза за </a:t>
            </a:r>
            <a:r>
              <a:rPr lang="ru-RU" sz="2400" dirty="0" err="1">
                <a:solidFill>
                  <a:schemeClr val="tx1"/>
                </a:solidFill>
              </a:rPr>
              <a:t>местните</a:t>
            </a:r>
            <a:r>
              <a:rPr lang="ru-RU" sz="2400" dirty="0">
                <a:solidFill>
                  <a:schemeClr val="tx1"/>
                </a:solidFill>
              </a:rPr>
              <a:t> </a:t>
            </a:r>
            <a:r>
              <a:rPr lang="ru-RU" sz="2400" dirty="0" err="1">
                <a:solidFill>
                  <a:schemeClr val="tx1"/>
                </a:solidFill>
              </a:rPr>
              <a:t>дейности</a:t>
            </a:r>
            <a:r>
              <a:rPr lang="ru-RU" sz="2400" dirty="0">
                <a:solidFill>
                  <a:schemeClr val="tx1"/>
                </a:solidFill>
              </a:rPr>
              <a:t> за </a:t>
            </a:r>
            <a:r>
              <a:rPr lang="ru-RU" sz="2400" dirty="0" err="1">
                <a:solidFill>
                  <a:schemeClr val="tx1"/>
                </a:solidFill>
              </a:rPr>
              <a:t>следващите</a:t>
            </a:r>
            <a:r>
              <a:rPr lang="ru-RU" sz="2400" dirty="0">
                <a:solidFill>
                  <a:schemeClr val="tx1"/>
                </a:solidFill>
              </a:rPr>
              <a:t> три </a:t>
            </a:r>
            <a:r>
              <a:rPr lang="ru-RU" sz="2400" dirty="0" err="1">
                <a:solidFill>
                  <a:schemeClr val="tx1"/>
                </a:solidFill>
              </a:rPr>
              <a:t>години</a:t>
            </a:r>
            <a:r>
              <a:rPr lang="ru-RU" sz="2400" dirty="0">
                <a:solidFill>
                  <a:schemeClr val="tx1"/>
                </a:solidFill>
              </a:rPr>
              <a:t>, за </a:t>
            </a:r>
            <a:r>
              <a:rPr lang="ru-RU" sz="2400" dirty="0" err="1">
                <a:solidFill>
                  <a:schemeClr val="tx1"/>
                </a:solidFill>
              </a:rPr>
              <a:t>съставяне</a:t>
            </a:r>
            <a:r>
              <a:rPr lang="ru-RU" sz="2400" dirty="0">
                <a:solidFill>
                  <a:schemeClr val="tx1"/>
                </a:solidFill>
              </a:rPr>
              <a:t>, </a:t>
            </a:r>
            <a:r>
              <a:rPr lang="ru-RU" sz="2400" dirty="0" err="1">
                <a:solidFill>
                  <a:schemeClr val="tx1"/>
                </a:solidFill>
              </a:rPr>
              <a:t>приемане</a:t>
            </a:r>
            <a:r>
              <a:rPr lang="ru-RU" sz="2400" dirty="0">
                <a:solidFill>
                  <a:schemeClr val="tx1"/>
                </a:solidFill>
              </a:rPr>
              <a:t>, </a:t>
            </a:r>
            <a:r>
              <a:rPr lang="ru-RU" sz="2400" dirty="0" err="1">
                <a:solidFill>
                  <a:schemeClr val="tx1"/>
                </a:solidFill>
              </a:rPr>
              <a:t>изпълнение</a:t>
            </a:r>
            <a:r>
              <a:rPr lang="ru-RU" sz="2400" dirty="0">
                <a:solidFill>
                  <a:schemeClr val="tx1"/>
                </a:solidFill>
              </a:rPr>
              <a:t> и </a:t>
            </a:r>
            <a:r>
              <a:rPr lang="ru-RU" sz="2400" dirty="0" err="1">
                <a:solidFill>
                  <a:schemeClr val="tx1"/>
                </a:solidFill>
              </a:rPr>
              <a:t>отчитане</a:t>
            </a:r>
            <a:r>
              <a:rPr lang="ru-RU" sz="2400" dirty="0">
                <a:solidFill>
                  <a:schemeClr val="tx1"/>
                </a:solidFill>
              </a:rPr>
              <a:t> на </a:t>
            </a:r>
            <a:r>
              <a:rPr lang="ru-RU" sz="2400" dirty="0" err="1">
                <a:solidFill>
                  <a:schemeClr val="tx1"/>
                </a:solidFill>
              </a:rPr>
              <a:t>общинския</a:t>
            </a:r>
            <a:r>
              <a:rPr lang="ru-RU" sz="2400" dirty="0">
                <a:solidFill>
                  <a:schemeClr val="tx1"/>
                </a:solidFill>
              </a:rPr>
              <a:t> бюджет</a:t>
            </a:r>
            <a:endParaRPr lang="bg-BG" sz="2400" dirty="0">
              <a:solidFill>
                <a:schemeClr val="tx1"/>
              </a:solidFill>
            </a:endParaRPr>
          </a:p>
          <a:p>
            <a:endParaRPr lang="bg-BG" dirty="0"/>
          </a:p>
        </p:txBody>
      </p:sp>
    </p:spTree>
    <p:extLst>
      <p:ext uri="{BB962C8B-B14F-4D97-AF65-F5344CB8AC3E}">
        <p14:creationId xmlns:p14="http://schemas.microsoft.com/office/powerpoint/2010/main" val="1923939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49077" y="322998"/>
            <a:ext cx="10583091" cy="1356360"/>
          </a:xfrm>
        </p:spPr>
        <p:txBody>
          <a:bodyPr>
            <a:normAutofit/>
          </a:bodyPr>
          <a:lstStyle/>
          <a:p>
            <a:pPr algn="ctr"/>
            <a:r>
              <a:rPr lang="bg-BG" sz="3200" b="1" dirty="0">
                <a:solidFill>
                  <a:srgbClr val="354F12"/>
                </a:solidFill>
                <a:latin typeface="Times New Roman"/>
              </a:rPr>
              <a:t>НОРМАТИВНИ АКТОВЕ СЪОТНОСИМИ КЪМ ДАНЪЧНОТО ЗАКОНОДАТЕЛСТВО</a:t>
            </a:r>
            <a:endParaRPr lang="bg-BG" sz="2000" dirty="0"/>
          </a:p>
        </p:txBody>
      </p:sp>
      <p:sp>
        <p:nvSpPr>
          <p:cNvPr id="3" name="Контейнер за съдържание 2"/>
          <p:cNvSpPr>
            <a:spLocks noGrp="1"/>
          </p:cNvSpPr>
          <p:nvPr>
            <p:ph idx="1"/>
          </p:nvPr>
        </p:nvSpPr>
        <p:spPr>
          <a:xfrm>
            <a:off x="603504" y="1679358"/>
            <a:ext cx="10917936" cy="4416642"/>
          </a:xfrm>
        </p:spPr>
        <p:txBody>
          <a:bodyPr>
            <a:normAutofit fontScale="92500"/>
          </a:bodyPr>
          <a:lstStyle/>
          <a:p>
            <a:pPr marL="45720" indent="0">
              <a:buNone/>
            </a:pPr>
            <a:r>
              <a:rPr lang="ru-RU" sz="2400" b="1" dirty="0" smtClean="0">
                <a:solidFill>
                  <a:schemeClr val="tx1"/>
                </a:solidFill>
              </a:rPr>
              <a:t>Закон </a:t>
            </a:r>
            <a:r>
              <a:rPr lang="ru-RU" sz="2400" b="1" dirty="0">
                <a:solidFill>
                  <a:schemeClr val="tx1"/>
                </a:solidFill>
              </a:rPr>
              <a:t>за </a:t>
            </a:r>
            <a:r>
              <a:rPr lang="ru-RU" sz="2400" b="1" dirty="0" err="1">
                <a:solidFill>
                  <a:schemeClr val="tx1"/>
                </a:solidFill>
              </a:rPr>
              <a:t>административните</a:t>
            </a:r>
            <a:r>
              <a:rPr lang="ru-RU" sz="2400" b="1" dirty="0">
                <a:solidFill>
                  <a:schemeClr val="tx1"/>
                </a:solidFill>
              </a:rPr>
              <a:t> нарушения и наказания</a:t>
            </a:r>
          </a:p>
          <a:p>
            <a:pPr>
              <a:buFont typeface="Wingdings" panose="05000000000000000000" pitchFamily="2" charset="2"/>
              <a:buChar char="Ø"/>
            </a:pPr>
            <a:r>
              <a:rPr lang="ru-RU" sz="2400" dirty="0" err="1" smtClean="0">
                <a:solidFill>
                  <a:schemeClr val="tx1"/>
                </a:solidFill>
              </a:rPr>
              <a:t>Определя</a:t>
            </a:r>
            <a:r>
              <a:rPr lang="ru-RU" sz="2400" dirty="0" smtClean="0">
                <a:solidFill>
                  <a:schemeClr val="tx1"/>
                </a:solidFill>
              </a:rPr>
              <a:t> </a:t>
            </a:r>
            <a:r>
              <a:rPr lang="ru-RU" sz="2400" dirty="0" err="1">
                <a:solidFill>
                  <a:schemeClr val="tx1"/>
                </a:solidFill>
              </a:rPr>
              <a:t>общите</a:t>
            </a:r>
            <a:r>
              <a:rPr lang="ru-RU" sz="2400" dirty="0">
                <a:solidFill>
                  <a:schemeClr val="tx1"/>
                </a:solidFill>
              </a:rPr>
              <a:t> правила за </a:t>
            </a:r>
            <a:r>
              <a:rPr lang="ru-RU" sz="2400" dirty="0" err="1">
                <a:solidFill>
                  <a:schemeClr val="tx1"/>
                </a:solidFill>
              </a:rPr>
              <a:t>административните</a:t>
            </a:r>
            <a:r>
              <a:rPr lang="ru-RU" sz="2400" dirty="0">
                <a:solidFill>
                  <a:schemeClr val="tx1"/>
                </a:solidFill>
              </a:rPr>
              <a:t> нарушения и наказания, </a:t>
            </a:r>
            <a:r>
              <a:rPr lang="ru-RU" sz="2400" dirty="0" err="1">
                <a:solidFill>
                  <a:schemeClr val="tx1"/>
                </a:solidFill>
              </a:rPr>
              <a:t>реда</a:t>
            </a:r>
            <a:r>
              <a:rPr lang="ru-RU" sz="2400" dirty="0">
                <a:solidFill>
                  <a:schemeClr val="tx1"/>
                </a:solidFill>
              </a:rPr>
              <a:t> за </a:t>
            </a:r>
            <a:r>
              <a:rPr lang="ru-RU" sz="2400" dirty="0" err="1">
                <a:solidFill>
                  <a:schemeClr val="tx1"/>
                </a:solidFill>
              </a:rPr>
              <a:t>установяване</a:t>
            </a:r>
            <a:r>
              <a:rPr lang="ru-RU" sz="2400" dirty="0">
                <a:solidFill>
                  <a:schemeClr val="tx1"/>
                </a:solidFill>
              </a:rPr>
              <a:t> на </a:t>
            </a:r>
            <a:r>
              <a:rPr lang="ru-RU" sz="2400" dirty="0" err="1">
                <a:solidFill>
                  <a:schemeClr val="tx1"/>
                </a:solidFill>
              </a:rPr>
              <a:t>административните</a:t>
            </a:r>
            <a:r>
              <a:rPr lang="ru-RU" sz="2400" dirty="0">
                <a:solidFill>
                  <a:schemeClr val="tx1"/>
                </a:solidFill>
              </a:rPr>
              <a:t> нарушения, за </a:t>
            </a:r>
            <a:r>
              <a:rPr lang="ru-RU" sz="2400" dirty="0" err="1">
                <a:solidFill>
                  <a:schemeClr val="tx1"/>
                </a:solidFill>
              </a:rPr>
              <a:t>налагане</a:t>
            </a:r>
            <a:r>
              <a:rPr lang="ru-RU" sz="2400" dirty="0">
                <a:solidFill>
                  <a:schemeClr val="tx1"/>
                </a:solidFill>
              </a:rPr>
              <a:t> и </a:t>
            </a:r>
            <a:r>
              <a:rPr lang="ru-RU" sz="2400" dirty="0" err="1">
                <a:solidFill>
                  <a:schemeClr val="tx1"/>
                </a:solidFill>
              </a:rPr>
              <a:t>изпълнение</a:t>
            </a:r>
            <a:r>
              <a:rPr lang="ru-RU" sz="2400" dirty="0">
                <a:solidFill>
                  <a:schemeClr val="tx1"/>
                </a:solidFill>
              </a:rPr>
              <a:t> на </a:t>
            </a:r>
            <a:r>
              <a:rPr lang="ru-RU" sz="2400" dirty="0" err="1">
                <a:solidFill>
                  <a:schemeClr val="tx1"/>
                </a:solidFill>
              </a:rPr>
              <a:t>административните</a:t>
            </a:r>
            <a:r>
              <a:rPr lang="ru-RU" sz="2400" dirty="0">
                <a:solidFill>
                  <a:schemeClr val="tx1"/>
                </a:solidFill>
              </a:rPr>
              <a:t> наказания и </a:t>
            </a:r>
            <a:r>
              <a:rPr lang="ru-RU" sz="2400" dirty="0" err="1">
                <a:solidFill>
                  <a:schemeClr val="tx1"/>
                </a:solidFill>
              </a:rPr>
              <a:t>осигурява</a:t>
            </a:r>
            <a:r>
              <a:rPr lang="ru-RU" sz="2400" dirty="0">
                <a:solidFill>
                  <a:schemeClr val="tx1"/>
                </a:solidFill>
              </a:rPr>
              <a:t> </a:t>
            </a:r>
            <a:r>
              <a:rPr lang="ru-RU" sz="2400" dirty="0" err="1">
                <a:solidFill>
                  <a:schemeClr val="tx1"/>
                </a:solidFill>
              </a:rPr>
              <a:t>необходимите</a:t>
            </a:r>
            <a:r>
              <a:rPr lang="ru-RU" sz="2400" dirty="0">
                <a:solidFill>
                  <a:schemeClr val="tx1"/>
                </a:solidFill>
              </a:rPr>
              <a:t> </a:t>
            </a:r>
            <a:r>
              <a:rPr lang="ru-RU" sz="2400" dirty="0" err="1">
                <a:solidFill>
                  <a:schemeClr val="tx1"/>
                </a:solidFill>
              </a:rPr>
              <a:t>гаранции</a:t>
            </a:r>
            <a:r>
              <a:rPr lang="ru-RU" sz="2400" dirty="0">
                <a:solidFill>
                  <a:schemeClr val="tx1"/>
                </a:solidFill>
              </a:rPr>
              <a:t> за защита </a:t>
            </a:r>
            <a:r>
              <a:rPr lang="ru-RU" sz="2400" dirty="0" err="1">
                <a:solidFill>
                  <a:schemeClr val="tx1"/>
                </a:solidFill>
              </a:rPr>
              <a:t>правата</a:t>
            </a:r>
            <a:r>
              <a:rPr lang="ru-RU" sz="2400" dirty="0">
                <a:solidFill>
                  <a:schemeClr val="tx1"/>
                </a:solidFill>
              </a:rPr>
              <a:t> и </a:t>
            </a:r>
            <a:r>
              <a:rPr lang="ru-RU" sz="2400" dirty="0" err="1">
                <a:solidFill>
                  <a:schemeClr val="tx1"/>
                </a:solidFill>
              </a:rPr>
              <a:t>законните</a:t>
            </a:r>
            <a:r>
              <a:rPr lang="ru-RU" sz="2400" dirty="0">
                <a:solidFill>
                  <a:schemeClr val="tx1"/>
                </a:solidFill>
              </a:rPr>
              <a:t> </a:t>
            </a:r>
            <a:r>
              <a:rPr lang="ru-RU" sz="2400" dirty="0" err="1">
                <a:solidFill>
                  <a:schemeClr val="tx1"/>
                </a:solidFill>
              </a:rPr>
              <a:t>интереси</a:t>
            </a:r>
            <a:r>
              <a:rPr lang="ru-RU" sz="2400" dirty="0">
                <a:solidFill>
                  <a:schemeClr val="tx1"/>
                </a:solidFill>
              </a:rPr>
              <a:t> на </a:t>
            </a:r>
            <a:r>
              <a:rPr lang="ru-RU" sz="2400" dirty="0" err="1">
                <a:solidFill>
                  <a:schemeClr val="tx1"/>
                </a:solidFill>
              </a:rPr>
              <a:t>гражданите</a:t>
            </a:r>
            <a:r>
              <a:rPr lang="ru-RU" sz="2400" dirty="0">
                <a:solidFill>
                  <a:schemeClr val="tx1"/>
                </a:solidFill>
              </a:rPr>
              <a:t> и </a:t>
            </a:r>
            <a:r>
              <a:rPr lang="ru-RU" sz="2400" dirty="0" err="1">
                <a:solidFill>
                  <a:schemeClr val="tx1"/>
                </a:solidFill>
              </a:rPr>
              <a:t>организациите</a:t>
            </a:r>
            <a:r>
              <a:rPr lang="ru-RU" sz="2400" dirty="0">
                <a:solidFill>
                  <a:schemeClr val="tx1"/>
                </a:solidFill>
              </a:rPr>
              <a:t>.</a:t>
            </a:r>
          </a:p>
          <a:p>
            <a:pPr>
              <a:buFont typeface="Wingdings" panose="05000000000000000000" pitchFamily="2" charset="2"/>
              <a:buChar char="Ø"/>
            </a:pPr>
            <a:r>
              <a:rPr lang="ru-RU" sz="2400" dirty="0" smtClean="0">
                <a:solidFill>
                  <a:schemeClr val="tx1"/>
                </a:solidFill>
              </a:rPr>
              <a:t>Административно </a:t>
            </a:r>
            <a:r>
              <a:rPr lang="ru-RU" sz="2400" dirty="0">
                <a:solidFill>
                  <a:schemeClr val="tx1"/>
                </a:solidFill>
              </a:rPr>
              <a:t>нарушение е </a:t>
            </a:r>
            <a:r>
              <a:rPr lang="ru-RU" sz="2400" dirty="0" err="1">
                <a:solidFill>
                  <a:schemeClr val="tx1"/>
                </a:solidFill>
              </a:rPr>
              <a:t>това</a:t>
            </a:r>
            <a:r>
              <a:rPr lang="ru-RU" sz="2400" dirty="0">
                <a:solidFill>
                  <a:schemeClr val="tx1"/>
                </a:solidFill>
              </a:rPr>
              <a:t> деяние (действие или бездействие), </a:t>
            </a:r>
            <a:r>
              <a:rPr lang="ru-RU" sz="2400" dirty="0" err="1">
                <a:solidFill>
                  <a:schemeClr val="tx1"/>
                </a:solidFill>
              </a:rPr>
              <a:t>което</a:t>
            </a:r>
            <a:r>
              <a:rPr lang="ru-RU" sz="2400" dirty="0">
                <a:solidFill>
                  <a:schemeClr val="tx1"/>
                </a:solidFill>
              </a:rPr>
              <a:t> </a:t>
            </a:r>
            <a:r>
              <a:rPr lang="ru-RU" sz="2400" dirty="0" err="1">
                <a:solidFill>
                  <a:schemeClr val="tx1"/>
                </a:solidFill>
              </a:rPr>
              <a:t>нарушава</a:t>
            </a:r>
            <a:r>
              <a:rPr lang="ru-RU" sz="2400" dirty="0">
                <a:solidFill>
                  <a:schemeClr val="tx1"/>
                </a:solidFill>
              </a:rPr>
              <a:t> </a:t>
            </a:r>
            <a:r>
              <a:rPr lang="ru-RU" sz="2400" dirty="0" err="1">
                <a:solidFill>
                  <a:schemeClr val="tx1"/>
                </a:solidFill>
              </a:rPr>
              <a:t>установения</a:t>
            </a:r>
            <a:r>
              <a:rPr lang="ru-RU" sz="2400" dirty="0">
                <a:solidFill>
                  <a:schemeClr val="tx1"/>
                </a:solidFill>
              </a:rPr>
              <a:t> </a:t>
            </a:r>
            <a:r>
              <a:rPr lang="ru-RU" sz="2400" dirty="0" err="1">
                <a:solidFill>
                  <a:schemeClr val="tx1"/>
                </a:solidFill>
              </a:rPr>
              <a:t>ред</a:t>
            </a:r>
            <a:r>
              <a:rPr lang="ru-RU" sz="2400" dirty="0">
                <a:solidFill>
                  <a:schemeClr val="tx1"/>
                </a:solidFill>
              </a:rPr>
              <a:t> на </a:t>
            </a:r>
            <a:r>
              <a:rPr lang="ru-RU" sz="2400" dirty="0" err="1">
                <a:solidFill>
                  <a:schemeClr val="tx1"/>
                </a:solidFill>
              </a:rPr>
              <a:t>държавното</a:t>
            </a:r>
            <a:r>
              <a:rPr lang="ru-RU" sz="2400" dirty="0">
                <a:solidFill>
                  <a:schemeClr val="tx1"/>
                </a:solidFill>
              </a:rPr>
              <a:t> управление, </a:t>
            </a:r>
            <a:r>
              <a:rPr lang="ru-RU" sz="2400" dirty="0" err="1">
                <a:solidFill>
                  <a:schemeClr val="tx1"/>
                </a:solidFill>
              </a:rPr>
              <a:t>извършено</a:t>
            </a:r>
            <a:r>
              <a:rPr lang="ru-RU" sz="2400" dirty="0">
                <a:solidFill>
                  <a:schemeClr val="tx1"/>
                </a:solidFill>
              </a:rPr>
              <a:t> е виновно и е </a:t>
            </a:r>
            <a:r>
              <a:rPr lang="ru-RU" sz="2400" dirty="0" err="1">
                <a:solidFill>
                  <a:schemeClr val="tx1"/>
                </a:solidFill>
              </a:rPr>
              <a:t>обявено</a:t>
            </a:r>
            <a:r>
              <a:rPr lang="ru-RU" sz="2400" dirty="0">
                <a:solidFill>
                  <a:schemeClr val="tx1"/>
                </a:solidFill>
              </a:rPr>
              <a:t> за наказуемо с административно наказание, </a:t>
            </a:r>
            <a:r>
              <a:rPr lang="ru-RU" sz="2400" dirty="0" err="1">
                <a:solidFill>
                  <a:schemeClr val="tx1"/>
                </a:solidFill>
              </a:rPr>
              <a:t>налагано</a:t>
            </a:r>
            <a:r>
              <a:rPr lang="ru-RU" sz="2400" dirty="0">
                <a:solidFill>
                  <a:schemeClr val="tx1"/>
                </a:solidFill>
              </a:rPr>
              <a:t> по </a:t>
            </a:r>
            <a:r>
              <a:rPr lang="ru-RU" sz="2400" dirty="0" err="1">
                <a:solidFill>
                  <a:schemeClr val="tx1"/>
                </a:solidFill>
              </a:rPr>
              <a:t>административен</a:t>
            </a:r>
            <a:r>
              <a:rPr lang="ru-RU" sz="2400" dirty="0">
                <a:solidFill>
                  <a:schemeClr val="tx1"/>
                </a:solidFill>
              </a:rPr>
              <a:t> ред.</a:t>
            </a:r>
          </a:p>
          <a:p>
            <a:pPr>
              <a:buFont typeface="Wingdings" panose="05000000000000000000" pitchFamily="2" charset="2"/>
              <a:buChar char="Ø"/>
            </a:pPr>
            <a:r>
              <a:rPr lang="ru-RU" sz="2400" dirty="0" smtClean="0">
                <a:solidFill>
                  <a:schemeClr val="tx1"/>
                </a:solidFill>
              </a:rPr>
              <a:t>За </a:t>
            </a:r>
            <a:r>
              <a:rPr lang="ru-RU" sz="2400" dirty="0" err="1">
                <a:solidFill>
                  <a:schemeClr val="tx1"/>
                </a:solidFill>
              </a:rPr>
              <a:t>административни</a:t>
            </a:r>
            <a:r>
              <a:rPr lang="ru-RU" sz="2400" dirty="0">
                <a:solidFill>
                  <a:schemeClr val="tx1"/>
                </a:solidFill>
              </a:rPr>
              <a:t> нарушения </a:t>
            </a:r>
            <a:r>
              <a:rPr lang="ru-RU" sz="2400" dirty="0" err="1">
                <a:solidFill>
                  <a:schemeClr val="tx1"/>
                </a:solidFill>
              </a:rPr>
              <a:t>могат</a:t>
            </a:r>
            <a:r>
              <a:rPr lang="ru-RU" sz="2400" dirty="0">
                <a:solidFill>
                  <a:schemeClr val="tx1"/>
                </a:solidFill>
              </a:rPr>
              <a:t> да се </a:t>
            </a:r>
            <a:r>
              <a:rPr lang="ru-RU" sz="2400" dirty="0" err="1">
                <a:solidFill>
                  <a:schemeClr val="tx1"/>
                </a:solidFill>
              </a:rPr>
              <a:t>предвиждат</a:t>
            </a:r>
            <a:r>
              <a:rPr lang="ru-RU" sz="2400" dirty="0">
                <a:solidFill>
                  <a:schemeClr val="tx1"/>
                </a:solidFill>
              </a:rPr>
              <a:t> и </a:t>
            </a:r>
            <a:r>
              <a:rPr lang="ru-RU" sz="2400" dirty="0" err="1">
                <a:solidFill>
                  <a:schemeClr val="tx1"/>
                </a:solidFill>
              </a:rPr>
              <a:t>налагат</a:t>
            </a:r>
            <a:r>
              <a:rPr lang="ru-RU" sz="2400" dirty="0">
                <a:solidFill>
                  <a:schemeClr val="tx1"/>
                </a:solidFill>
              </a:rPr>
              <a:t> – </a:t>
            </a:r>
            <a:r>
              <a:rPr lang="ru-RU" sz="2400" dirty="0" err="1">
                <a:solidFill>
                  <a:schemeClr val="tx1"/>
                </a:solidFill>
              </a:rPr>
              <a:t>обществено</a:t>
            </a:r>
            <a:r>
              <a:rPr lang="ru-RU" sz="2400" dirty="0">
                <a:solidFill>
                  <a:schemeClr val="tx1"/>
                </a:solidFill>
              </a:rPr>
              <a:t> порицание, </a:t>
            </a:r>
            <a:r>
              <a:rPr lang="ru-RU" sz="2400" dirty="0" err="1">
                <a:solidFill>
                  <a:schemeClr val="tx1"/>
                </a:solidFill>
              </a:rPr>
              <a:t>глоба</a:t>
            </a:r>
            <a:r>
              <a:rPr lang="ru-RU" sz="2400" dirty="0">
                <a:solidFill>
                  <a:schemeClr val="tx1"/>
                </a:solidFill>
              </a:rPr>
              <a:t> или временно </a:t>
            </a:r>
            <a:r>
              <a:rPr lang="ru-RU" sz="2400" dirty="0" err="1">
                <a:solidFill>
                  <a:schemeClr val="tx1"/>
                </a:solidFill>
              </a:rPr>
              <a:t>лишаване</a:t>
            </a:r>
            <a:r>
              <a:rPr lang="ru-RU" sz="2400" dirty="0">
                <a:solidFill>
                  <a:schemeClr val="tx1"/>
                </a:solidFill>
              </a:rPr>
              <a:t> от право да се </a:t>
            </a:r>
            <a:r>
              <a:rPr lang="ru-RU" sz="2400" dirty="0" err="1">
                <a:solidFill>
                  <a:schemeClr val="tx1"/>
                </a:solidFill>
              </a:rPr>
              <a:t>упражнява</a:t>
            </a:r>
            <a:r>
              <a:rPr lang="ru-RU" sz="2400" dirty="0">
                <a:solidFill>
                  <a:schemeClr val="tx1"/>
                </a:solidFill>
              </a:rPr>
              <a:t> определена </a:t>
            </a:r>
            <a:r>
              <a:rPr lang="ru-RU" sz="2400" dirty="0" err="1">
                <a:solidFill>
                  <a:schemeClr val="tx1"/>
                </a:solidFill>
              </a:rPr>
              <a:t>професия</a:t>
            </a:r>
            <a:r>
              <a:rPr lang="ru-RU" sz="2400" dirty="0">
                <a:solidFill>
                  <a:schemeClr val="tx1"/>
                </a:solidFill>
              </a:rPr>
              <a:t> или </a:t>
            </a:r>
            <a:r>
              <a:rPr lang="ru-RU" sz="2400" dirty="0" err="1">
                <a:solidFill>
                  <a:schemeClr val="tx1"/>
                </a:solidFill>
              </a:rPr>
              <a:t>дейност</a:t>
            </a:r>
            <a:r>
              <a:rPr lang="ru-RU" sz="2400" dirty="0">
                <a:solidFill>
                  <a:schemeClr val="tx1"/>
                </a:solidFill>
              </a:rPr>
              <a:t>. При повторно </a:t>
            </a:r>
            <a:r>
              <a:rPr lang="ru-RU" sz="2400" dirty="0" err="1">
                <a:solidFill>
                  <a:schemeClr val="tx1"/>
                </a:solidFill>
              </a:rPr>
              <a:t>извършване</a:t>
            </a:r>
            <a:r>
              <a:rPr lang="ru-RU" sz="2400" dirty="0">
                <a:solidFill>
                  <a:schemeClr val="tx1"/>
                </a:solidFill>
              </a:rPr>
              <a:t> </a:t>
            </a:r>
            <a:r>
              <a:rPr lang="ru-RU" sz="2400" dirty="0" err="1">
                <a:solidFill>
                  <a:schemeClr val="tx1"/>
                </a:solidFill>
              </a:rPr>
              <a:t>може</a:t>
            </a:r>
            <a:r>
              <a:rPr lang="ru-RU" sz="2400" dirty="0">
                <a:solidFill>
                  <a:schemeClr val="tx1"/>
                </a:solidFill>
              </a:rPr>
              <a:t> да се </a:t>
            </a:r>
            <a:r>
              <a:rPr lang="ru-RU" sz="2400" dirty="0" err="1">
                <a:solidFill>
                  <a:schemeClr val="tx1"/>
                </a:solidFill>
              </a:rPr>
              <a:t>предвижда</a:t>
            </a:r>
            <a:r>
              <a:rPr lang="ru-RU" sz="2400" dirty="0">
                <a:solidFill>
                  <a:schemeClr val="tx1"/>
                </a:solidFill>
              </a:rPr>
              <a:t> наказание </a:t>
            </a:r>
            <a:r>
              <a:rPr lang="ru-RU" sz="2400" dirty="0" err="1">
                <a:solidFill>
                  <a:schemeClr val="tx1"/>
                </a:solidFill>
              </a:rPr>
              <a:t>безвъзмезден</a:t>
            </a:r>
            <a:r>
              <a:rPr lang="ru-RU" sz="2400" dirty="0">
                <a:solidFill>
                  <a:schemeClr val="tx1"/>
                </a:solidFill>
              </a:rPr>
              <a:t> труд в </a:t>
            </a:r>
            <a:r>
              <a:rPr lang="ru-RU" sz="2400" dirty="0" err="1">
                <a:solidFill>
                  <a:schemeClr val="tx1"/>
                </a:solidFill>
              </a:rPr>
              <a:t>полза</a:t>
            </a:r>
            <a:r>
              <a:rPr lang="ru-RU" sz="2400" dirty="0">
                <a:solidFill>
                  <a:schemeClr val="tx1"/>
                </a:solidFill>
              </a:rPr>
              <a:t> на </a:t>
            </a:r>
            <a:r>
              <a:rPr lang="ru-RU" sz="2400" dirty="0" err="1">
                <a:solidFill>
                  <a:schemeClr val="tx1"/>
                </a:solidFill>
              </a:rPr>
              <a:t>обществото</a:t>
            </a:r>
            <a:r>
              <a:rPr lang="ru-RU" sz="2400" dirty="0">
                <a:solidFill>
                  <a:schemeClr val="tx1"/>
                </a:solidFill>
              </a:rPr>
              <a:t>. </a:t>
            </a:r>
            <a:r>
              <a:rPr lang="ru-RU" sz="2400" i="1" dirty="0" err="1">
                <a:solidFill>
                  <a:schemeClr val="tx1"/>
                </a:solidFill>
              </a:rPr>
              <a:t>Текстовете</a:t>
            </a:r>
            <a:r>
              <a:rPr lang="ru-RU" sz="2400" i="1" dirty="0">
                <a:solidFill>
                  <a:schemeClr val="tx1"/>
                </a:solidFill>
              </a:rPr>
              <a:t> </a:t>
            </a:r>
            <a:r>
              <a:rPr lang="ru-RU" sz="2400" i="1" dirty="0" err="1">
                <a:solidFill>
                  <a:schemeClr val="tx1"/>
                </a:solidFill>
              </a:rPr>
              <a:t>са</a:t>
            </a:r>
            <a:r>
              <a:rPr lang="ru-RU" sz="2400" i="1" dirty="0">
                <a:solidFill>
                  <a:schemeClr val="tx1"/>
                </a:solidFill>
              </a:rPr>
              <a:t> в сила от 23.12.2021 г.</a:t>
            </a:r>
          </a:p>
          <a:p>
            <a:endParaRPr lang="ru-RU" sz="1900" dirty="0"/>
          </a:p>
          <a:p>
            <a:endParaRPr lang="bg-BG" dirty="0"/>
          </a:p>
        </p:txBody>
      </p:sp>
    </p:spTree>
    <p:extLst>
      <p:ext uri="{BB962C8B-B14F-4D97-AF65-F5344CB8AC3E}">
        <p14:creationId xmlns:p14="http://schemas.microsoft.com/office/powerpoint/2010/main" val="2697586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73348" y="317770"/>
            <a:ext cx="11418652" cy="1356360"/>
          </a:xfrm>
        </p:spPr>
        <p:txBody>
          <a:bodyPr>
            <a:normAutofit fontScale="90000"/>
          </a:bodyPr>
          <a:lstStyle/>
          <a:p>
            <a:r>
              <a:rPr lang="bg-BG" sz="3600" b="1" dirty="0">
                <a:solidFill>
                  <a:srgbClr val="354F12"/>
                </a:solidFill>
                <a:latin typeface="Times New Roman"/>
              </a:rPr>
              <a:t>НОРМАТИВНИ АКТОВЕ СЪОТНОСИМИ КЪМ ДАНЪЧНОТО </a:t>
            </a:r>
            <a:r>
              <a:rPr lang="bg-BG" sz="3600" b="1" dirty="0" smtClean="0">
                <a:solidFill>
                  <a:srgbClr val="354F12"/>
                </a:solidFill>
                <a:latin typeface="Times New Roman"/>
              </a:rPr>
              <a:t>ЗАКОНОДАТЕЛСТВО</a:t>
            </a:r>
            <a:r>
              <a:rPr lang="bg-BG" sz="2800" b="1" dirty="0" smtClean="0">
                <a:solidFill>
                  <a:srgbClr val="354F12"/>
                </a:solidFill>
                <a:latin typeface="Times New Roman"/>
              </a:rPr>
              <a:t/>
            </a:r>
            <a:br>
              <a:rPr lang="bg-BG" sz="2800" b="1" dirty="0" smtClean="0">
                <a:solidFill>
                  <a:srgbClr val="354F12"/>
                </a:solidFill>
                <a:latin typeface="Times New Roman"/>
              </a:rPr>
            </a:br>
            <a:r>
              <a:rPr lang="bg-BG" sz="2700" b="1" dirty="0" smtClean="0">
                <a:solidFill>
                  <a:srgbClr val="354F12"/>
                </a:solidFill>
                <a:latin typeface="Times New Roman"/>
              </a:rPr>
              <a:t>Закон за електронното управление</a:t>
            </a:r>
            <a:endParaRPr lang="bg-BG" sz="3600" dirty="0"/>
          </a:p>
        </p:txBody>
      </p:sp>
      <p:sp>
        <p:nvSpPr>
          <p:cNvPr id="3" name="Content Placeholder 2"/>
          <p:cNvSpPr>
            <a:spLocks noGrp="1"/>
          </p:cNvSpPr>
          <p:nvPr>
            <p:ph idx="1"/>
          </p:nvPr>
        </p:nvSpPr>
        <p:spPr>
          <a:xfrm>
            <a:off x="291829" y="1888139"/>
            <a:ext cx="11537005" cy="4654685"/>
          </a:xfrm>
        </p:spPr>
        <p:txBody>
          <a:bodyPr>
            <a:noAutofit/>
          </a:bodyPr>
          <a:lstStyle/>
          <a:p>
            <a:pPr algn="just">
              <a:buFont typeface="Wingdings" panose="05000000000000000000" pitchFamily="2" charset="2"/>
              <a:buChar char="Ø"/>
            </a:pPr>
            <a:r>
              <a:rPr lang="ru-RU" sz="2400" dirty="0" smtClean="0">
                <a:solidFill>
                  <a:schemeClr val="tx1"/>
                </a:solidFill>
              </a:rPr>
              <a:t>Урежда обществените </a:t>
            </a:r>
            <a:r>
              <a:rPr lang="ru-RU" sz="2400" dirty="0">
                <a:solidFill>
                  <a:schemeClr val="tx1"/>
                </a:solidFill>
              </a:rPr>
              <a:t>отношения между административните органи, свързани с работата с електронни документи и предоставянето на административни услуги по електронен път, както и обмена на електронни документи между административните </a:t>
            </a:r>
            <a:r>
              <a:rPr lang="ru-RU" sz="2400" dirty="0" smtClean="0">
                <a:solidFill>
                  <a:schemeClr val="tx1"/>
                </a:solidFill>
              </a:rPr>
              <a:t>органи. </a:t>
            </a:r>
          </a:p>
          <a:p>
            <a:pPr algn="just">
              <a:buFont typeface="Wingdings" panose="05000000000000000000" pitchFamily="2" charset="2"/>
              <a:buChar char="Ø"/>
            </a:pPr>
            <a:r>
              <a:rPr lang="ru-RU" sz="2400" dirty="0" smtClean="0">
                <a:solidFill>
                  <a:schemeClr val="tx1"/>
                </a:solidFill>
              </a:rPr>
              <a:t>Дава рамка за </a:t>
            </a:r>
            <a:r>
              <a:rPr lang="ru-RU" sz="2400" dirty="0">
                <a:solidFill>
                  <a:schemeClr val="tx1"/>
                </a:solidFill>
              </a:rPr>
              <a:t>използването на новите информационни технологии, съвместното използване на хартиени и електронни </a:t>
            </a:r>
            <a:r>
              <a:rPr lang="ru-RU" sz="2400" dirty="0" smtClean="0">
                <a:solidFill>
                  <a:schemeClr val="tx1"/>
                </a:solidFill>
              </a:rPr>
              <a:t>документи. </a:t>
            </a:r>
            <a:r>
              <a:rPr lang="ru-RU" sz="2400" dirty="0">
                <a:solidFill>
                  <a:schemeClr val="tx1"/>
                </a:solidFill>
              </a:rPr>
              <a:t>Дефинира първичните администратори на </a:t>
            </a:r>
            <a:r>
              <a:rPr lang="ru-RU" sz="2400" dirty="0" smtClean="0">
                <a:solidFill>
                  <a:schemeClr val="tx1"/>
                </a:solidFill>
              </a:rPr>
              <a:t>данни, вътрешните електронни административни услуги, автоматизирания обмен и др.</a:t>
            </a:r>
            <a:endParaRPr lang="ru-RU" sz="2400" dirty="0">
              <a:solidFill>
                <a:schemeClr val="tx1"/>
              </a:solidFill>
            </a:endParaRPr>
          </a:p>
          <a:p>
            <a:pPr algn="just">
              <a:buFont typeface="Wingdings" panose="05000000000000000000" pitchFamily="2" charset="2"/>
              <a:buChar char="Ø"/>
            </a:pPr>
            <a:r>
              <a:rPr lang="ru-RU" sz="2400" dirty="0" smtClean="0">
                <a:solidFill>
                  <a:schemeClr val="tx1"/>
                </a:solidFill>
              </a:rPr>
              <a:t>Ориентира </a:t>
            </a:r>
            <a:r>
              <a:rPr lang="ru-RU" sz="2400" dirty="0">
                <a:solidFill>
                  <a:schemeClr val="tx1"/>
                </a:solidFill>
              </a:rPr>
              <a:t>процесите в услуга на гражданите и </a:t>
            </a:r>
            <a:r>
              <a:rPr lang="ru-RU" sz="2400" dirty="0" smtClean="0">
                <a:solidFill>
                  <a:schemeClr val="tx1"/>
                </a:solidFill>
              </a:rPr>
              <a:t>бизнеса. Въвежда </a:t>
            </a:r>
            <a:r>
              <a:rPr lang="ru-RU" sz="2400" dirty="0">
                <a:solidFill>
                  <a:schemeClr val="tx1"/>
                </a:solidFill>
              </a:rPr>
              <a:t>забрани за предоставяне или доказване на вече събрани или създадени данни, които административните органи са длъжни да съберат </a:t>
            </a:r>
            <a:r>
              <a:rPr lang="ru-RU" sz="2400" dirty="0" smtClean="0">
                <a:solidFill>
                  <a:schemeClr val="tx1"/>
                </a:solidFill>
              </a:rPr>
              <a:t>служебно.</a:t>
            </a:r>
            <a:endParaRPr lang="ru-RU" sz="2400" dirty="0">
              <a:solidFill>
                <a:schemeClr val="tx1"/>
              </a:solidFill>
            </a:endParaRPr>
          </a:p>
        </p:txBody>
      </p:sp>
    </p:spTree>
    <p:extLst>
      <p:ext uri="{BB962C8B-B14F-4D97-AF65-F5344CB8AC3E}">
        <p14:creationId xmlns:p14="http://schemas.microsoft.com/office/powerpoint/2010/main" val="347251519"/>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9767" y="492868"/>
            <a:ext cx="10739336" cy="1356360"/>
          </a:xfrm>
        </p:spPr>
        <p:txBody>
          <a:bodyPr>
            <a:noAutofit/>
          </a:bodyPr>
          <a:lstStyle/>
          <a:p>
            <a:r>
              <a:rPr lang="bg-BG" sz="3200" b="1" dirty="0">
                <a:solidFill>
                  <a:srgbClr val="354F12"/>
                </a:solidFill>
                <a:latin typeface="Times New Roman"/>
              </a:rPr>
              <a:t>НОРМАТИВНИ АКТОВЕ СЪОТНОСИМИ КЪМ ДАНЪЧНОТО ЗАКОНОДАТЕЛСТВО </a:t>
            </a:r>
            <a:r>
              <a:rPr lang="bg-BG" sz="1400" b="1" dirty="0" smtClean="0">
                <a:solidFill>
                  <a:srgbClr val="354F12"/>
                </a:solidFill>
                <a:latin typeface="Times New Roman"/>
              </a:rPr>
              <a:t/>
            </a:r>
            <a:br>
              <a:rPr lang="bg-BG" sz="1400" b="1" dirty="0" smtClean="0">
                <a:solidFill>
                  <a:srgbClr val="354F12"/>
                </a:solidFill>
                <a:latin typeface="Times New Roman"/>
              </a:rPr>
            </a:br>
            <a:r>
              <a:rPr lang="bg-BG" sz="1400" b="1" dirty="0" smtClean="0">
                <a:solidFill>
                  <a:srgbClr val="354F12"/>
                </a:solidFill>
                <a:latin typeface="Times New Roman"/>
              </a:rPr>
              <a:t/>
            </a:r>
            <a:br>
              <a:rPr lang="bg-BG" sz="1400" b="1" dirty="0" smtClean="0">
                <a:solidFill>
                  <a:srgbClr val="354F12"/>
                </a:solidFill>
                <a:latin typeface="Times New Roman"/>
              </a:rPr>
            </a:br>
            <a:r>
              <a:rPr lang="bg-BG" sz="2800" b="1" dirty="0" smtClean="0">
                <a:solidFill>
                  <a:srgbClr val="354F12"/>
                </a:solidFill>
                <a:latin typeface="Times New Roman"/>
              </a:rPr>
              <a:t>Местна </a:t>
            </a:r>
            <a:r>
              <a:rPr lang="bg-BG" sz="2800" b="1" dirty="0">
                <a:solidFill>
                  <a:srgbClr val="354F12"/>
                </a:solidFill>
                <a:latin typeface="Times New Roman"/>
              </a:rPr>
              <a:t>нормативна уредба</a:t>
            </a:r>
            <a:endParaRPr lang="bg-BG" sz="2800" b="1" dirty="0">
              <a:solidFill>
                <a:srgbClr val="354F12"/>
              </a:solidFill>
              <a:latin typeface="Times New Roman"/>
            </a:endParaRPr>
          </a:p>
        </p:txBody>
      </p:sp>
      <p:sp>
        <p:nvSpPr>
          <p:cNvPr id="3" name="Content Placeholder 2"/>
          <p:cNvSpPr>
            <a:spLocks noGrp="1"/>
          </p:cNvSpPr>
          <p:nvPr>
            <p:ph idx="1"/>
          </p:nvPr>
        </p:nvSpPr>
        <p:spPr>
          <a:xfrm>
            <a:off x="490719" y="2120630"/>
            <a:ext cx="11177432" cy="4072647"/>
          </a:xfrm>
        </p:spPr>
        <p:txBody>
          <a:bodyPr>
            <a:normAutofit/>
          </a:bodyPr>
          <a:lstStyle/>
          <a:p>
            <a:pPr algn="just">
              <a:buFont typeface="Wingdings" panose="05000000000000000000" pitchFamily="2" charset="2"/>
              <a:buChar char="Ø"/>
            </a:pPr>
            <a:r>
              <a:rPr lang="ru-RU" sz="2800" dirty="0">
                <a:solidFill>
                  <a:schemeClr val="tx1"/>
                </a:solidFill>
              </a:rPr>
              <a:t>Всеки общински съвет може да издава наредби, с които да урежда съобразно нормативните актове от по-висока степен неуредени от тях обществени отношения с местно значение (чл. 8 от ЗНА).</a:t>
            </a:r>
          </a:p>
          <a:p>
            <a:pPr algn="just">
              <a:buFont typeface="Wingdings" panose="05000000000000000000" pitchFamily="2" charset="2"/>
              <a:buChar char="Ø"/>
            </a:pPr>
            <a:endParaRPr lang="ru-RU" sz="2800" dirty="0">
              <a:solidFill>
                <a:schemeClr val="tx1"/>
              </a:solidFill>
            </a:endParaRPr>
          </a:p>
          <a:p>
            <a:pPr algn="just">
              <a:buFont typeface="Wingdings" panose="05000000000000000000" pitchFamily="2" charset="2"/>
              <a:buChar char="Ø"/>
            </a:pPr>
            <a:r>
              <a:rPr lang="ru-RU" sz="2800" dirty="0">
                <a:solidFill>
                  <a:schemeClr val="tx1"/>
                </a:solidFill>
              </a:rPr>
              <a:t>Общинските съвети, в изпълнение на правомощията си по чл. 21, ал. 1 от ЗМСМА и в съответствие със ЗНА приемат правилници, наредби, инструкции, решения и т.н. подзаконови нормативни актове, които действат на територията на общината.</a:t>
            </a:r>
          </a:p>
          <a:p>
            <a:pPr algn="just">
              <a:buFont typeface="Wingdings" panose="05000000000000000000" pitchFamily="2" charset="2"/>
              <a:buChar char="Ø"/>
            </a:pPr>
            <a:endParaRPr lang="bg-BG" sz="2800" dirty="0">
              <a:solidFill>
                <a:schemeClr val="tx1"/>
              </a:solidFill>
            </a:endParaRPr>
          </a:p>
        </p:txBody>
      </p:sp>
    </p:spTree>
    <p:extLst>
      <p:ext uri="{BB962C8B-B14F-4D97-AF65-F5344CB8AC3E}">
        <p14:creationId xmlns:p14="http://schemas.microsoft.com/office/powerpoint/2010/main" val="3107727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920087" y="254758"/>
            <a:ext cx="10951028" cy="1356360"/>
          </a:xfrm>
        </p:spPr>
        <p:txBody>
          <a:bodyPr>
            <a:normAutofit/>
          </a:bodyPr>
          <a:lstStyle/>
          <a:p>
            <a:pPr algn="ctr"/>
            <a:r>
              <a:rPr lang="bg-BG" sz="3200" b="1" dirty="0">
                <a:solidFill>
                  <a:srgbClr val="354F12"/>
                </a:solidFill>
                <a:latin typeface="Times New Roman"/>
              </a:rPr>
              <a:t>НОРМАТИВНИ АКТОВЕ СЪОТНОСИМИ КЪМ ДАНЪЧНОТО ЗАКОНОДАТЕЛСТВО</a:t>
            </a:r>
            <a:endParaRPr lang="bg-BG" sz="2000" dirty="0"/>
          </a:p>
        </p:txBody>
      </p:sp>
      <p:sp>
        <p:nvSpPr>
          <p:cNvPr id="3" name="Контейнер за съдържание 2"/>
          <p:cNvSpPr>
            <a:spLocks noGrp="1"/>
          </p:cNvSpPr>
          <p:nvPr>
            <p:ph idx="1"/>
          </p:nvPr>
        </p:nvSpPr>
        <p:spPr>
          <a:xfrm>
            <a:off x="667512" y="1611118"/>
            <a:ext cx="11036808" cy="4484882"/>
          </a:xfrm>
        </p:spPr>
        <p:txBody>
          <a:bodyPr>
            <a:normAutofit lnSpcReduction="10000"/>
          </a:bodyPr>
          <a:lstStyle/>
          <a:p>
            <a:pPr marL="45720" indent="0" algn="just">
              <a:buNone/>
            </a:pPr>
            <a:r>
              <a:rPr lang="bg-BG" sz="2400" b="1" dirty="0" smtClean="0">
                <a:solidFill>
                  <a:schemeClr val="tx1"/>
                </a:solidFill>
              </a:rPr>
              <a:t>Наредба </a:t>
            </a:r>
            <a:r>
              <a:rPr lang="bg-BG" sz="2400" b="1" dirty="0">
                <a:solidFill>
                  <a:schemeClr val="tx1"/>
                </a:solidFill>
              </a:rPr>
              <a:t>по чл. 1, ал. 2 от ЗМДТ за определяне на местните данъци</a:t>
            </a:r>
            <a:endParaRPr lang="bg-BG" sz="2400" dirty="0">
              <a:solidFill>
                <a:schemeClr val="tx1"/>
              </a:solidFill>
            </a:endParaRPr>
          </a:p>
          <a:p>
            <a:pPr marL="45720" indent="0" algn="just">
              <a:buNone/>
            </a:pPr>
            <a:endParaRPr lang="bg-BG" sz="2800" dirty="0">
              <a:solidFill>
                <a:schemeClr val="tx1"/>
              </a:solidFill>
            </a:endParaRPr>
          </a:p>
          <a:p>
            <a:pPr lvl="0" algn="just">
              <a:buFont typeface="Wingdings" panose="05000000000000000000" pitchFamily="2" charset="2"/>
              <a:buChar char="Ø"/>
            </a:pPr>
            <a:r>
              <a:rPr lang="bg-BG" sz="2400" dirty="0">
                <a:solidFill>
                  <a:schemeClr val="tx1"/>
                </a:solidFill>
              </a:rPr>
              <a:t>В Наредба по чл. 1, ал. 2 от ЗМДТ, общинските съвети определят размерите на местните данъци, при условията, реда и в границите на закона за местни данъци и такси. </a:t>
            </a:r>
          </a:p>
          <a:p>
            <a:pPr lvl="0" algn="just">
              <a:buFont typeface="Wingdings" panose="05000000000000000000" pitchFamily="2" charset="2"/>
              <a:buChar char="Ø"/>
            </a:pPr>
            <a:r>
              <a:rPr lang="bg-BG" sz="2400" dirty="0">
                <a:solidFill>
                  <a:schemeClr val="tx1"/>
                </a:solidFill>
              </a:rPr>
              <a:t>Когато до края на предходната година общинските съвети не са определили размера на местните данъци за текущата година, данъците се събират на базата на действащия размер към 31 декември на предходната година. </a:t>
            </a:r>
          </a:p>
          <a:p>
            <a:pPr lvl="0" algn="just">
              <a:buFont typeface="Wingdings" panose="05000000000000000000" pitchFamily="2" charset="2"/>
              <a:buChar char="Ø"/>
            </a:pPr>
            <a:r>
              <a:rPr lang="bg-BG" sz="2400" dirty="0">
                <a:solidFill>
                  <a:schemeClr val="tx1"/>
                </a:solidFill>
              </a:rPr>
              <a:t>В течение на годината не се допускат изменения на приетите размери на местните данъци;</a:t>
            </a:r>
          </a:p>
          <a:p>
            <a:pPr marL="45720" indent="0" algn="just">
              <a:buNone/>
            </a:pPr>
            <a:r>
              <a:rPr lang="bg-BG" b="1" dirty="0">
                <a:solidFill>
                  <a:schemeClr val="tx1"/>
                </a:solidFill>
              </a:rPr>
              <a:t> </a:t>
            </a:r>
            <a:endParaRPr lang="bg-BG" dirty="0">
              <a:solidFill>
                <a:schemeClr val="tx1"/>
              </a:solidFill>
            </a:endParaRPr>
          </a:p>
          <a:p>
            <a:endParaRPr lang="bg-BG" dirty="0"/>
          </a:p>
        </p:txBody>
      </p:sp>
    </p:spTree>
    <p:extLst>
      <p:ext uri="{BB962C8B-B14F-4D97-AF65-F5344CB8AC3E}">
        <p14:creationId xmlns:p14="http://schemas.microsoft.com/office/powerpoint/2010/main" val="920236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42257" y="350293"/>
            <a:ext cx="10885713" cy="1150961"/>
          </a:xfrm>
        </p:spPr>
        <p:txBody>
          <a:bodyPr>
            <a:normAutofit/>
          </a:bodyPr>
          <a:lstStyle/>
          <a:p>
            <a:pPr algn="ctr"/>
            <a:r>
              <a:rPr lang="bg-BG" sz="3200" b="1" dirty="0">
                <a:solidFill>
                  <a:schemeClr val="tx1"/>
                </a:solidFill>
                <a:latin typeface="+mn-lt"/>
              </a:rPr>
              <a:t>НОРМАТИВНИ АКТОВЕ СЪОТНОСИМИ КЪМ ДАНЪЧНОТО </a:t>
            </a:r>
            <a:r>
              <a:rPr lang="bg-BG" sz="3200" b="1" dirty="0" smtClean="0">
                <a:solidFill>
                  <a:schemeClr val="tx1"/>
                </a:solidFill>
                <a:latin typeface="+mn-lt"/>
              </a:rPr>
              <a:t>ЗАКОНОДАТЕЛСТВО</a:t>
            </a:r>
            <a:endParaRPr lang="bg-BG" sz="2000" b="1" dirty="0">
              <a:latin typeface="+mn-lt"/>
            </a:endParaRPr>
          </a:p>
        </p:txBody>
      </p:sp>
      <p:sp>
        <p:nvSpPr>
          <p:cNvPr id="3" name="Контейнер за съдържание 2"/>
          <p:cNvSpPr>
            <a:spLocks noGrp="1"/>
          </p:cNvSpPr>
          <p:nvPr>
            <p:ph idx="1"/>
          </p:nvPr>
        </p:nvSpPr>
        <p:spPr>
          <a:xfrm>
            <a:off x="764276" y="1651379"/>
            <a:ext cx="11003182" cy="4444621"/>
          </a:xfrm>
        </p:spPr>
        <p:txBody>
          <a:bodyPr>
            <a:normAutofit lnSpcReduction="10000"/>
          </a:bodyPr>
          <a:lstStyle/>
          <a:p>
            <a:pPr marL="45720" indent="0">
              <a:buNone/>
            </a:pPr>
            <a:r>
              <a:rPr lang="bg-BG" sz="2800" b="1" dirty="0" smtClean="0">
                <a:solidFill>
                  <a:schemeClr val="tx1"/>
                </a:solidFill>
              </a:rPr>
              <a:t>Наредба </a:t>
            </a:r>
            <a:r>
              <a:rPr lang="bg-BG" sz="2800" b="1" dirty="0">
                <a:solidFill>
                  <a:schemeClr val="tx1"/>
                </a:solidFill>
              </a:rPr>
              <a:t>по чл. 9 от ЗМДТ за определяне на местните </a:t>
            </a:r>
            <a:r>
              <a:rPr lang="bg-BG" sz="2800" b="1" dirty="0" smtClean="0">
                <a:solidFill>
                  <a:schemeClr val="tx1"/>
                </a:solidFill>
              </a:rPr>
              <a:t>такси</a:t>
            </a:r>
            <a:r>
              <a:rPr lang="bg-BG" sz="3200" b="1" dirty="0">
                <a:solidFill>
                  <a:schemeClr val="tx1"/>
                </a:solidFill>
              </a:rPr>
              <a:t> </a:t>
            </a:r>
            <a:endParaRPr lang="bg-BG" sz="3200" dirty="0" smtClean="0">
              <a:solidFill>
                <a:schemeClr val="tx1"/>
              </a:solidFill>
            </a:endParaRPr>
          </a:p>
          <a:p>
            <a:pPr lvl="0" algn="just">
              <a:buFont typeface="Wingdings" panose="05000000000000000000" pitchFamily="2" charset="2"/>
              <a:buChar char="Ø"/>
            </a:pPr>
            <a:r>
              <a:rPr lang="bg-BG" sz="2800" dirty="0" smtClean="0">
                <a:solidFill>
                  <a:schemeClr val="tx1"/>
                </a:solidFill>
              </a:rPr>
              <a:t>Общинските съвети определят размера на таксите и цени на услуги, като се спазват принципите за възстановяване на пълните разходи на общината по предоставяне на услугата;</a:t>
            </a:r>
          </a:p>
          <a:p>
            <a:pPr lvl="0" algn="just">
              <a:buFont typeface="Wingdings" panose="05000000000000000000" pitchFamily="2" charset="2"/>
              <a:buChar char="Ø"/>
            </a:pPr>
            <a:r>
              <a:rPr lang="bg-BG" sz="2800" dirty="0" smtClean="0">
                <a:solidFill>
                  <a:schemeClr val="tx1"/>
                </a:solidFill>
              </a:rPr>
              <a:t>В </a:t>
            </a:r>
            <a:r>
              <a:rPr lang="bg-BG" sz="2800" dirty="0">
                <a:solidFill>
                  <a:schemeClr val="tx1"/>
                </a:solidFill>
              </a:rPr>
              <a:t>наредбите общинските съвети могат да освобождават изцяло или </a:t>
            </a:r>
            <a:r>
              <a:rPr lang="bg-BG" sz="2800" dirty="0" smtClean="0">
                <a:solidFill>
                  <a:schemeClr val="tx1"/>
                </a:solidFill>
              </a:rPr>
              <a:t>частично от такси определени </a:t>
            </a:r>
            <a:r>
              <a:rPr lang="bg-BG" sz="2800" dirty="0">
                <a:solidFill>
                  <a:schemeClr val="tx1"/>
                </a:solidFill>
              </a:rPr>
              <a:t>категории лица</a:t>
            </a:r>
            <a:r>
              <a:rPr lang="bg-BG" sz="2800" dirty="0" smtClean="0">
                <a:solidFill>
                  <a:schemeClr val="tx1"/>
                </a:solidFill>
              </a:rPr>
              <a:t>, </a:t>
            </a:r>
            <a:r>
              <a:rPr lang="bg-BG" sz="2800" dirty="0">
                <a:solidFill>
                  <a:schemeClr val="tx1"/>
                </a:solidFill>
              </a:rPr>
              <a:t>както и лица, които не ползват съответната услуга през годината или определен период от </a:t>
            </a:r>
            <a:r>
              <a:rPr lang="bg-BG" sz="2800" dirty="0" smtClean="0">
                <a:solidFill>
                  <a:schemeClr val="tx1"/>
                </a:solidFill>
              </a:rPr>
              <a:t>време;</a:t>
            </a:r>
            <a:endParaRPr lang="bg-BG" sz="2800" dirty="0">
              <a:solidFill>
                <a:schemeClr val="tx1"/>
              </a:solidFill>
            </a:endParaRPr>
          </a:p>
          <a:p>
            <a:pPr lvl="0" algn="just">
              <a:buFont typeface="Wingdings" panose="05000000000000000000" pitchFamily="2" charset="2"/>
              <a:buChar char="Ø"/>
            </a:pPr>
            <a:r>
              <a:rPr lang="bg-BG" sz="2800" dirty="0">
                <a:solidFill>
                  <a:schemeClr val="tx1"/>
                </a:solidFill>
              </a:rPr>
              <a:t>Определят се сроковете за плащане на местните такси, както и процентите на </a:t>
            </a:r>
            <a:r>
              <a:rPr lang="bg-BG" sz="2800" dirty="0" smtClean="0">
                <a:solidFill>
                  <a:schemeClr val="tx1"/>
                </a:solidFill>
              </a:rPr>
              <a:t>отстъпки при предплащане</a:t>
            </a:r>
            <a:endParaRPr lang="bg-BG" sz="1900" dirty="0">
              <a:solidFill>
                <a:schemeClr val="tx1"/>
              </a:solidFill>
            </a:endParaRPr>
          </a:p>
        </p:txBody>
      </p:sp>
    </p:spTree>
    <p:extLst>
      <p:ext uri="{BB962C8B-B14F-4D97-AF65-F5344CB8AC3E}">
        <p14:creationId xmlns:p14="http://schemas.microsoft.com/office/powerpoint/2010/main" val="1128884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1447800"/>
          </a:xfrm>
        </p:spPr>
        <p:txBody>
          <a:bodyPr>
            <a:normAutofit/>
          </a:bodyPr>
          <a:lstStyle/>
          <a:p>
            <a:r>
              <a:rPr lang="bg-BG" sz="3200" b="1" dirty="0">
                <a:solidFill>
                  <a:schemeClr val="tx1"/>
                </a:solidFill>
                <a:latin typeface="+mn-lt"/>
              </a:rPr>
              <a:t>Други правни </a:t>
            </a:r>
            <a:r>
              <a:rPr lang="bg-BG" sz="3200" b="1" dirty="0" smtClean="0">
                <a:solidFill>
                  <a:schemeClr val="tx1"/>
                </a:solidFill>
                <a:latin typeface="+mn-lt"/>
              </a:rPr>
              <a:t>актове</a:t>
            </a:r>
            <a:br>
              <a:rPr lang="bg-BG" sz="3200" b="1" dirty="0" smtClean="0">
                <a:solidFill>
                  <a:schemeClr val="tx1"/>
                </a:solidFill>
                <a:latin typeface="+mn-lt"/>
              </a:rPr>
            </a:br>
            <a:r>
              <a:rPr lang="bg-BG" sz="3200" b="1" dirty="0">
                <a:solidFill>
                  <a:schemeClr val="tx1"/>
                </a:solidFill>
                <a:latin typeface="+mn-lt"/>
              </a:rPr>
              <a:t/>
            </a:r>
            <a:br>
              <a:rPr lang="bg-BG" sz="3200" b="1" dirty="0">
                <a:solidFill>
                  <a:schemeClr val="tx1"/>
                </a:solidFill>
                <a:latin typeface="+mn-lt"/>
              </a:rPr>
            </a:br>
            <a:r>
              <a:rPr lang="bg-BG" sz="2400" b="1" dirty="0" smtClean="0">
                <a:solidFill>
                  <a:schemeClr val="tx1"/>
                </a:solidFill>
                <a:latin typeface="+mn-lt"/>
              </a:rPr>
              <a:t>Регламенти и Директиви на </a:t>
            </a:r>
            <a:r>
              <a:rPr lang="bg-BG" sz="2400" b="1" dirty="0">
                <a:solidFill>
                  <a:schemeClr val="tx1"/>
                </a:solidFill>
                <a:latin typeface="+mn-lt"/>
              </a:rPr>
              <a:t>ЕС</a:t>
            </a:r>
            <a:endParaRPr lang="bg-BG" sz="2400" b="1" dirty="0">
              <a:solidFill>
                <a:schemeClr val="tx1"/>
              </a:solidFill>
              <a:latin typeface="+mn-lt"/>
            </a:endParaRPr>
          </a:p>
        </p:txBody>
      </p:sp>
      <p:sp>
        <p:nvSpPr>
          <p:cNvPr id="3" name="Content Placeholder 2"/>
          <p:cNvSpPr>
            <a:spLocks noGrp="1"/>
          </p:cNvSpPr>
          <p:nvPr>
            <p:ph idx="1"/>
          </p:nvPr>
        </p:nvSpPr>
        <p:spPr>
          <a:xfrm>
            <a:off x="854575" y="2057400"/>
            <a:ext cx="10763655" cy="4323945"/>
          </a:xfrm>
        </p:spPr>
        <p:txBody>
          <a:bodyPr>
            <a:normAutofit fontScale="92500"/>
          </a:bodyPr>
          <a:lstStyle/>
          <a:p>
            <a:pPr algn="just">
              <a:buFont typeface="Wingdings" panose="05000000000000000000" pitchFamily="2" charset="2"/>
              <a:buChar char="Ø"/>
            </a:pPr>
            <a:r>
              <a:rPr lang="ru-RU" sz="2800" dirty="0">
                <a:solidFill>
                  <a:schemeClr val="tx1"/>
                </a:solidFill>
              </a:rPr>
              <a:t>Регламентите на ЕС са правни актове, които са директно приложими без да е необходимо каквато и да е форма на ратификация или последваща трансформация в националното законодателство. </a:t>
            </a:r>
          </a:p>
          <a:p>
            <a:pPr lvl="1" algn="just">
              <a:buFont typeface="Wingdings" panose="05000000000000000000" pitchFamily="2" charset="2"/>
              <a:buChar char="Ø"/>
            </a:pPr>
            <a:r>
              <a:rPr lang="ru-RU" sz="2800" dirty="0" smtClean="0">
                <a:solidFill>
                  <a:schemeClr val="tx1"/>
                </a:solidFill>
              </a:rPr>
              <a:t>Общ </a:t>
            </a:r>
            <a:r>
              <a:rPr lang="ru-RU" sz="2800" dirty="0">
                <a:solidFill>
                  <a:schemeClr val="tx1"/>
                </a:solidFill>
              </a:rPr>
              <a:t>регламент за защита на личните данни (Регламент (ЕС) 2016/679), който влиза в сила и следва да се прилага от 25.05.2018 г. Засяга действията, които следва да се предприемат в общините и в частност от приходните звена, които неизменно в работата си събират и обработват лични данни.</a:t>
            </a:r>
          </a:p>
          <a:p>
            <a:pPr algn="just">
              <a:buFont typeface="Wingdings" panose="05000000000000000000" pitchFamily="2" charset="2"/>
              <a:buChar char="Ø"/>
            </a:pPr>
            <a:r>
              <a:rPr lang="ru-RU" sz="2800" dirty="0" smtClean="0">
                <a:solidFill>
                  <a:schemeClr val="tx1"/>
                </a:solidFill>
              </a:rPr>
              <a:t>ДИРЕКТИВА </a:t>
            </a:r>
            <a:r>
              <a:rPr lang="ru-RU" sz="2800" dirty="0">
                <a:solidFill>
                  <a:schemeClr val="tx1"/>
                </a:solidFill>
              </a:rPr>
              <a:t>2014/107/ЕС НА СЪВЕТА от 9 декември 2014 година за изменение на Директива 2011/16/ЕС по отношение на задължителния автоматичен обмен на информация в областта на данъчното облагане.</a:t>
            </a:r>
            <a:endParaRPr lang="bg-BG" sz="2800" dirty="0">
              <a:solidFill>
                <a:schemeClr val="tx1"/>
              </a:solidFill>
            </a:endParaRPr>
          </a:p>
        </p:txBody>
      </p:sp>
    </p:spTree>
    <p:extLst>
      <p:ext uri="{BB962C8B-B14F-4D97-AF65-F5344CB8AC3E}">
        <p14:creationId xmlns:p14="http://schemas.microsoft.com/office/powerpoint/2010/main" val="3160966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smtClean="0">
                <a:solidFill>
                  <a:schemeClr val="accent1">
                    <a:lumMod val="75000"/>
                  </a:schemeClr>
                </a:solidFill>
              </a:rPr>
              <a:t/>
            </a:r>
            <a:br>
              <a:rPr lang="en-US" sz="3200" dirty="0" smtClean="0">
                <a:solidFill>
                  <a:schemeClr val="accent1">
                    <a:lumMod val="75000"/>
                  </a:schemeClr>
                </a:solidFill>
              </a:rPr>
            </a:br>
            <a:r>
              <a:rPr lang="bg-BG" sz="3600" b="1" dirty="0">
                <a:solidFill>
                  <a:schemeClr val="accent1">
                    <a:lumMod val="75000"/>
                  </a:schemeClr>
                </a:solidFill>
                <a:latin typeface="+mn-lt"/>
              </a:rPr>
              <a:t>ОБЩИ ПОЛОЖЕНИЯ</a:t>
            </a:r>
            <a:r>
              <a:rPr lang="bg-BG" sz="4800" b="1" dirty="0">
                <a:solidFill>
                  <a:schemeClr val="accent1">
                    <a:lumMod val="75000"/>
                  </a:schemeClr>
                </a:solidFill>
                <a:latin typeface="+mn-lt"/>
                <a:ea typeface="Times New Roman" panose="02020603050405020304" pitchFamily="18" charset="0"/>
              </a:rPr>
              <a:t/>
            </a:r>
            <a:br>
              <a:rPr lang="bg-BG" sz="4800" b="1" dirty="0">
                <a:solidFill>
                  <a:schemeClr val="accent1">
                    <a:lumMod val="75000"/>
                  </a:schemeClr>
                </a:solidFill>
                <a:latin typeface="+mn-lt"/>
                <a:ea typeface="Times New Roman" panose="02020603050405020304" pitchFamily="18" charset="0"/>
              </a:rPr>
            </a:br>
            <a:endParaRPr lang="ru-RU" sz="18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905255" y="1602378"/>
            <a:ext cx="12627864" cy="4987623"/>
          </a:xfrm>
        </p:spPr>
        <p:txBody>
          <a:bodyPr>
            <a:normAutofit/>
          </a:bodyPr>
          <a:lstStyle/>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a:p>
        </p:txBody>
      </p:sp>
      <p:sp>
        <p:nvSpPr>
          <p:cNvPr id="5" name="Правоъгълник 4"/>
          <p:cNvSpPr/>
          <p:nvPr/>
        </p:nvSpPr>
        <p:spPr>
          <a:xfrm>
            <a:off x="530021" y="1748682"/>
            <a:ext cx="10616515" cy="4210320"/>
          </a:xfrm>
          <a:prstGeom prst="rect">
            <a:avLst/>
          </a:prstGeom>
        </p:spPr>
        <p:txBody>
          <a:bodyPr wrap="square">
            <a:spAutoFit/>
          </a:bodyPr>
          <a:lstStyle/>
          <a:p>
            <a:pPr algn="just">
              <a:lnSpc>
                <a:spcPct val="90000"/>
              </a:lnSpc>
              <a:spcBef>
                <a:spcPts val="1000"/>
              </a:spcBef>
              <a:spcAft>
                <a:spcPts val="0"/>
              </a:spcAft>
            </a:pPr>
            <a:r>
              <a:rPr lang="bg-BG" sz="2400" dirty="0" smtClean="0">
                <a:ea typeface="Times New Roman" panose="02020603050405020304" pitchFamily="18" charset="0"/>
              </a:rPr>
              <a:t>Нормативна </a:t>
            </a:r>
            <a:r>
              <a:rPr lang="bg-BG" sz="2400" dirty="0">
                <a:ea typeface="Times New Roman" panose="02020603050405020304" pitchFamily="18" charset="0"/>
              </a:rPr>
              <a:t>уредба – съвкупност от нормативни актове, които регламентират обществените отношения на определена територия</a:t>
            </a:r>
          </a:p>
          <a:p>
            <a:pPr algn="just">
              <a:spcAft>
                <a:spcPts val="0"/>
              </a:spcAft>
            </a:pPr>
            <a:r>
              <a:rPr lang="bg-BG" sz="2400" b="1" dirty="0">
                <a:ea typeface="Calibri" panose="020F0502020204030204" pitchFamily="34" charset="0"/>
                <a:cs typeface="Times New Roman" panose="02020603050405020304" pitchFamily="18" charset="0"/>
              </a:rPr>
              <a:t> </a:t>
            </a:r>
            <a:endParaRPr lang="bg-BG" sz="3200" dirty="0">
              <a:ea typeface="Calibri" panose="020F0502020204030204" pitchFamily="34" charset="0"/>
              <a:cs typeface="Times New Roman" panose="02020603050405020304" pitchFamily="18" charset="0"/>
            </a:endParaRPr>
          </a:p>
          <a:p>
            <a:pPr algn="just">
              <a:spcAft>
                <a:spcPts val="0"/>
              </a:spcAft>
            </a:pPr>
            <a:r>
              <a:rPr lang="bg-BG" sz="2400" b="1" dirty="0">
                <a:ea typeface="Calibri" panose="020F0502020204030204" pitchFamily="34" charset="0"/>
                <a:cs typeface="Times New Roman" panose="02020603050405020304" pitchFamily="18" charset="0"/>
              </a:rPr>
              <a:t>Нормативен акт е </a:t>
            </a:r>
            <a:r>
              <a:rPr lang="bg-BG" sz="2400" dirty="0"/>
              <a:t>съвкупност от правни норми, чрез които се регулират и защитават еднородни обществени отношения и са приети от държавен орган</a:t>
            </a:r>
            <a:r>
              <a:rPr lang="bg-BG" sz="2400" dirty="0" smtClean="0"/>
              <a:t>.</a:t>
            </a:r>
            <a:endParaRPr lang="en-US" sz="2400" dirty="0" smtClean="0"/>
          </a:p>
          <a:p>
            <a:pPr algn="just">
              <a:spcAft>
                <a:spcPts val="0"/>
              </a:spcAft>
            </a:pPr>
            <a:r>
              <a:rPr lang="bg-BG" sz="2400" dirty="0">
                <a:ea typeface="Calibri" panose="020F0502020204030204" pitchFamily="34" charset="0"/>
                <a:cs typeface="Times New Roman" panose="02020603050405020304" pitchFamily="18" charset="0"/>
              </a:rPr>
              <a:t> </a:t>
            </a:r>
            <a:endParaRPr lang="bg-BG" sz="3200" dirty="0">
              <a:ea typeface="Calibri" panose="020F0502020204030204" pitchFamily="34" charset="0"/>
              <a:cs typeface="Times New Roman" panose="02020603050405020304" pitchFamily="18" charset="0"/>
            </a:endParaRPr>
          </a:p>
          <a:p>
            <a:pPr algn="just">
              <a:lnSpc>
                <a:spcPct val="107000"/>
              </a:lnSpc>
              <a:spcAft>
                <a:spcPts val="800"/>
              </a:spcAft>
            </a:pPr>
            <a:r>
              <a:rPr lang="bg-BG" sz="2400" dirty="0">
                <a:ea typeface="Calibri" panose="020F0502020204030204" pitchFamily="34" charset="0"/>
                <a:cs typeface="Times New Roman" panose="02020603050405020304" pitchFamily="18" charset="0"/>
              </a:rPr>
              <a:t>Нормативен акт, който противоречи на регламент на Европейския съюз, при прилагане на същия се взема под внимание регламентът. Нормативен акт - постановление, правилник, наредба или инструкция, ако противоречи на нормативен акт от по-висока степен, при прилагане на същия се взема под внимание актът с по-висока степен. </a:t>
            </a:r>
            <a:endParaRPr lang="bg-BG"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bg-BG" sz="3200" b="1" dirty="0">
                <a:solidFill>
                  <a:srgbClr val="354F12"/>
                </a:solidFill>
                <a:latin typeface="Times New Roman"/>
              </a:rPr>
              <a:t>ВИДОВЕ НОРМАТИВНИ АКТОВЕ И ТЯХНОТО ЗНАЧЕНИЕ</a:t>
            </a:r>
            <a:endParaRPr lang="ru-RU" sz="16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a:bodyPr>
          <a:lstStyle/>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a:p>
        </p:txBody>
      </p:sp>
      <p:sp>
        <p:nvSpPr>
          <p:cNvPr id="4" name="Правоъгълник 3"/>
          <p:cNvSpPr/>
          <p:nvPr/>
        </p:nvSpPr>
        <p:spPr>
          <a:xfrm>
            <a:off x="658368" y="1415143"/>
            <a:ext cx="10762488" cy="4251420"/>
          </a:xfrm>
          <a:prstGeom prst="rect">
            <a:avLst/>
          </a:prstGeom>
        </p:spPr>
        <p:txBody>
          <a:bodyPr wrap="square">
            <a:spAutoFit/>
          </a:bodyPr>
          <a:lstStyle/>
          <a:p>
            <a:pPr algn="just">
              <a:spcAft>
                <a:spcPts val="0"/>
              </a:spcAft>
            </a:pPr>
            <a:r>
              <a:rPr lang="bg-BG" sz="2000" b="1" dirty="0" smtClean="0">
                <a:latin typeface="Times New Roman" panose="02020603050405020304" pitchFamily="18" charset="0"/>
              </a:rPr>
              <a:t>Законови </a:t>
            </a:r>
            <a:r>
              <a:rPr lang="bg-BG" sz="2000" b="1" dirty="0">
                <a:latin typeface="Times New Roman" panose="02020603050405020304" pitchFamily="18" charset="0"/>
              </a:rPr>
              <a:t>и подзаконови</a:t>
            </a:r>
            <a:r>
              <a:rPr lang="bg-BG" sz="2000" dirty="0">
                <a:latin typeface="Times New Roman" panose="02020603050405020304" pitchFamily="18" charset="0"/>
                <a:ea typeface="Times New Roman" panose="02020603050405020304" pitchFamily="18" charset="0"/>
              </a:rPr>
              <a:t> </a:t>
            </a:r>
            <a:endParaRPr lang="bg-BG" sz="2000" dirty="0"/>
          </a:p>
          <a:p>
            <a:pPr marL="342900" lvl="0" indent="-342900" algn="just">
              <a:spcAft>
                <a:spcPts val="0"/>
              </a:spcAft>
              <a:buFont typeface="Wingdings" panose="05000000000000000000" pitchFamily="2" charset="2"/>
              <a:buChar char=""/>
            </a:pPr>
            <a:r>
              <a:rPr lang="bg-BG" sz="2000" dirty="0">
                <a:latin typeface="Times New Roman" panose="02020603050405020304" pitchFamily="18" charset="0"/>
                <a:ea typeface="Times New Roman" panose="02020603050405020304" pitchFamily="18" charset="0"/>
              </a:rPr>
              <a:t>Конституция на Република България, закони, кодекси</a:t>
            </a:r>
            <a:endParaRPr lang="bg-BG" sz="2000" dirty="0"/>
          </a:p>
          <a:p>
            <a:pPr marL="342900" lvl="0" indent="-342900" algn="just">
              <a:spcAft>
                <a:spcPts val="0"/>
              </a:spcAft>
              <a:buFont typeface="Wingdings" panose="05000000000000000000" pitchFamily="2" charset="2"/>
              <a:buChar char=""/>
            </a:pPr>
            <a:r>
              <a:rPr lang="bg-BG" sz="2000" dirty="0">
                <a:latin typeface="Times New Roman" panose="02020603050405020304" pitchFamily="18" charset="0"/>
                <a:ea typeface="Times New Roman" panose="02020603050405020304" pitchFamily="18" charset="0"/>
              </a:rPr>
              <a:t>Правилници, наредби и инструкции </a:t>
            </a:r>
            <a:endParaRPr lang="bg-BG" sz="2000" dirty="0"/>
          </a:p>
          <a:p>
            <a:pPr algn="just">
              <a:lnSpc>
                <a:spcPct val="107000"/>
              </a:lnSpc>
              <a:spcAft>
                <a:spcPts val="800"/>
              </a:spcAft>
            </a:pPr>
            <a:endParaRPr lang="bg-BG" sz="2000" b="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bg-BG" sz="2000" b="1" dirty="0">
                <a:latin typeface="Times New Roman" panose="02020603050405020304" pitchFamily="18" charset="0"/>
                <a:ea typeface="Calibri" panose="020F0502020204030204" pitchFamily="34" charset="0"/>
                <a:cs typeface="Times New Roman" panose="02020603050405020304" pitchFamily="18" charset="0"/>
              </a:rPr>
              <a:t> </a:t>
            </a:r>
            <a:r>
              <a:rPr lang="bg-BG" sz="2000" b="1" dirty="0" smtClean="0">
                <a:latin typeface="Times New Roman" panose="02020603050405020304" pitchFamily="18" charset="0"/>
                <a:ea typeface="Calibri" panose="020F0502020204030204" pitchFamily="34" charset="0"/>
                <a:cs typeface="Times New Roman" panose="02020603050405020304" pitchFamily="18" charset="0"/>
              </a:rPr>
              <a:t>Материални </a:t>
            </a:r>
            <a:r>
              <a:rPr lang="bg-BG" sz="2000" b="1" dirty="0">
                <a:latin typeface="Times New Roman" panose="02020603050405020304" pitchFamily="18" charset="0"/>
                <a:ea typeface="Calibri" panose="020F0502020204030204" pitchFamily="34" charset="0"/>
                <a:cs typeface="Times New Roman" panose="02020603050405020304" pitchFamily="18" charset="0"/>
              </a:rPr>
              <a:t>и процесуални</a:t>
            </a:r>
            <a:endParaRPr lang="bg-BG" sz="28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
            </a:pPr>
            <a:r>
              <a:rPr lang="bg-BG" sz="2000" dirty="0">
                <a:latin typeface="Times New Roman" panose="02020603050405020304" pitchFamily="18" charset="0"/>
                <a:ea typeface="Calibri" panose="020F0502020204030204" pitchFamily="34" charset="0"/>
              </a:rPr>
              <a:t>Материални са тези норми, които дават съдържанието на правата и задълженията. Основен материален закон уреждащ местните данъци и такси е Закона за местните данъци и такси. </a:t>
            </a:r>
            <a:endParaRPr lang="bg-BG" sz="3200" dirty="0">
              <a:latin typeface="Times New Roman" panose="02020603050405020304" pitchFamily="18" charset="0"/>
              <a:ea typeface="Calibri" panose="020F0502020204030204" pitchFamily="34" charset="0"/>
            </a:endParaRPr>
          </a:p>
          <a:p>
            <a:pPr marL="342900" lvl="0" indent="-342900" algn="just">
              <a:spcAft>
                <a:spcPts val="0"/>
              </a:spcAft>
              <a:buFont typeface="Wingdings" panose="05000000000000000000" pitchFamily="2" charset="2"/>
              <a:buChar char=""/>
            </a:pPr>
            <a:r>
              <a:rPr lang="bg-BG" sz="2000" dirty="0">
                <a:latin typeface="Times New Roman" panose="02020603050405020304" pitchFamily="18" charset="0"/>
                <a:ea typeface="Calibri" panose="020F0502020204030204" pitchFamily="34" charset="0"/>
              </a:rPr>
              <a:t>Процесуалните дават реда, по който може да се осъществяват правата и задълженията. Основния процесуален закон е Данъчно-осигурителния процесуален кодекс. </a:t>
            </a:r>
            <a:endParaRPr lang="bg-BG" sz="3200" dirty="0">
              <a:latin typeface="Times New Roman" panose="02020603050405020304" pitchFamily="18" charset="0"/>
              <a:ea typeface="Calibri" panose="020F0502020204030204" pitchFamily="34" charset="0"/>
            </a:endParaRPr>
          </a:p>
          <a:p>
            <a:pPr algn="just">
              <a:lnSpc>
                <a:spcPct val="107000"/>
              </a:lnSpc>
              <a:spcAft>
                <a:spcPts val="800"/>
              </a:spcAft>
            </a:pPr>
            <a:r>
              <a:rPr lang="bg-BG" sz="2000" b="1" dirty="0">
                <a:latin typeface="Times New Roman" panose="02020603050405020304" pitchFamily="18" charset="0"/>
                <a:ea typeface="Calibri" panose="020F0502020204030204" pitchFamily="34" charset="0"/>
                <a:cs typeface="Times New Roman" panose="02020603050405020304" pitchFamily="18" charset="0"/>
              </a:rPr>
              <a:t>На национално и на местно ниво</a:t>
            </a:r>
            <a:endParaRPr lang="bg-BG"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bg-BG" sz="2000" dirty="0">
                <a:latin typeface="Times New Roman" panose="02020603050405020304" pitchFamily="18" charset="0"/>
                <a:ea typeface="Calibri" panose="020F0502020204030204" pitchFamily="34" charset="0"/>
                <a:cs typeface="Times New Roman" panose="02020603050405020304" pitchFamily="18" charset="0"/>
              </a:rPr>
              <a:t>Национални (общи), отнасят се за цялата територия на страната</a:t>
            </a:r>
            <a:endParaRPr lang="bg-BG" sz="280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sz="2000" dirty="0" smtClean="0">
                <a:latin typeface="Times New Roman" panose="02020603050405020304" pitchFamily="18" charset="0"/>
                <a:ea typeface="Calibri" panose="020F0502020204030204" pitchFamily="34" charset="0"/>
              </a:rPr>
              <a:t> </a:t>
            </a:r>
            <a:r>
              <a:rPr lang="bg-BG" sz="2000" dirty="0" smtClean="0">
                <a:latin typeface="Times New Roman" panose="02020603050405020304" pitchFamily="18" charset="0"/>
                <a:ea typeface="Calibri" panose="020F0502020204030204" pitchFamily="34" charset="0"/>
              </a:rPr>
              <a:t>Местни </a:t>
            </a:r>
            <a:r>
              <a:rPr lang="bg-BG" sz="2000" dirty="0">
                <a:latin typeface="Times New Roman" panose="02020603050405020304" pitchFamily="18" charset="0"/>
                <a:ea typeface="Calibri" panose="020F0502020204030204" pitchFamily="34" charset="0"/>
              </a:rPr>
              <a:t>– важат за населението на определена територия (община)</a:t>
            </a:r>
            <a:r>
              <a:rPr lang="bg-BG" sz="2000" dirty="0">
                <a:latin typeface="Times New Roman" panose="02020603050405020304" pitchFamily="18" charset="0"/>
                <a:ea typeface="Times New Roman" panose="02020603050405020304" pitchFamily="18" charset="0"/>
              </a:rPr>
              <a:t> </a:t>
            </a:r>
            <a:endParaRPr lang="bg-BG" sz="2000" dirty="0"/>
          </a:p>
        </p:txBody>
      </p:sp>
    </p:spTree>
    <p:extLst>
      <p:ext uri="{BB962C8B-B14F-4D97-AF65-F5344CB8AC3E}">
        <p14:creationId xmlns:p14="http://schemas.microsoft.com/office/powerpoint/2010/main" val="17937681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61991" y="322997"/>
            <a:ext cx="11473543" cy="1110018"/>
          </a:xfrm>
        </p:spPr>
        <p:txBody>
          <a:bodyPr>
            <a:normAutofit/>
          </a:bodyPr>
          <a:lstStyle/>
          <a:p>
            <a:pPr algn="ctr"/>
            <a:r>
              <a:rPr lang="bg-BG" sz="3200" b="1" dirty="0">
                <a:solidFill>
                  <a:srgbClr val="354F12"/>
                </a:solidFill>
                <a:latin typeface="Times New Roman"/>
              </a:rPr>
              <a:t>ВИДОВЕ НОРМАТИВНИ АКТОВЕ И ТЯХНОТО ЗНАЧЕНИЕ</a:t>
            </a:r>
            <a:endParaRPr lang="bg-BG" sz="1800" dirty="0"/>
          </a:p>
        </p:txBody>
      </p:sp>
      <p:sp>
        <p:nvSpPr>
          <p:cNvPr id="3" name="Контейнер за съдържание 2"/>
          <p:cNvSpPr>
            <a:spLocks noGrp="1"/>
          </p:cNvSpPr>
          <p:nvPr>
            <p:ph idx="1"/>
          </p:nvPr>
        </p:nvSpPr>
        <p:spPr>
          <a:xfrm>
            <a:off x="791570" y="1433015"/>
            <a:ext cx="10391324" cy="3480179"/>
          </a:xfrm>
        </p:spPr>
        <p:txBody>
          <a:bodyPr>
            <a:normAutofit fontScale="25000" lnSpcReduction="20000"/>
          </a:bodyPr>
          <a:lstStyle/>
          <a:p>
            <a:pPr marL="274320" indent="0" algn="just">
              <a:lnSpc>
                <a:spcPct val="120000"/>
              </a:lnSpc>
              <a:spcBef>
                <a:spcPts val="600"/>
              </a:spcBef>
              <a:spcAft>
                <a:spcPts val="0"/>
              </a:spcAft>
              <a:buNone/>
            </a:pPr>
            <a:r>
              <a:rPr lang="bg-BG" sz="2800" b="1" dirty="0">
                <a:latin typeface="Times New Roman" panose="02020603050405020304" pitchFamily="18" charset="0"/>
                <a:ea typeface="Calibri" panose="020F0502020204030204" pitchFamily="34" charset="0"/>
                <a:cs typeface="Times New Roman" panose="02020603050405020304" pitchFamily="18" charset="0"/>
              </a:rPr>
              <a:t> </a:t>
            </a:r>
            <a:r>
              <a:rPr lang="bg-BG" sz="8000" b="1" dirty="0">
                <a:solidFill>
                  <a:schemeClr val="tx1"/>
                </a:solidFill>
                <a:ea typeface="Calibri" panose="020F0502020204030204" pitchFamily="34" charset="0"/>
                <a:cs typeface="Times New Roman" panose="02020603050405020304" pitchFamily="18" charset="0"/>
              </a:rPr>
              <a:t>Конституция на Република България </a:t>
            </a:r>
            <a:r>
              <a:rPr lang="bg-BG" sz="8000" dirty="0" smtClean="0">
                <a:solidFill>
                  <a:schemeClr val="tx1"/>
                </a:solidFill>
                <a:ea typeface="Calibri" panose="020F0502020204030204" pitchFamily="34" charset="0"/>
                <a:cs typeface="Times New Roman" panose="02020603050405020304" pitchFamily="18" charset="0"/>
              </a:rPr>
              <a:t>съвкупност </a:t>
            </a:r>
            <a:r>
              <a:rPr lang="bg-BG" sz="8000" dirty="0">
                <a:solidFill>
                  <a:schemeClr val="tx1"/>
                </a:solidFill>
                <a:ea typeface="Calibri" panose="020F0502020204030204" pitchFamily="34" charset="0"/>
                <a:cs typeface="Times New Roman" panose="02020603050405020304" pitchFamily="18" charset="0"/>
              </a:rPr>
              <a:t>от правни </a:t>
            </a:r>
            <a:r>
              <a:rPr lang="bg-BG" sz="8000" dirty="0" smtClean="0">
                <a:solidFill>
                  <a:schemeClr val="tx1"/>
                </a:solidFill>
                <a:ea typeface="Calibri" panose="020F0502020204030204" pitchFamily="34" charset="0"/>
                <a:cs typeface="Times New Roman" panose="02020603050405020304" pitchFamily="18" charset="0"/>
              </a:rPr>
              <a:t>норми с най-висок </a:t>
            </a:r>
            <a:r>
              <a:rPr lang="bg-BG" sz="8000" dirty="0">
                <a:solidFill>
                  <a:schemeClr val="tx1"/>
                </a:solidFill>
                <a:ea typeface="Calibri" panose="020F0502020204030204" pitchFamily="34" charset="0"/>
                <a:cs typeface="Times New Roman" panose="02020603050405020304" pitchFamily="18" charset="0"/>
              </a:rPr>
              <a:t>ранг.</a:t>
            </a:r>
          </a:p>
          <a:p>
            <a:pPr indent="0" algn="just">
              <a:lnSpc>
                <a:spcPct val="120000"/>
              </a:lnSpc>
              <a:spcBef>
                <a:spcPts val="600"/>
              </a:spcBef>
              <a:spcAft>
                <a:spcPts val="800"/>
              </a:spcAft>
              <a:buNone/>
            </a:pPr>
            <a:r>
              <a:rPr lang="bg-BG" sz="8000" dirty="0">
                <a:solidFill>
                  <a:schemeClr val="tx1"/>
                </a:solidFill>
                <a:ea typeface="Calibri" panose="020F0502020204030204" pitchFamily="34" charset="0"/>
                <a:cs typeface="Times New Roman" panose="02020603050405020304" pitchFamily="18" charset="0"/>
              </a:rPr>
              <a:t>     Регулира </a:t>
            </a:r>
            <a:r>
              <a:rPr lang="bg-BG" sz="8000" dirty="0" smtClean="0">
                <a:solidFill>
                  <a:schemeClr val="tx1"/>
                </a:solidFill>
                <a:ea typeface="Calibri" panose="020F0502020204030204" pitchFamily="34" charset="0"/>
                <a:cs typeface="Times New Roman" panose="02020603050405020304" pitchFamily="18" charset="0"/>
              </a:rPr>
              <a:t>основният </a:t>
            </a:r>
            <a:r>
              <a:rPr lang="bg-BG" sz="8000" dirty="0">
                <a:solidFill>
                  <a:schemeClr val="tx1"/>
                </a:solidFill>
                <a:ea typeface="Calibri" panose="020F0502020204030204" pitchFamily="34" charset="0"/>
                <a:cs typeface="Times New Roman" panose="02020603050405020304" pitchFamily="18" charset="0"/>
              </a:rPr>
              <a:t>правов ред в държавата относно нейната форма, структура и организация.</a:t>
            </a:r>
          </a:p>
          <a:p>
            <a:pPr indent="0" algn="just">
              <a:lnSpc>
                <a:spcPct val="120000"/>
              </a:lnSpc>
              <a:spcBef>
                <a:spcPts val="600"/>
              </a:spcBef>
              <a:spcAft>
                <a:spcPts val="800"/>
              </a:spcAft>
              <a:buNone/>
            </a:pPr>
            <a:r>
              <a:rPr lang="bg-BG" sz="8000" dirty="0">
                <a:solidFill>
                  <a:schemeClr val="tx1"/>
                </a:solidFill>
                <a:ea typeface="Calibri" panose="020F0502020204030204" pitchFamily="34" charset="0"/>
                <a:cs typeface="Times New Roman" panose="02020603050405020304" pitchFamily="18" charset="0"/>
              </a:rPr>
              <a:t>     Установява и урежда отношението „държава-гражданин“.</a:t>
            </a:r>
          </a:p>
          <a:p>
            <a:pPr indent="0" algn="just">
              <a:lnSpc>
                <a:spcPct val="120000"/>
              </a:lnSpc>
              <a:spcBef>
                <a:spcPts val="600"/>
              </a:spcBef>
              <a:spcAft>
                <a:spcPts val="800"/>
              </a:spcAft>
              <a:buNone/>
            </a:pPr>
            <a:r>
              <a:rPr lang="bg-BG" sz="8000" dirty="0">
                <a:solidFill>
                  <a:schemeClr val="tx1"/>
                </a:solidFill>
                <a:ea typeface="Calibri" panose="020F0502020204030204" pitchFamily="34" charset="0"/>
                <a:cs typeface="Times New Roman" panose="02020603050405020304" pitchFamily="18" charset="0"/>
              </a:rPr>
              <a:t>     Създадена на основата на общественото съгласие и по особен ред.</a:t>
            </a:r>
          </a:p>
          <a:p>
            <a:pPr marL="45720" indent="0" algn="just">
              <a:lnSpc>
                <a:spcPct val="107000"/>
              </a:lnSpc>
              <a:spcBef>
                <a:spcPts val="600"/>
              </a:spcBef>
              <a:spcAft>
                <a:spcPts val="800"/>
              </a:spcAft>
              <a:buNone/>
            </a:pPr>
            <a:r>
              <a:rPr lang="bg-BG" sz="8000" b="1" dirty="0">
                <a:solidFill>
                  <a:schemeClr val="tx1"/>
                </a:solidFill>
                <a:ea typeface="Calibri" panose="020F0502020204030204" pitchFamily="34" charset="0"/>
                <a:cs typeface="Times New Roman" panose="02020603050405020304" pitchFamily="18" charset="0"/>
              </a:rPr>
              <a:t>    Законът</a:t>
            </a:r>
            <a:r>
              <a:rPr lang="bg-BG" sz="8000" dirty="0">
                <a:solidFill>
                  <a:schemeClr val="tx1"/>
                </a:solidFill>
                <a:ea typeface="Calibri" panose="020F0502020204030204" pitchFamily="34" charset="0"/>
                <a:cs typeface="Times New Roman" panose="02020603050405020304" pitchFamily="18" charset="0"/>
              </a:rPr>
              <a:t> е нормативен акт на компетентен орган на законодателната власт.</a:t>
            </a:r>
            <a:r>
              <a:rPr lang="en-US" sz="8000" dirty="0">
                <a:solidFill>
                  <a:schemeClr val="tx1"/>
                </a:solidFill>
                <a:ea typeface="Calibri" panose="020F0502020204030204" pitchFamily="34" charset="0"/>
                <a:cs typeface="Times New Roman" panose="02020603050405020304" pitchFamily="18" charset="0"/>
              </a:rPr>
              <a:t> </a:t>
            </a:r>
          </a:p>
          <a:p>
            <a:pPr marL="45720" indent="0" algn="just">
              <a:lnSpc>
                <a:spcPct val="107000"/>
              </a:lnSpc>
              <a:spcBef>
                <a:spcPts val="600"/>
              </a:spcBef>
              <a:spcAft>
                <a:spcPts val="800"/>
              </a:spcAft>
              <a:buNone/>
            </a:pPr>
            <a:r>
              <a:rPr lang="en-US" sz="8000" dirty="0">
                <a:solidFill>
                  <a:schemeClr val="tx1"/>
                </a:solidFill>
                <a:ea typeface="Calibri" panose="020F0502020204030204" pitchFamily="34" charset="0"/>
                <a:cs typeface="Times New Roman" panose="02020603050405020304" pitchFamily="18" charset="0"/>
              </a:rPr>
              <a:t>         </a:t>
            </a:r>
            <a:r>
              <a:rPr lang="bg-BG" sz="8000" dirty="0">
                <a:solidFill>
                  <a:schemeClr val="tx1"/>
                </a:solidFill>
                <a:ea typeface="Calibri" panose="020F0502020204030204" pitchFamily="34" charset="0"/>
                <a:cs typeface="Times New Roman" panose="02020603050405020304" pitchFamily="18" charset="0"/>
              </a:rPr>
              <a:t>Съдържа общи правила на поведение, насочени към неопределен брой субекти и имащ задължителна сила за тези субекти;</a:t>
            </a:r>
          </a:p>
          <a:p>
            <a:pPr marL="45720" indent="0" algn="just">
              <a:lnSpc>
                <a:spcPct val="107000"/>
              </a:lnSpc>
              <a:spcBef>
                <a:spcPts val="600"/>
              </a:spcBef>
              <a:spcAft>
                <a:spcPts val="800"/>
              </a:spcAft>
              <a:buNone/>
            </a:pPr>
            <a:r>
              <a:rPr lang="bg-BG" sz="8000" dirty="0">
                <a:solidFill>
                  <a:schemeClr val="tx1"/>
                </a:solidFill>
                <a:ea typeface="Calibri" panose="020F0502020204030204" pitchFamily="34" charset="0"/>
                <a:cs typeface="Times New Roman" panose="02020603050405020304" pitchFamily="18" charset="0"/>
              </a:rPr>
              <a:t>         Приема се със специални процедурни правила, описани в конституцията или вътрешен акт на парламента;</a:t>
            </a:r>
          </a:p>
          <a:p>
            <a:pPr marL="45720" indent="0" algn="just">
              <a:lnSpc>
                <a:spcPct val="107000"/>
              </a:lnSpc>
              <a:spcBef>
                <a:spcPts val="600"/>
              </a:spcBef>
              <a:spcAft>
                <a:spcPts val="800"/>
              </a:spcAft>
              <a:buNone/>
            </a:pPr>
            <a:r>
              <a:rPr lang="bg-BG" sz="8000" dirty="0">
                <a:solidFill>
                  <a:schemeClr val="tx1"/>
                </a:solidFill>
                <a:ea typeface="Calibri" panose="020F0502020204030204" pitchFamily="34" charset="0"/>
                <a:cs typeface="Times New Roman" panose="02020603050405020304" pitchFamily="18" charset="0"/>
              </a:rPr>
              <a:t>         Законопроектът влиза в сила 3 дни, след като е публикуван в „Държавен вестник“, освен ако не е посочено друго в самия законопроект.</a:t>
            </a:r>
          </a:p>
          <a:p>
            <a:pPr marL="45720" indent="0">
              <a:buNone/>
            </a:pPr>
            <a:endParaRPr lang="bg-BG" sz="800" dirty="0"/>
          </a:p>
          <a:p>
            <a:pPr algn="ctr">
              <a:lnSpc>
                <a:spcPct val="107000"/>
              </a:lnSpc>
              <a:spcAft>
                <a:spcPts val="800"/>
              </a:spcAft>
            </a:pPr>
            <a:endParaRPr lang="bg-BG" sz="7200" b="1" dirty="0" smtClean="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6963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58368" y="264311"/>
            <a:ext cx="11100816" cy="1209647"/>
          </a:xfrm>
        </p:spPr>
        <p:txBody>
          <a:bodyPr>
            <a:noAutofit/>
          </a:bodyPr>
          <a:lstStyle/>
          <a:p>
            <a:pPr marL="45720" lvl="0" algn="ctr">
              <a:spcBef>
                <a:spcPts val="1400"/>
              </a:spcBef>
              <a:buClr>
                <a:srgbClr val="549E39"/>
              </a:buClr>
              <a:buSzPct val="80000"/>
            </a:pPr>
            <a:r>
              <a:rPr lang="bg-BG" sz="3200" b="1" dirty="0">
                <a:solidFill>
                  <a:srgbClr val="354F12"/>
                </a:solidFill>
                <a:latin typeface="Times New Roman"/>
                <a:ea typeface="+mn-ea"/>
                <a:cs typeface="+mn-cs"/>
              </a:rPr>
              <a:t>ВИДОВЕ НОРМАТИВНИ АКТОВЕ И ТЯХНОТО </a:t>
            </a:r>
            <a:r>
              <a:rPr lang="bg-BG" sz="3200" b="1" dirty="0" smtClean="0">
                <a:solidFill>
                  <a:srgbClr val="354F12"/>
                </a:solidFill>
                <a:latin typeface="Times New Roman"/>
                <a:ea typeface="+mn-ea"/>
                <a:cs typeface="+mn-cs"/>
              </a:rPr>
              <a:t>ЗНАЧЕНИЕ</a:t>
            </a:r>
            <a:endParaRPr lang="bg-BG" sz="1600" dirty="0"/>
          </a:p>
        </p:txBody>
      </p:sp>
      <p:sp>
        <p:nvSpPr>
          <p:cNvPr id="3" name="Контейнер за съдържание 2"/>
          <p:cNvSpPr>
            <a:spLocks noGrp="1"/>
          </p:cNvSpPr>
          <p:nvPr>
            <p:ph idx="1"/>
          </p:nvPr>
        </p:nvSpPr>
        <p:spPr>
          <a:xfrm>
            <a:off x="658368" y="1473958"/>
            <a:ext cx="11100816" cy="4810110"/>
          </a:xfrm>
        </p:spPr>
        <p:txBody>
          <a:bodyPr>
            <a:normAutofit fontScale="92500" lnSpcReduction="20000"/>
          </a:bodyPr>
          <a:lstStyle/>
          <a:p>
            <a:pPr marL="45720" indent="0">
              <a:buNone/>
            </a:pPr>
            <a:r>
              <a:rPr lang="ru-RU" sz="2400" b="1" dirty="0">
                <a:solidFill>
                  <a:schemeClr val="tx1"/>
                </a:solidFill>
              </a:rPr>
              <a:t>Постановления на Министерския съвет:</a:t>
            </a:r>
          </a:p>
          <a:p>
            <a:r>
              <a:rPr lang="ru-RU" sz="2000" i="1" dirty="0">
                <a:solidFill>
                  <a:schemeClr val="tx1"/>
                </a:solidFill>
              </a:rPr>
              <a:t>за приемане на правилници, наредби или инструкции;</a:t>
            </a:r>
          </a:p>
          <a:p>
            <a:r>
              <a:rPr lang="ru-RU" sz="2000" i="1" dirty="0">
                <a:solidFill>
                  <a:schemeClr val="tx1"/>
                </a:solidFill>
              </a:rPr>
              <a:t>за уреждане съобразно законите на неуредени от тях обществени отношения в областта на изпълнителната му и разпоредителна дейност.</a:t>
            </a:r>
          </a:p>
          <a:p>
            <a:pPr marL="45720" indent="0">
              <a:buNone/>
            </a:pPr>
            <a:endParaRPr lang="bg-BG" dirty="0"/>
          </a:p>
          <a:p>
            <a:pPr marL="45720" indent="0">
              <a:buNone/>
            </a:pPr>
            <a:r>
              <a:rPr lang="bg-BG" sz="2400" b="1" dirty="0" smtClean="0">
                <a:solidFill>
                  <a:schemeClr val="tx1"/>
                </a:solidFill>
              </a:rPr>
              <a:t>Правилник </a:t>
            </a:r>
            <a:r>
              <a:rPr lang="bg-BG" sz="2400" dirty="0" smtClean="0">
                <a:solidFill>
                  <a:schemeClr val="tx1"/>
                </a:solidFill>
              </a:rPr>
              <a:t>– </a:t>
            </a:r>
            <a:r>
              <a:rPr lang="bg-BG" sz="2400" dirty="0">
                <a:solidFill>
                  <a:schemeClr val="tx1"/>
                </a:solidFill>
              </a:rPr>
              <a:t>издава се за прилагане на закон или указ в тяхната цялост, за организацията на държавни и местни органи или за вътрешния ред </a:t>
            </a:r>
            <a:r>
              <a:rPr lang="bg-BG" sz="2400" dirty="0" smtClean="0">
                <a:solidFill>
                  <a:schemeClr val="tx1"/>
                </a:solidFill>
              </a:rPr>
              <a:t>на </a:t>
            </a:r>
            <a:r>
              <a:rPr lang="bg-BG" sz="2400" dirty="0">
                <a:solidFill>
                  <a:schemeClr val="tx1"/>
                </a:solidFill>
              </a:rPr>
              <a:t>тяхната дейност</a:t>
            </a:r>
            <a:r>
              <a:rPr lang="bg-BG" sz="2400" dirty="0" smtClean="0">
                <a:solidFill>
                  <a:schemeClr val="tx1"/>
                </a:solidFill>
              </a:rPr>
              <a:t>.</a:t>
            </a:r>
            <a:endParaRPr lang="en-US" sz="2400" dirty="0" smtClean="0">
              <a:solidFill>
                <a:schemeClr val="tx1"/>
              </a:solidFill>
            </a:endParaRPr>
          </a:p>
          <a:p>
            <a:pPr marL="45720" indent="0">
              <a:buNone/>
            </a:pPr>
            <a:endParaRPr lang="bg-BG" sz="2400" dirty="0">
              <a:solidFill>
                <a:schemeClr val="tx1"/>
              </a:solidFill>
            </a:endParaRPr>
          </a:p>
          <a:p>
            <a:pPr marL="45720" indent="0">
              <a:buNone/>
            </a:pPr>
            <a:r>
              <a:rPr lang="bg-BG" sz="2400" b="1" dirty="0">
                <a:solidFill>
                  <a:schemeClr val="tx1"/>
                </a:solidFill>
              </a:rPr>
              <a:t>Наредба </a:t>
            </a:r>
            <a:r>
              <a:rPr lang="bg-BG" sz="2400" dirty="0">
                <a:solidFill>
                  <a:schemeClr val="tx1"/>
                </a:solidFill>
              </a:rPr>
              <a:t>– издава се за прилагане на отделни разпоредби или </a:t>
            </a:r>
            <a:r>
              <a:rPr lang="bg-BG" sz="2400" dirty="0" smtClean="0">
                <a:solidFill>
                  <a:schemeClr val="tx1"/>
                </a:solidFill>
              </a:rPr>
              <a:t>други </a:t>
            </a:r>
            <a:r>
              <a:rPr lang="bg-BG" sz="2400" dirty="0">
                <a:solidFill>
                  <a:schemeClr val="tx1"/>
                </a:solidFill>
              </a:rPr>
              <a:t>подразделения на нормативен акт от по-висока степен</a:t>
            </a:r>
            <a:r>
              <a:rPr lang="bg-BG" sz="2400" dirty="0" smtClean="0">
                <a:solidFill>
                  <a:schemeClr val="tx1"/>
                </a:solidFill>
              </a:rPr>
              <a:t>.</a:t>
            </a:r>
            <a:endParaRPr lang="en-US" sz="2400" dirty="0" smtClean="0">
              <a:solidFill>
                <a:schemeClr val="tx1"/>
              </a:solidFill>
            </a:endParaRPr>
          </a:p>
          <a:p>
            <a:pPr marL="45720" indent="0">
              <a:buNone/>
            </a:pPr>
            <a:endParaRPr lang="bg-BG" sz="2400" dirty="0">
              <a:solidFill>
                <a:schemeClr val="tx1"/>
              </a:solidFill>
            </a:endParaRPr>
          </a:p>
          <a:p>
            <a:pPr marL="45720" indent="0">
              <a:buNone/>
            </a:pPr>
            <a:r>
              <a:rPr lang="bg-BG" sz="2400" b="1" dirty="0">
                <a:solidFill>
                  <a:schemeClr val="tx1"/>
                </a:solidFill>
              </a:rPr>
              <a:t>Инструкция</a:t>
            </a:r>
            <a:r>
              <a:rPr lang="bg-BG" sz="2400" dirty="0">
                <a:solidFill>
                  <a:schemeClr val="tx1"/>
                </a:solidFill>
              </a:rPr>
              <a:t> - висшестоящ орган дава указания до подчинени нему органи относно прилагане на нормативен акт, който е издал или чието изпълнение трябва да обезпечи.</a:t>
            </a:r>
          </a:p>
        </p:txBody>
      </p:sp>
    </p:spTree>
    <p:extLst>
      <p:ext uri="{BB962C8B-B14F-4D97-AF65-F5344CB8AC3E}">
        <p14:creationId xmlns:p14="http://schemas.microsoft.com/office/powerpoint/2010/main" val="10181960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82099" y="408432"/>
            <a:ext cx="10972800" cy="1161061"/>
          </a:xfrm>
        </p:spPr>
        <p:txBody>
          <a:bodyPr>
            <a:normAutofit/>
          </a:bodyPr>
          <a:lstStyle/>
          <a:p>
            <a:pPr marL="45720" algn="ctr"/>
            <a:r>
              <a:rPr lang="bg-BG" sz="3200" b="1" dirty="0">
                <a:solidFill>
                  <a:schemeClr val="tx1"/>
                </a:solidFill>
                <a:latin typeface="+mn-lt"/>
              </a:rPr>
              <a:t>ОСНОВНИ ИЗИСКВАНИЯ ПРИ ПРИЕМАНЕ НА НОРМАТИВЕН </a:t>
            </a:r>
            <a:r>
              <a:rPr lang="bg-BG" sz="3200" b="1" dirty="0" smtClean="0">
                <a:solidFill>
                  <a:schemeClr val="tx1"/>
                </a:solidFill>
                <a:latin typeface="+mn-lt"/>
              </a:rPr>
              <a:t>АКТ</a:t>
            </a:r>
            <a:endParaRPr lang="bg-BG" sz="3200" dirty="0">
              <a:latin typeface="+mn-lt"/>
            </a:endParaRPr>
          </a:p>
        </p:txBody>
      </p:sp>
      <p:sp>
        <p:nvSpPr>
          <p:cNvPr id="3" name="Контейнер за съдържание 2"/>
          <p:cNvSpPr>
            <a:spLocks noGrp="1"/>
          </p:cNvSpPr>
          <p:nvPr>
            <p:ph idx="1"/>
          </p:nvPr>
        </p:nvSpPr>
        <p:spPr>
          <a:xfrm>
            <a:off x="468086" y="1569493"/>
            <a:ext cx="11400826" cy="4520411"/>
          </a:xfrm>
        </p:spPr>
        <p:txBody>
          <a:bodyPr lIns="180000" rIns="288000" bIns="144000" anchor="ctr">
            <a:noAutofit/>
          </a:bodyPr>
          <a:lstStyle/>
          <a:p>
            <a:pPr marL="274320" lvl="1" indent="0" algn="just">
              <a:buNone/>
            </a:pPr>
            <a:r>
              <a:rPr lang="bg-BG" sz="2400" b="1" dirty="0" smtClean="0">
                <a:solidFill>
                  <a:schemeClr val="tx1"/>
                </a:solidFill>
              </a:rPr>
              <a:t>Оценка на въздействие на нормативен акт </a:t>
            </a:r>
            <a:r>
              <a:rPr lang="bg-BG" sz="2400" b="1" dirty="0" smtClean="0">
                <a:solidFill>
                  <a:schemeClr val="tx1"/>
                </a:solidFill>
              </a:rPr>
              <a:t>- </a:t>
            </a:r>
            <a:r>
              <a:rPr lang="bg-BG" sz="2400" dirty="0" smtClean="0">
                <a:solidFill>
                  <a:schemeClr val="tx1"/>
                </a:solidFill>
              </a:rPr>
              <a:t>изследва </a:t>
            </a:r>
            <a:r>
              <a:rPr lang="bg-BG" sz="2400" dirty="0" smtClean="0">
                <a:solidFill>
                  <a:schemeClr val="tx1"/>
                </a:solidFill>
              </a:rPr>
              <a:t>съотношението между формулираните цели и</a:t>
            </a:r>
            <a:r>
              <a:rPr lang="en-US" sz="2400" dirty="0" smtClean="0">
                <a:solidFill>
                  <a:schemeClr val="tx1"/>
                </a:solidFill>
              </a:rPr>
              <a:t> </a:t>
            </a:r>
            <a:r>
              <a:rPr lang="bg-BG" sz="2400" dirty="0" smtClean="0">
                <a:solidFill>
                  <a:schemeClr val="tx1"/>
                </a:solidFill>
              </a:rPr>
              <a:t>очакваните резултати; </a:t>
            </a:r>
          </a:p>
          <a:p>
            <a:pPr marL="45720" lvl="0" indent="0" algn="just">
              <a:buNone/>
            </a:pPr>
            <a:r>
              <a:rPr lang="en-US" sz="2400" b="1" dirty="0" smtClean="0">
                <a:solidFill>
                  <a:schemeClr val="tx1"/>
                </a:solidFill>
              </a:rPr>
              <a:t>    </a:t>
            </a:r>
            <a:r>
              <a:rPr lang="bg-BG" sz="2400" b="1" dirty="0" smtClean="0">
                <a:solidFill>
                  <a:schemeClr val="tx1"/>
                </a:solidFill>
              </a:rPr>
              <a:t>Основни </a:t>
            </a:r>
            <a:r>
              <a:rPr lang="bg-BG" sz="2400" b="1" dirty="0">
                <a:solidFill>
                  <a:schemeClr val="tx1"/>
                </a:solidFill>
              </a:rPr>
              <a:t>принципи и действия при изготвяне на нормативен акт - </a:t>
            </a:r>
            <a:r>
              <a:rPr lang="bg-BG" sz="2400" dirty="0">
                <a:solidFill>
                  <a:schemeClr val="tx1"/>
                </a:solidFill>
              </a:rPr>
              <a:t>необходимост, </a:t>
            </a:r>
            <a:r>
              <a:rPr lang="bg-BG" sz="2400" dirty="0" smtClean="0">
                <a:solidFill>
                  <a:schemeClr val="tx1"/>
                </a:solidFill>
              </a:rPr>
              <a:t>обоснованост, предвидимост</a:t>
            </a:r>
            <a:r>
              <a:rPr lang="bg-BG" sz="2400" dirty="0">
                <a:solidFill>
                  <a:schemeClr val="tx1"/>
                </a:solidFill>
              </a:rPr>
              <a:t>, откритост, съгласуваност, субсидиарност, пропорционалност и стабилност;</a:t>
            </a:r>
          </a:p>
          <a:p>
            <a:pPr marL="45720" lvl="0" indent="0" algn="just">
              <a:buNone/>
            </a:pPr>
            <a:r>
              <a:rPr lang="en-US" sz="2400" b="1" dirty="0" smtClean="0">
                <a:solidFill>
                  <a:schemeClr val="tx1"/>
                </a:solidFill>
              </a:rPr>
              <a:t>     </a:t>
            </a:r>
            <a:r>
              <a:rPr lang="bg-BG" sz="2400" b="1" dirty="0" smtClean="0">
                <a:solidFill>
                  <a:schemeClr val="tx1"/>
                </a:solidFill>
              </a:rPr>
              <a:t>Обсъждане</a:t>
            </a:r>
            <a:r>
              <a:rPr lang="bg-BG" sz="2400" b="1" dirty="0">
                <a:solidFill>
                  <a:schemeClr val="tx1"/>
                </a:solidFill>
              </a:rPr>
              <a:t>, приемане и обнародване на нормативен акт -  з</a:t>
            </a:r>
            <a:r>
              <a:rPr lang="bg-BG" sz="2400" dirty="0">
                <a:solidFill>
                  <a:schemeClr val="tx1"/>
                </a:solidFill>
              </a:rPr>
              <a:t>адължителни елементи на мотивите и докладът на нормативния акт – причините, които налагат приемането; целите, които се поставят; финансовите и други средства, необходими за прилагането на новата уредба; очакваните резултати от прилагането, включително финансовите, ако има такива; анализ за съответствие с правото на Европейския съюз;</a:t>
            </a:r>
          </a:p>
          <a:p>
            <a:endParaRPr lang="bg-BG" sz="1800" dirty="0"/>
          </a:p>
        </p:txBody>
      </p:sp>
    </p:spTree>
    <p:extLst>
      <p:ext uri="{BB962C8B-B14F-4D97-AF65-F5344CB8AC3E}">
        <p14:creationId xmlns:p14="http://schemas.microsoft.com/office/powerpoint/2010/main" val="1271324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548640" y="445008"/>
            <a:ext cx="11247120" cy="1356360"/>
          </a:xfrm>
        </p:spPr>
        <p:txBody>
          <a:bodyPr>
            <a:normAutofit/>
          </a:bodyPr>
          <a:lstStyle/>
          <a:p>
            <a:pPr algn="ctr"/>
            <a:r>
              <a:rPr lang="bg-BG" sz="3200" b="1" dirty="0">
                <a:solidFill>
                  <a:srgbClr val="354F12"/>
                </a:solidFill>
                <a:latin typeface="Times New Roman"/>
              </a:rPr>
              <a:t>НОРМАТИВНИ АКТОВЕ СЪОТНОСИМИ КЪМ ДАНЪЧНОТО </a:t>
            </a:r>
            <a:r>
              <a:rPr lang="bg-BG" sz="3200" b="1" dirty="0" smtClean="0">
                <a:solidFill>
                  <a:srgbClr val="354F12"/>
                </a:solidFill>
                <a:latin typeface="Times New Roman"/>
              </a:rPr>
              <a:t>ЗАКОНОДАТЕЛСТВО</a:t>
            </a:r>
            <a:endParaRPr lang="bg-BG" dirty="0"/>
          </a:p>
        </p:txBody>
      </p:sp>
      <p:sp>
        <p:nvSpPr>
          <p:cNvPr id="3" name="Контейнер за съдържание 2"/>
          <p:cNvSpPr>
            <a:spLocks noGrp="1"/>
          </p:cNvSpPr>
          <p:nvPr>
            <p:ph idx="1"/>
          </p:nvPr>
        </p:nvSpPr>
        <p:spPr>
          <a:xfrm>
            <a:off x="713232" y="1609344"/>
            <a:ext cx="10908792" cy="4608576"/>
          </a:xfrm>
        </p:spPr>
        <p:txBody>
          <a:bodyPr>
            <a:normAutofit fontScale="77500" lnSpcReduction="20000"/>
          </a:bodyPr>
          <a:lstStyle/>
          <a:p>
            <a:pPr marL="45720" indent="0" algn="ctr">
              <a:buNone/>
            </a:pPr>
            <a:r>
              <a:rPr lang="en-US" b="1" dirty="0">
                <a:solidFill>
                  <a:schemeClr val="tx1"/>
                </a:solidFill>
              </a:rPr>
              <a:t> </a:t>
            </a:r>
            <a:endParaRPr lang="bg-BG" b="1" dirty="0" smtClean="0">
              <a:solidFill>
                <a:schemeClr val="tx1"/>
              </a:solidFill>
            </a:endParaRPr>
          </a:p>
          <a:p>
            <a:pPr lvl="0">
              <a:buFont typeface="Wingdings" panose="05000000000000000000" pitchFamily="2" charset="2"/>
              <a:buChar char="Ø"/>
            </a:pPr>
            <a:r>
              <a:rPr lang="bg-BG" sz="3200" dirty="0" smtClean="0">
                <a:solidFill>
                  <a:schemeClr val="tx1"/>
                </a:solidFill>
              </a:rPr>
              <a:t>Конституцията на Република България</a:t>
            </a:r>
          </a:p>
          <a:p>
            <a:pPr lvl="0">
              <a:buFont typeface="Wingdings" panose="05000000000000000000" pitchFamily="2" charset="2"/>
              <a:buChar char="Ø"/>
            </a:pPr>
            <a:r>
              <a:rPr lang="bg-BG" sz="3200" dirty="0" smtClean="0">
                <a:solidFill>
                  <a:schemeClr val="tx1"/>
                </a:solidFill>
              </a:rPr>
              <a:t>Данъчно </a:t>
            </a:r>
            <a:r>
              <a:rPr lang="bg-BG" sz="3200" dirty="0">
                <a:solidFill>
                  <a:schemeClr val="tx1"/>
                </a:solidFill>
              </a:rPr>
              <a:t>осигурителен процесуален кодекс</a:t>
            </a:r>
            <a:r>
              <a:rPr lang="bg-BG" sz="3200" dirty="0" smtClean="0">
                <a:solidFill>
                  <a:schemeClr val="tx1"/>
                </a:solidFill>
              </a:rPr>
              <a:t>;</a:t>
            </a:r>
            <a:r>
              <a:rPr lang="bg-BG" sz="3200" dirty="0">
                <a:solidFill>
                  <a:schemeClr val="tx1"/>
                </a:solidFill>
              </a:rPr>
              <a:t> </a:t>
            </a:r>
          </a:p>
          <a:p>
            <a:pPr lvl="0">
              <a:buFont typeface="Wingdings" panose="05000000000000000000" pitchFamily="2" charset="2"/>
              <a:buChar char="Ø"/>
            </a:pPr>
            <a:r>
              <a:rPr lang="bg-BG" sz="3200" dirty="0">
                <a:solidFill>
                  <a:schemeClr val="tx1"/>
                </a:solidFill>
              </a:rPr>
              <a:t>Административно процесуален кодекс</a:t>
            </a:r>
            <a:r>
              <a:rPr lang="bg-BG" sz="3200" dirty="0" smtClean="0">
                <a:solidFill>
                  <a:schemeClr val="tx1"/>
                </a:solidFill>
              </a:rPr>
              <a:t>;</a:t>
            </a:r>
            <a:r>
              <a:rPr lang="bg-BG" sz="3200" dirty="0">
                <a:solidFill>
                  <a:schemeClr val="tx1"/>
                </a:solidFill>
              </a:rPr>
              <a:t> </a:t>
            </a:r>
          </a:p>
          <a:p>
            <a:pPr lvl="0">
              <a:buFont typeface="Wingdings" panose="05000000000000000000" pitchFamily="2" charset="2"/>
              <a:buChar char="Ø"/>
            </a:pPr>
            <a:r>
              <a:rPr lang="bg-BG" sz="3200" dirty="0">
                <a:solidFill>
                  <a:schemeClr val="tx1"/>
                </a:solidFill>
              </a:rPr>
              <a:t>Закон за местните данъци и такси</a:t>
            </a:r>
            <a:r>
              <a:rPr lang="bg-BG" sz="3200" dirty="0" smtClean="0">
                <a:solidFill>
                  <a:schemeClr val="tx1"/>
                </a:solidFill>
              </a:rPr>
              <a:t>;</a:t>
            </a:r>
            <a:r>
              <a:rPr lang="bg-BG" sz="3200" dirty="0">
                <a:solidFill>
                  <a:schemeClr val="tx1"/>
                </a:solidFill>
              </a:rPr>
              <a:t> </a:t>
            </a:r>
          </a:p>
          <a:p>
            <a:pPr lvl="0">
              <a:buFont typeface="Wingdings" panose="05000000000000000000" pitchFamily="2" charset="2"/>
              <a:buChar char="Ø"/>
            </a:pPr>
            <a:r>
              <a:rPr lang="bg-BG" sz="3200" dirty="0">
                <a:solidFill>
                  <a:schemeClr val="tx1"/>
                </a:solidFill>
              </a:rPr>
              <a:t>Закон за публичните финанси</a:t>
            </a:r>
            <a:r>
              <a:rPr lang="bg-BG" sz="3200" dirty="0" smtClean="0">
                <a:solidFill>
                  <a:schemeClr val="tx1"/>
                </a:solidFill>
              </a:rPr>
              <a:t>;</a:t>
            </a:r>
            <a:r>
              <a:rPr lang="bg-BG" sz="3200" dirty="0">
                <a:solidFill>
                  <a:schemeClr val="tx1"/>
                </a:solidFill>
              </a:rPr>
              <a:t> </a:t>
            </a:r>
          </a:p>
          <a:p>
            <a:pPr lvl="0">
              <a:buFont typeface="Wingdings" panose="05000000000000000000" pitchFamily="2" charset="2"/>
              <a:buChar char="Ø"/>
            </a:pPr>
            <a:r>
              <a:rPr lang="bg-BG" sz="3200" dirty="0">
                <a:solidFill>
                  <a:schemeClr val="tx1"/>
                </a:solidFill>
              </a:rPr>
              <a:t>Закон за административните нарушения и наказания</a:t>
            </a:r>
            <a:r>
              <a:rPr lang="bg-BG" sz="3200" dirty="0" smtClean="0">
                <a:solidFill>
                  <a:schemeClr val="tx1"/>
                </a:solidFill>
              </a:rPr>
              <a:t>;</a:t>
            </a:r>
          </a:p>
          <a:p>
            <a:pPr lvl="0">
              <a:buFont typeface="Wingdings" panose="05000000000000000000" pitchFamily="2" charset="2"/>
              <a:buChar char="Ø"/>
            </a:pPr>
            <a:r>
              <a:rPr lang="bg-BG" sz="3200" dirty="0" smtClean="0">
                <a:solidFill>
                  <a:schemeClr val="tx1"/>
                </a:solidFill>
              </a:rPr>
              <a:t>Закон за електронното управление и </a:t>
            </a:r>
            <a:r>
              <a:rPr lang="ru-RU" sz="3200" dirty="0" smtClean="0">
                <a:solidFill>
                  <a:schemeClr val="tx1"/>
                </a:solidFill>
              </a:rPr>
              <a:t>Закон за електронния документ и електронните удостоверителни услуги</a:t>
            </a:r>
            <a:r>
              <a:rPr lang="bg-BG" sz="3200" dirty="0" smtClean="0">
                <a:solidFill>
                  <a:schemeClr val="tx1"/>
                </a:solidFill>
              </a:rPr>
              <a:t>;</a:t>
            </a:r>
            <a:endParaRPr lang="bg-BG" sz="3200" dirty="0">
              <a:solidFill>
                <a:schemeClr val="tx1"/>
              </a:solidFill>
            </a:endParaRPr>
          </a:p>
          <a:p>
            <a:pPr lvl="0">
              <a:buFont typeface="Wingdings" panose="05000000000000000000" pitchFamily="2" charset="2"/>
              <a:buChar char="Ø"/>
            </a:pPr>
            <a:r>
              <a:rPr lang="bg-BG" sz="3200" dirty="0">
                <a:solidFill>
                  <a:schemeClr val="tx1"/>
                </a:solidFill>
              </a:rPr>
              <a:t>Наредба по чл. 1, ал. 2 от ЗМДТ и наредба по чл. 9 от ЗМДТ</a:t>
            </a:r>
          </a:p>
          <a:p>
            <a:pPr marL="45720" indent="0">
              <a:buNone/>
            </a:pPr>
            <a:r>
              <a:rPr lang="bg-BG" dirty="0">
                <a:solidFill>
                  <a:schemeClr val="tx1"/>
                </a:solidFill>
              </a:rPr>
              <a:t> </a:t>
            </a:r>
          </a:p>
          <a:p>
            <a:endParaRPr lang="ru-RU" dirty="0"/>
          </a:p>
        </p:txBody>
      </p:sp>
    </p:spTree>
    <p:extLst>
      <p:ext uri="{BB962C8B-B14F-4D97-AF65-F5344CB8AC3E}">
        <p14:creationId xmlns:p14="http://schemas.microsoft.com/office/powerpoint/2010/main" val="1746990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82110" y="295703"/>
            <a:ext cx="9875520" cy="946244"/>
          </a:xfrm>
        </p:spPr>
        <p:txBody>
          <a:bodyPr>
            <a:normAutofit fontScale="90000"/>
          </a:bodyPr>
          <a:lstStyle/>
          <a:p>
            <a:pPr algn="ctr"/>
            <a:r>
              <a:rPr lang="ru-RU" sz="3200" b="1" dirty="0">
                <a:solidFill>
                  <a:schemeClr val="accent1">
                    <a:lumMod val="75000"/>
                  </a:schemeClr>
                </a:solidFill>
                <a:latin typeface="+mn-lt"/>
              </a:rPr>
              <a:t>НОРМАТИВНИ АКТОВЕ СЪОТНОСИМИ КЪМ ДАНЪЧНОТО ЗАКОНОДАТЕЛСТВО</a:t>
            </a:r>
            <a:endParaRPr lang="bg-BG" sz="3200" b="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506776" y="1241947"/>
            <a:ext cx="11226188" cy="5336274"/>
          </a:xfrm>
        </p:spPr>
        <p:txBody>
          <a:bodyPr>
            <a:noAutofit/>
          </a:bodyPr>
          <a:lstStyle/>
          <a:p>
            <a:pPr marL="45720" indent="0">
              <a:buNone/>
            </a:pPr>
            <a:r>
              <a:rPr lang="bg-BG" sz="1800" b="1" dirty="0" smtClean="0"/>
              <a:t>Конституция на Република България</a:t>
            </a:r>
          </a:p>
          <a:p>
            <a:r>
              <a:rPr lang="ru-RU" sz="1800" dirty="0" err="1" smtClean="0"/>
              <a:t>Гражданите</a:t>
            </a:r>
            <a:r>
              <a:rPr lang="ru-RU" sz="1800" dirty="0" smtClean="0"/>
              <a:t> </a:t>
            </a:r>
            <a:r>
              <a:rPr lang="ru-RU" sz="1800" dirty="0" err="1"/>
              <a:t>са</a:t>
            </a:r>
            <a:r>
              <a:rPr lang="ru-RU" sz="1800" dirty="0"/>
              <a:t> </a:t>
            </a:r>
            <a:r>
              <a:rPr lang="ru-RU" sz="1800" dirty="0" err="1"/>
              <a:t>длъжни</a:t>
            </a:r>
            <a:r>
              <a:rPr lang="ru-RU" sz="1800" dirty="0"/>
              <a:t> да </a:t>
            </a:r>
            <a:r>
              <a:rPr lang="ru-RU" sz="1800" dirty="0" err="1"/>
              <a:t>плащат</a:t>
            </a:r>
            <a:r>
              <a:rPr lang="ru-RU" sz="1800" dirty="0"/>
              <a:t> </a:t>
            </a:r>
            <a:r>
              <a:rPr lang="ru-RU" sz="1800" dirty="0" err="1"/>
              <a:t>данъци</a:t>
            </a:r>
            <a:r>
              <a:rPr lang="ru-RU" sz="1800" dirty="0"/>
              <a:t> и такси, </a:t>
            </a:r>
            <a:r>
              <a:rPr lang="ru-RU" sz="1800" dirty="0" err="1"/>
              <a:t>установени</a:t>
            </a:r>
            <a:r>
              <a:rPr lang="ru-RU" sz="1800" dirty="0"/>
              <a:t> </a:t>
            </a:r>
            <a:r>
              <a:rPr lang="ru-RU" sz="1800" dirty="0" err="1"/>
              <a:t>със</a:t>
            </a:r>
            <a:r>
              <a:rPr lang="ru-RU" sz="1800" dirty="0"/>
              <a:t> закон, </a:t>
            </a:r>
            <a:r>
              <a:rPr lang="ru-RU" sz="1800" dirty="0" err="1"/>
              <a:t>съобразно</a:t>
            </a:r>
            <a:r>
              <a:rPr lang="ru-RU" sz="1800" dirty="0"/>
              <a:t> </a:t>
            </a:r>
            <a:r>
              <a:rPr lang="ru-RU" sz="1800" dirty="0" err="1"/>
              <a:t>техните</a:t>
            </a:r>
            <a:r>
              <a:rPr lang="ru-RU" sz="1800" dirty="0"/>
              <a:t> доходи и имущество.</a:t>
            </a:r>
          </a:p>
          <a:p>
            <a:r>
              <a:rPr lang="ru-RU" sz="1800" dirty="0" err="1" smtClean="0"/>
              <a:t>Данъчни</a:t>
            </a:r>
            <a:r>
              <a:rPr lang="ru-RU" sz="1800" dirty="0" smtClean="0"/>
              <a:t> </a:t>
            </a:r>
            <a:r>
              <a:rPr lang="ru-RU" sz="1800" dirty="0" err="1"/>
              <a:t>облекчения</a:t>
            </a:r>
            <a:r>
              <a:rPr lang="ru-RU" sz="1800" dirty="0"/>
              <a:t> и </a:t>
            </a:r>
            <a:r>
              <a:rPr lang="ru-RU" sz="1800" dirty="0" err="1"/>
              <a:t>утежнения</a:t>
            </a:r>
            <a:r>
              <a:rPr lang="ru-RU" sz="1800" dirty="0"/>
              <a:t> </a:t>
            </a:r>
            <a:r>
              <a:rPr lang="ru-RU" sz="1800" dirty="0" err="1"/>
              <a:t>могат</a:t>
            </a:r>
            <a:r>
              <a:rPr lang="ru-RU" sz="1800" dirty="0"/>
              <a:t> да се </a:t>
            </a:r>
            <a:r>
              <a:rPr lang="ru-RU" sz="1800" dirty="0" err="1"/>
              <a:t>установяват</a:t>
            </a:r>
            <a:r>
              <a:rPr lang="ru-RU" sz="1800" dirty="0"/>
              <a:t> само </a:t>
            </a:r>
            <a:r>
              <a:rPr lang="ru-RU" sz="1800" dirty="0" err="1"/>
              <a:t>със</a:t>
            </a:r>
            <a:r>
              <a:rPr lang="ru-RU" sz="1800" dirty="0"/>
              <a:t> закон</a:t>
            </a:r>
            <a:r>
              <a:rPr lang="ru-RU" sz="1800" dirty="0" smtClean="0"/>
              <a:t>.</a:t>
            </a:r>
          </a:p>
          <a:p>
            <a:r>
              <a:rPr lang="ru-RU" sz="1800" dirty="0" err="1"/>
              <a:t>Народното</a:t>
            </a:r>
            <a:r>
              <a:rPr lang="ru-RU" sz="1800" dirty="0"/>
              <a:t> </a:t>
            </a:r>
            <a:r>
              <a:rPr lang="ru-RU" sz="1800" dirty="0" err="1" smtClean="0"/>
              <a:t>събрание</a:t>
            </a:r>
            <a:r>
              <a:rPr lang="ru-RU" sz="1800" dirty="0" smtClean="0"/>
              <a:t> </a:t>
            </a:r>
            <a:r>
              <a:rPr lang="ru-RU" sz="1800" dirty="0" err="1" smtClean="0"/>
              <a:t>установява</a:t>
            </a:r>
            <a:r>
              <a:rPr lang="ru-RU" sz="1800" dirty="0" smtClean="0"/>
              <a:t> </a:t>
            </a:r>
            <a:r>
              <a:rPr lang="ru-RU" sz="1800" dirty="0" err="1"/>
              <a:t>данъците</a:t>
            </a:r>
            <a:r>
              <a:rPr lang="ru-RU" sz="1800" dirty="0"/>
              <a:t> и </a:t>
            </a:r>
            <a:r>
              <a:rPr lang="ru-RU" sz="1800" dirty="0" err="1"/>
              <a:t>определя</a:t>
            </a:r>
            <a:r>
              <a:rPr lang="ru-RU" sz="1800" dirty="0"/>
              <a:t> размера на </a:t>
            </a:r>
            <a:r>
              <a:rPr lang="ru-RU" sz="1800" dirty="0" err="1"/>
              <a:t>държавните</a:t>
            </a:r>
            <a:r>
              <a:rPr lang="ru-RU" sz="1800" dirty="0"/>
              <a:t> </a:t>
            </a:r>
            <a:r>
              <a:rPr lang="ru-RU" sz="1800" dirty="0" err="1" smtClean="0"/>
              <a:t>данъци</a:t>
            </a:r>
            <a:r>
              <a:rPr lang="ru-RU" sz="1800" dirty="0"/>
              <a:t>.</a:t>
            </a:r>
            <a:endParaRPr lang="ru-RU" sz="1800" dirty="0" smtClean="0"/>
          </a:p>
          <a:p>
            <a:r>
              <a:rPr lang="ru-RU" sz="1800" dirty="0" err="1"/>
              <a:t>Общината</a:t>
            </a:r>
            <a:r>
              <a:rPr lang="ru-RU" sz="1800" dirty="0"/>
              <a:t> </a:t>
            </a:r>
            <a:r>
              <a:rPr lang="ru-RU" sz="1800" dirty="0" err="1"/>
              <a:t>има</a:t>
            </a:r>
            <a:r>
              <a:rPr lang="ru-RU" sz="1800" dirty="0"/>
              <a:t> самостоятелен бюджет</a:t>
            </a:r>
            <a:r>
              <a:rPr lang="ru-RU" sz="1800" dirty="0" smtClean="0"/>
              <a:t>. </a:t>
            </a:r>
            <a:r>
              <a:rPr lang="ru-RU" sz="1800" dirty="0" err="1" smtClean="0"/>
              <a:t>Постоянните</a:t>
            </a:r>
            <a:r>
              <a:rPr lang="ru-RU" sz="1800" dirty="0" smtClean="0"/>
              <a:t> </a:t>
            </a:r>
            <a:r>
              <a:rPr lang="ru-RU" sz="1800" dirty="0" err="1"/>
              <a:t>финансови</a:t>
            </a:r>
            <a:r>
              <a:rPr lang="ru-RU" sz="1800" dirty="0"/>
              <a:t> </a:t>
            </a:r>
            <a:r>
              <a:rPr lang="ru-RU" sz="1800" dirty="0" err="1"/>
              <a:t>източници</a:t>
            </a:r>
            <a:r>
              <a:rPr lang="ru-RU" sz="1800" dirty="0"/>
              <a:t> на </a:t>
            </a:r>
            <a:r>
              <a:rPr lang="ru-RU" sz="1800" dirty="0" err="1"/>
              <a:t>общината</a:t>
            </a:r>
            <a:r>
              <a:rPr lang="ru-RU" sz="1800" dirty="0"/>
              <a:t> се определят </a:t>
            </a:r>
            <a:r>
              <a:rPr lang="ru-RU" sz="1800" dirty="0" err="1"/>
              <a:t>със</a:t>
            </a:r>
            <a:r>
              <a:rPr lang="ru-RU" sz="1800" dirty="0"/>
              <a:t> закон.</a:t>
            </a:r>
          </a:p>
          <a:p>
            <a:r>
              <a:rPr lang="ru-RU" sz="1800" dirty="0" smtClean="0"/>
              <a:t>Общинският </a:t>
            </a:r>
            <a:r>
              <a:rPr lang="ru-RU" sz="1800" dirty="0"/>
              <a:t>съвет определя размера на местните данъци при условия, по ред и в границите, установени със </a:t>
            </a:r>
            <a:r>
              <a:rPr lang="ru-RU" sz="1800" dirty="0" smtClean="0"/>
              <a:t>закон и определя размера </a:t>
            </a:r>
            <a:r>
              <a:rPr lang="ru-RU" sz="1800" dirty="0"/>
              <a:t>на местните такси по ред, установен със закон</a:t>
            </a:r>
            <a:r>
              <a:rPr lang="ru-RU" sz="1800" dirty="0" smtClean="0"/>
              <a:t>. </a:t>
            </a:r>
            <a:endParaRPr lang="ru-RU" sz="1800" dirty="0" smtClean="0"/>
          </a:p>
          <a:p>
            <a:pPr marL="45720" indent="0">
              <a:buNone/>
            </a:pPr>
            <a:r>
              <a:rPr lang="ru-RU" sz="1800" b="1" dirty="0" smtClean="0"/>
              <a:t>ЕХМС</a:t>
            </a:r>
          </a:p>
          <a:p>
            <a:r>
              <a:rPr lang="ru-RU" sz="1800" dirty="0" err="1" smtClean="0"/>
              <a:t>Поне</a:t>
            </a:r>
            <a:r>
              <a:rPr lang="ru-RU" sz="1800" dirty="0" smtClean="0"/>
              <a:t> </a:t>
            </a:r>
            <a:r>
              <a:rPr lang="ru-RU" sz="1800" dirty="0"/>
              <a:t>част от </a:t>
            </a:r>
            <a:r>
              <a:rPr lang="ru-RU" sz="1800" dirty="0" err="1"/>
              <a:t>финансовите</a:t>
            </a:r>
            <a:r>
              <a:rPr lang="ru-RU" sz="1800" dirty="0"/>
              <a:t> средства на </a:t>
            </a:r>
            <a:r>
              <a:rPr lang="ru-RU" sz="1800" dirty="0" err="1"/>
              <a:t>органите</a:t>
            </a:r>
            <a:r>
              <a:rPr lang="ru-RU" sz="1800" dirty="0"/>
              <a:t> </a:t>
            </a:r>
            <a:r>
              <a:rPr lang="ru-RU" sz="1800" dirty="0" smtClean="0"/>
              <a:t>на </a:t>
            </a:r>
            <a:r>
              <a:rPr lang="ru-RU" sz="1800" dirty="0" err="1" smtClean="0"/>
              <a:t>местно</a:t>
            </a:r>
            <a:r>
              <a:rPr lang="ru-RU" sz="1800" dirty="0" smtClean="0"/>
              <a:t> </a:t>
            </a:r>
            <a:r>
              <a:rPr lang="ru-RU" sz="1800" dirty="0"/>
              <a:t>самоуправление </a:t>
            </a:r>
            <a:r>
              <a:rPr lang="ru-RU" sz="1800" dirty="0" err="1"/>
              <a:t>трябва</a:t>
            </a:r>
            <a:r>
              <a:rPr lang="ru-RU" sz="1800" dirty="0"/>
              <a:t> да се </a:t>
            </a:r>
            <a:r>
              <a:rPr lang="ru-RU" sz="1800" dirty="0" err="1"/>
              <a:t>получава</a:t>
            </a:r>
            <a:r>
              <a:rPr lang="ru-RU" sz="1800" dirty="0"/>
              <a:t> от </a:t>
            </a:r>
            <a:r>
              <a:rPr lang="ru-RU" sz="1800" dirty="0" err="1" smtClean="0"/>
              <a:t>местни</a:t>
            </a:r>
            <a:r>
              <a:rPr lang="ru-RU" sz="1800" dirty="0" smtClean="0"/>
              <a:t> такси </a:t>
            </a:r>
            <a:r>
              <a:rPr lang="ru-RU" sz="1800" dirty="0"/>
              <a:t>и </a:t>
            </a:r>
            <a:r>
              <a:rPr lang="ru-RU" sz="1800" dirty="0" err="1"/>
              <a:t>данъци</a:t>
            </a:r>
            <a:r>
              <a:rPr lang="ru-RU" sz="1800" dirty="0"/>
              <a:t>, </a:t>
            </a:r>
            <a:r>
              <a:rPr lang="ru-RU" sz="1800" dirty="0" err="1"/>
              <a:t>чиито</a:t>
            </a:r>
            <a:r>
              <a:rPr lang="ru-RU" sz="1800" dirty="0"/>
              <a:t> </a:t>
            </a:r>
            <a:r>
              <a:rPr lang="ru-RU" sz="1800" dirty="0" err="1"/>
              <a:t>размери</a:t>
            </a:r>
            <a:r>
              <a:rPr lang="ru-RU" sz="1800" dirty="0"/>
              <a:t> те </a:t>
            </a:r>
            <a:r>
              <a:rPr lang="ru-RU" sz="1800" dirty="0" err="1"/>
              <a:t>имат</a:t>
            </a:r>
            <a:r>
              <a:rPr lang="ru-RU" sz="1800" dirty="0"/>
              <a:t> право да </a:t>
            </a:r>
            <a:r>
              <a:rPr lang="ru-RU" sz="1800" dirty="0" smtClean="0"/>
              <a:t>определят в </a:t>
            </a:r>
            <a:r>
              <a:rPr lang="ru-RU" sz="1800" dirty="0" err="1"/>
              <a:t>рамките</a:t>
            </a:r>
            <a:r>
              <a:rPr lang="ru-RU" sz="1800" dirty="0"/>
              <a:t> на закона.</a:t>
            </a:r>
          </a:p>
          <a:p>
            <a:r>
              <a:rPr lang="ru-RU" sz="1800" dirty="0" err="1" smtClean="0"/>
              <a:t>Финансовите</a:t>
            </a:r>
            <a:r>
              <a:rPr lang="ru-RU" sz="1800" dirty="0" smtClean="0"/>
              <a:t> </a:t>
            </a:r>
            <a:r>
              <a:rPr lang="ru-RU" sz="1800" dirty="0" err="1"/>
              <a:t>механизми</a:t>
            </a:r>
            <a:r>
              <a:rPr lang="ru-RU" sz="1800" dirty="0"/>
              <a:t>, </a:t>
            </a:r>
            <a:r>
              <a:rPr lang="ru-RU" sz="1800" dirty="0" err="1"/>
              <a:t>осигуряващи</a:t>
            </a:r>
            <a:r>
              <a:rPr lang="ru-RU" sz="1800" dirty="0"/>
              <a:t> </a:t>
            </a:r>
            <a:r>
              <a:rPr lang="ru-RU" sz="1800" dirty="0" err="1"/>
              <a:t>средствата</a:t>
            </a:r>
            <a:r>
              <a:rPr lang="ru-RU" sz="1800" dirty="0" smtClean="0"/>
              <a:t>, с </a:t>
            </a:r>
            <a:r>
              <a:rPr lang="ru-RU" sz="1800" dirty="0" err="1"/>
              <a:t>които</a:t>
            </a:r>
            <a:r>
              <a:rPr lang="ru-RU" sz="1800" dirty="0"/>
              <a:t> </a:t>
            </a:r>
            <a:r>
              <a:rPr lang="ru-RU" sz="1800" dirty="0" err="1"/>
              <a:t>разполагат</a:t>
            </a:r>
            <a:r>
              <a:rPr lang="ru-RU" sz="1800" dirty="0"/>
              <a:t> </a:t>
            </a:r>
            <a:r>
              <a:rPr lang="ru-RU" sz="1800" dirty="0" err="1"/>
              <a:t>органите</a:t>
            </a:r>
            <a:r>
              <a:rPr lang="ru-RU" sz="1800" dirty="0"/>
              <a:t> на </a:t>
            </a:r>
            <a:r>
              <a:rPr lang="ru-RU" sz="1800" dirty="0" err="1"/>
              <a:t>местно</a:t>
            </a:r>
            <a:r>
              <a:rPr lang="ru-RU" sz="1800" dirty="0"/>
              <a:t> самоуправление</a:t>
            </a:r>
            <a:r>
              <a:rPr lang="ru-RU" sz="1800" dirty="0" smtClean="0"/>
              <a:t>, </a:t>
            </a:r>
            <a:r>
              <a:rPr lang="ru-RU" sz="1800" dirty="0" err="1" smtClean="0"/>
              <a:t>трябва</a:t>
            </a:r>
            <a:r>
              <a:rPr lang="ru-RU" sz="1800" dirty="0" smtClean="0"/>
              <a:t> </a:t>
            </a:r>
            <a:r>
              <a:rPr lang="ru-RU" sz="1800" dirty="0"/>
              <a:t>да </a:t>
            </a:r>
            <a:r>
              <a:rPr lang="ru-RU" sz="1800" dirty="0" err="1"/>
              <a:t>бъдат</a:t>
            </a:r>
            <a:r>
              <a:rPr lang="ru-RU" sz="1800" dirty="0"/>
              <a:t> </a:t>
            </a:r>
            <a:r>
              <a:rPr lang="ru-RU" sz="1800" dirty="0" err="1"/>
              <a:t>достатъчно</a:t>
            </a:r>
            <a:r>
              <a:rPr lang="ru-RU" sz="1800" dirty="0"/>
              <a:t> </a:t>
            </a:r>
            <a:r>
              <a:rPr lang="ru-RU" sz="1800" dirty="0" err="1"/>
              <a:t>разнообразни</a:t>
            </a:r>
            <a:r>
              <a:rPr lang="ru-RU" sz="1800" dirty="0"/>
              <a:t> и </a:t>
            </a:r>
            <a:r>
              <a:rPr lang="ru-RU" sz="1800" dirty="0" err="1" smtClean="0"/>
              <a:t>подлежащи</a:t>
            </a:r>
            <a:r>
              <a:rPr lang="ru-RU" sz="1800" dirty="0" smtClean="0"/>
              <a:t> на </a:t>
            </a:r>
            <a:r>
              <a:rPr lang="ru-RU" sz="1800" dirty="0"/>
              <a:t>развитие, за да им позволят да </a:t>
            </a:r>
            <a:r>
              <a:rPr lang="ru-RU" sz="1800" dirty="0" err="1"/>
              <a:t>следват</a:t>
            </a:r>
            <a:r>
              <a:rPr lang="ru-RU" sz="1800" dirty="0"/>
              <a:t>, </a:t>
            </a:r>
            <a:r>
              <a:rPr lang="ru-RU" sz="1800" dirty="0" err="1"/>
              <a:t>доколкото</a:t>
            </a:r>
            <a:r>
              <a:rPr lang="ru-RU" sz="1800" dirty="0"/>
              <a:t> </a:t>
            </a:r>
            <a:r>
              <a:rPr lang="ru-RU" sz="1800" dirty="0" err="1" smtClean="0"/>
              <a:t>това</a:t>
            </a:r>
            <a:r>
              <a:rPr lang="ru-RU" sz="1800" dirty="0" smtClean="0"/>
              <a:t> </a:t>
            </a:r>
            <a:r>
              <a:rPr lang="ru-RU" sz="1800" dirty="0"/>
              <a:t>е </a:t>
            </a:r>
            <a:r>
              <a:rPr lang="ru-RU" sz="1800" dirty="0" err="1"/>
              <a:t>възможно</a:t>
            </a:r>
            <a:r>
              <a:rPr lang="ru-RU" sz="1800" dirty="0"/>
              <a:t> на практика, </a:t>
            </a:r>
            <a:r>
              <a:rPr lang="ru-RU" sz="1800" dirty="0" err="1"/>
              <a:t>естественото</a:t>
            </a:r>
            <a:r>
              <a:rPr lang="ru-RU" sz="1800" dirty="0"/>
              <a:t> </a:t>
            </a:r>
            <a:r>
              <a:rPr lang="ru-RU" sz="1800" dirty="0" err="1" smtClean="0"/>
              <a:t>нарастване</a:t>
            </a:r>
            <a:r>
              <a:rPr lang="ru-RU" sz="1800" dirty="0" smtClean="0"/>
              <a:t> на </a:t>
            </a:r>
            <a:r>
              <a:rPr lang="ru-RU" sz="1800" dirty="0" err="1"/>
              <a:t>разходите</a:t>
            </a:r>
            <a:r>
              <a:rPr lang="ru-RU" sz="1800" dirty="0"/>
              <a:t> за </a:t>
            </a:r>
            <a:r>
              <a:rPr lang="ru-RU" sz="1800" dirty="0" err="1"/>
              <a:t>упражняване</a:t>
            </a:r>
            <a:r>
              <a:rPr lang="ru-RU" sz="1800" dirty="0"/>
              <a:t> на </a:t>
            </a:r>
            <a:r>
              <a:rPr lang="ru-RU" sz="1800" dirty="0" err="1"/>
              <a:t>техните</a:t>
            </a:r>
            <a:r>
              <a:rPr lang="ru-RU" sz="1800" dirty="0"/>
              <a:t> </a:t>
            </a:r>
            <a:r>
              <a:rPr lang="ru-RU" sz="1800" dirty="0" err="1"/>
              <a:t>правомощия</a:t>
            </a:r>
            <a:r>
              <a:rPr lang="ru-RU" sz="1800" dirty="0"/>
              <a:t>.</a:t>
            </a:r>
            <a:endParaRPr lang="bg-BG" sz="1800" dirty="0"/>
          </a:p>
        </p:txBody>
      </p:sp>
    </p:spTree>
    <p:extLst>
      <p:ext uri="{BB962C8B-B14F-4D97-AF65-F5344CB8AC3E}">
        <p14:creationId xmlns:p14="http://schemas.microsoft.com/office/powerpoint/2010/main" val="2336075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67512" y="295702"/>
            <a:ext cx="11223171" cy="1356360"/>
          </a:xfrm>
        </p:spPr>
        <p:txBody>
          <a:bodyPr>
            <a:normAutofit/>
          </a:bodyPr>
          <a:lstStyle/>
          <a:p>
            <a:pPr algn="ctr"/>
            <a:r>
              <a:rPr lang="bg-BG" sz="3200" b="1" dirty="0">
                <a:solidFill>
                  <a:srgbClr val="354F12"/>
                </a:solidFill>
                <a:latin typeface="Times New Roman"/>
              </a:rPr>
              <a:t>НОРМАТИВНИ АКТОВЕ СЪОТНОСИМИ КЪМ ДАНЪЧНОТО </a:t>
            </a:r>
            <a:r>
              <a:rPr lang="bg-BG" sz="3200" b="1" dirty="0" smtClean="0">
                <a:solidFill>
                  <a:srgbClr val="354F12"/>
                </a:solidFill>
                <a:latin typeface="Times New Roman"/>
              </a:rPr>
              <a:t>ЗАКОНОДАТЕЛСТВО</a:t>
            </a:r>
            <a:endParaRPr lang="bg-BG" sz="2000" dirty="0"/>
          </a:p>
        </p:txBody>
      </p:sp>
      <p:sp>
        <p:nvSpPr>
          <p:cNvPr id="3" name="Контейнер за съдържание 2"/>
          <p:cNvSpPr>
            <a:spLocks noGrp="1"/>
          </p:cNvSpPr>
          <p:nvPr>
            <p:ph idx="1"/>
          </p:nvPr>
        </p:nvSpPr>
        <p:spPr>
          <a:xfrm>
            <a:off x="667512" y="1652062"/>
            <a:ext cx="10945368" cy="4443938"/>
          </a:xfrm>
        </p:spPr>
        <p:txBody>
          <a:bodyPr>
            <a:normAutofit lnSpcReduction="10000"/>
          </a:bodyPr>
          <a:lstStyle/>
          <a:p>
            <a:pPr marL="45720" indent="0">
              <a:buNone/>
            </a:pPr>
            <a:r>
              <a:rPr lang="bg-BG" sz="2800" b="1" dirty="0" smtClean="0">
                <a:solidFill>
                  <a:schemeClr val="tx1"/>
                </a:solidFill>
              </a:rPr>
              <a:t>Данъчно </a:t>
            </a:r>
            <a:r>
              <a:rPr lang="bg-BG" sz="2800" b="1" dirty="0">
                <a:solidFill>
                  <a:schemeClr val="tx1"/>
                </a:solidFill>
              </a:rPr>
              <a:t>осигурителен процесуален кодекс </a:t>
            </a:r>
          </a:p>
          <a:p>
            <a:pPr lvl="0">
              <a:buFont typeface="Wingdings" panose="05000000000000000000" pitchFamily="2" charset="2"/>
              <a:buChar char="Ø"/>
            </a:pPr>
            <a:r>
              <a:rPr lang="bg-BG" sz="2800" dirty="0" smtClean="0">
                <a:solidFill>
                  <a:schemeClr val="tx1"/>
                </a:solidFill>
              </a:rPr>
              <a:t> Регламентира </a:t>
            </a:r>
            <a:r>
              <a:rPr lang="bg-BG" sz="2800" dirty="0">
                <a:solidFill>
                  <a:schemeClr val="tx1"/>
                </a:solidFill>
              </a:rPr>
              <a:t>производствата по установяване на данъчните задължения. </a:t>
            </a:r>
          </a:p>
          <a:p>
            <a:pPr lvl="0">
              <a:buFont typeface="Wingdings" panose="05000000000000000000" pitchFamily="2" charset="2"/>
              <a:buChar char="Ø"/>
            </a:pPr>
            <a:r>
              <a:rPr lang="bg-BG" sz="2800" dirty="0" smtClean="0">
                <a:solidFill>
                  <a:schemeClr val="tx1"/>
                </a:solidFill>
              </a:rPr>
              <a:t> Правата </a:t>
            </a:r>
            <a:r>
              <a:rPr lang="bg-BG" sz="2800" dirty="0">
                <a:solidFill>
                  <a:schemeClr val="tx1"/>
                </a:solidFill>
              </a:rPr>
              <a:t>и отговорностите на органите по приходите, в т.ч. спазване на основните принципи в данъчното производство – принцип на законност, обективност, самостоятелност, служебно начало, добросъвестност и право на защита. </a:t>
            </a:r>
          </a:p>
          <a:p>
            <a:pPr lvl="0">
              <a:buFont typeface="Wingdings" panose="05000000000000000000" pitchFamily="2" charset="2"/>
              <a:buChar char="Ø"/>
            </a:pPr>
            <a:r>
              <a:rPr lang="bg-BG" sz="2800" dirty="0" smtClean="0">
                <a:solidFill>
                  <a:schemeClr val="tx1"/>
                </a:solidFill>
              </a:rPr>
              <a:t> Сроковете </a:t>
            </a:r>
            <a:r>
              <a:rPr lang="bg-BG" sz="2800" dirty="0">
                <a:solidFill>
                  <a:schemeClr val="tx1"/>
                </a:solidFill>
              </a:rPr>
              <a:t>за издаване на актовете, компетентните лица, страни в производството, </a:t>
            </a:r>
            <a:r>
              <a:rPr lang="bg-BG" sz="2800" dirty="0" err="1">
                <a:solidFill>
                  <a:schemeClr val="tx1"/>
                </a:solidFill>
              </a:rPr>
              <a:t>давностни</a:t>
            </a:r>
            <a:r>
              <a:rPr lang="bg-BG" sz="2800" dirty="0">
                <a:solidFill>
                  <a:schemeClr val="tx1"/>
                </a:solidFill>
              </a:rPr>
              <a:t> срокове, отсрочване и разсрочване, принудително изпълнение;</a:t>
            </a:r>
          </a:p>
          <a:p>
            <a:endParaRPr lang="bg-BG" dirty="0"/>
          </a:p>
        </p:txBody>
      </p:sp>
    </p:spTree>
    <p:extLst>
      <p:ext uri="{BB962C8B-B14F-4D97-AF65-F5344CB8AC3E}">
        <p14:creationId xmlns:p14="http://schemas.microsoft.com/office/powerpoint/2010/main" val="3031267319"/>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2036</TotalTime>
  <Words>1596</Words>
  <Application>Microsoft Office PowerPoint</Application>
  <PresentationFormat>Widescreen</PresentationFormat>
  <Paragraphs>162</Paragraphs>
  <Slides>18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Corbel</vt:lpstr>
      <vt:lpstr>Times New Roman</vt:lpstr>
      <vt:lpstr>Wingdings</vt:lpstr>
      <vt:lpstr>База</vt:lpstr>
      <vt:lpstr>PowerPoint Presentation</vt:lpstr>
      <vt:lpstr> ОБЩИ ПОЛОЖЕНИЯ </vt:lpstr>
      <vt:lpstr>ВИДОВЕ НОРМАТИВНИ АКТОВЕ И ТЯХНОТО ЗНАЧЕНИЕ</vt:lpstr>
      <vt:lpstr>ВИДОВЕ НОРМАТИВНИ АКТОВЕ И ТЯХНОТО ЗНАЧЕНИЕ</vt:lpstr>
      <vt:lpstr>ВИДОВЕ НОРМАТИВНИ АКТОВЕ И ТЯХНОТО ЗНАЧЕНИЕ</vt:lpstr>
      <vt:lpstr>ОСНОВНИ ИЗИСКВАНИЯ ПРИ ПРИЕМАНЕ НА НОРМАТИВЕН АКТ</vt:lpstr>
      <vt:lpstr>НОРМАТИВНИ АКТОВЕ СЪОТНОСИМИ КЪМ ДАНЪЧНОТО ЗАКОНОДАТЕЛСТВО</vt:lpstr>
      <vt:lpstr>НОРМАТИВНИ АКТОВЕ СЪОТНОСИМИ КЪМ ДАНЪЧНОТО ЗАКОНОДАТЕЛСТВО</vt:lpstr>
      <vt:lpstr>НОРМАТИВНИ АКТОВЕ СЪОТНОСИМИ КЪМ ДАНЪЧНОТО ЗАКОНОДАТЕЛСТВО</vt:lpstr>
      <vt:lpstr>НОРМАТИВНИ АКТОВЕ СЪОТНОСИМИ КЪМ ДАНЪЧНОТО ЗАКОНОДАТЕЛСТВО</vt:lpstr>
      <vt:lpstr>НОРМАТИВНИ АКТОВЕ СЪОТНОСИМИ КЪМ ДАНЪЧНОТО ЗАКОНОДАТЕЛСТВО</vt:lpstr>
      <vt:lpstr>НОРМАТИВНИ АКТОВЕ СЪОТНОСИМИ КЪМ ДАНЪЧНОТО ЗАКОНОДАТЕЛСТВО </vt:lpstr>
      <vt:lpstr>НОРМАТИВНИ АКТОВЕ СЪОТНОСИМИ КЪМ ДАНЪЧНОТО ЗАКОНОДАТЕЛСТВО</vt:lpstr>
      <vt:lpstr>НОРМАТИВНИ АКТОВЕ СЪОТНОСИМИ КЪМ ДАНЪЧНОТО ЗАКОНОДАТЕЛСТВО Закон за електронното управление</vt:lpstr>
      <vt:lpstr>НОРМАТИВНИ АКТОВЕ СЪОТНОСИМИ КЪМ ДАНЪЧНОТО ЗАКОНОДАТЕЛСТВО   Местна нормативна уредба</vt:lpstr>
      <vt:lpstr>НОРМАТИВНИ АКТОВЕ СЪОТНОСИМИ КЪМ ДАНЪЧНОТО ЗАКОНОДАТЕЛСТВО</vt:lpstr>
      <vt:lpstr>НОРМАТИВНИ АКТОВЕ СЪОТНОСИМИ КЪМ ДАНЪЧНОТО ЗАКОНОДАТЕЛСТВО</vt:lpstr>
      <vt:lpstr>Други правни актове  Регламенти и Директиви на ЕС</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Fujitsu2</cp:lastModifiedBy>
  <cp:revision>88</cp:revision>
  <dcterms:created xsi:type="dcterms:W3CDTF">2020-11-16T15:48:02Z</dcterms:created>
  <dcterms:modified xsi:type="dcterms:W3CDTF">2022-05-31T20:59:20Z</dcterms:modified>
</cp:coreProperties>
</file>