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Override1.xml" ContentType="application/vnd.openxmlformats-officedocument.themeOverride+xml"/>
  <Override PartName="/ppt/theme/themeOverride2.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0" r:id="rId1"/>
  </p:sldMasterIdLst>
  <p:sldIdLst>
    <p:sldId id="258" r:id="rId2"/>
    <p:sldId id="259" r:id="rId3"/>
    <p:sldId id="260" r:id="rId4"/>
    <p:sldId id="261" r:id="rId5"/>
    <p:sldId id="262" r:id="rId6"/>
    <p:sldId id="263" r:id="rId7"/>
    <p:sldId id="264" r:id="rId8"/>
    <p:sldId id="265" r:id="rId9"/>
    <p:sldId id="266" r:id="rId10"/>
    <p:sldId id="267" r:id="rId11"/>
    <p:sldId id="268" r:id="rId12"/>
    <p:sldId id="269" r:id="rId13"/>
    <p:sldId id="270" r:id="rId14"/>
    <p:sldId id="271" r:id="rId15"/>
    <p:sldId id="272" r:id="rId16"/>
    <p:sldId id="274" r:id="rId17"/>
    <p:sldId id="273" r:id="rId18"/>
    <p:sldId id="276" r:id="rId19"/>
    <p:sldId id="275" r:id="rId20"/>
  </p:sldIdLst>
  <p:sldSz cx="12192000" cy="6858000"/>
  <p:notesSz cx="6858000" cy="9144000"/>
  <p:defaultTextStyle>
    <a:defPPr>
      <a:defRPr lang="bg-BG"/>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howGuides="1">
      <p:cViewPr varScale="1">
        <p:scale>
          <a:sx n="70" d="100"/>
          <a:sy n="70" d="100"/>
        </p:scale>
        <p:origin x="714" y="7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Заглавен слайд">
    <p:spTree>
      <p:nvGrpSpPr>
        <p:cNvPr id="1" name=""/>
        <p:cNvGrpSpPr/>
        <p:nvPr/>
      </p:nvGrpSpPr>
      <p:grpSpPr>
        <a:xfrm>
          <a:off x="0" y="0"/>
          <a:ext cx="0" cy="0"/>
          <a:chOff x="0" y="0"/>
          <a:chExt cx="0" cy="0"/>
        </a:xfrm>
      </p:grpSpPr>
      <p:sp>
        <p:nvSpPr>
          <p:cNvPr id="7" name="Rectangle 6"/>
          <p:cNvSpPr>
            <a:spLocks noChangeAspect="1"/>
          </p:cNvSpPr>
          <p:nvPr/>
        </p:nvSpPr>
        <p:spPr>
          <a:xfrm>
            <a:off x="231140" y="243840"/>
            <a:ext cx="11724640" cy="6377939"/>
          </a:xfrm>
          <a:prstGeom prst="rect">
            <a:avLst/>
          </a:prstGeom>
          <a:solidFill>
            <a:schemeClr val="accent1"/>
          </a:solidFill>
          <a:ln w="12700">
            <a:solidFill>
              <a:srgbClr val="FFFFFF"/>
            </a:solid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109980" y="882376"/>
            <a:ext cx="9966960" cy="2926080"/>
          </a:xfrm>
        </p:spPr>
        <p:txBody>
          <a:bodyPr anchor="b">
            <a:normAutofit/>
          </a:bodyPr>
          <a:lstStyle>
            <a:lvl1pPr algn="ctr">
              <a:lnSpc>
                <a:spcPct val="85000"/>
              </a:lnSpc>
              <a:defRPr sz="7200" b="1" cap="all" baseline="0">
                <a:solidFill>
                  <a:srgbClr val="FFFFFF"/>
                </a:solidFill>
              </a:defRPr>
            </a:lvl1pPr>
          </a:lstStyle>
          <a:p>
            <a:r>
              <a:rPr lang="bg-BG" smtClean="0"/>
              <a:t>Редакт. стил загл. образец</a:t>
            </a:r>
            <a:endParaRPr lang="en-US" dirty="0"/>
          </a:p>
        </p:txBody>
      </p:sp>
      <p:sp>
        <p:nvSpPr>
          <p:cNvPr id="3" name="Subtitle 2"/>
          <p:cNvSpPr>
            <a:spLocks noGrp="1"/>
          </p:cNvSpPr>
          <p:nvPr>
            <p:ph type="subTitle" idx="1"/>
          </p:nvPr>
        </p:nvSpPr>
        <p:spPr>
          <a:xfrm>
            <a:off x="1709530" y="3869634"/>
            <a:ext cx="8767860" cy="1388165"/>
          </a:xfrm>
        </p:spPr>
        <p:txBody>
          <a:bodyPr>
            <a:normAutofit/>
          </a:bodyPr>
          <a:lstStyle>
            <a:lvl1pPr marL="0" indent="0" algn="ctr">
              <a:buNone/>
              <a:defRPr sz="2200">
                <a:solidFill>
                  <a:srgbClr val="FFFFFF"/>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bg-BG" smtClean="0"/>
              <a:t>Щракнете за редакция стил подзагл. обр.</a:t>
            </a:r>
            <a:endParaRPr lang="en-US" dirty="0"/>
          </a:p>
        </p:txBody>
      </p:sp>
      <p:sp>
        <p:nvSpPr>
          <p:cNvPr id="4" name="Date Placeholder 3"/>
          <p:cNvSpPr>
            <a:spLocks noGrp="1"/>
          </p:cNvSpPr>
          <p:nvPr>
            <p:ph type="dt" sz="half" idx="10"/>
          </p:nvPr>
        </p:nvSpPr>
        <p:spPr/>
        <p:txBody>
          <a:bodyPr/>
          <a:lstStyle>
            <a:lvl1pPr>
              <a:defRPr>
                <a:solidFill>
                  <a:srgbClr val="FFFFFF"/>
                </a:solidFill>
              </a:defRPr>
            </a:lvl1pPr>
          </a:lstStyle>
          <a:p>
            <a:fld id="{24E374BC-D410-45E1-AF0F-3795EB5352C9}" type="datetimeFigureOut">
              <a:rPr lang="bg-BG" smtClean="0"/>
              <a:t>1.6.2022 г.</a:t>
            </a:fld>
            <a:endParaRPr lang="bg-BG"/>
          </a:p>
        </p:txBody>
      </p:sp>
      <p:sp>
        <p:nvSpPr>
          <p:cNvPr id="5" name="Footer Placeholder 4"/>
          <p:cNvSpPr>
            <a:spLocks noGrp="1"/>
          </p:cNvSpPr>
          <p:nvPr>
            <p:ph type="ftr" sz="quarter" idx="11"/>
          </p:nvPr>
        </p:nvSpPr>
        <p:spPr/>
        <p:txBody>
          <a:bodyPr/>
          <a:lstStyle>
            <a:lvl1pPr>
              <a:defRPr>
                <a:solidFill>
                  <a:srgbClr val="FFFFFF"/>
                </a:solidFill>
              </a:defRPr>
            </a:lvl1pPr>
          </a:lstStyle>
          <a:p>
            <a:endParaRPr lang="bg-BG"/>
          </a:p>
        </p:txBody>
      </p:sp>
      <p:sp>
        <p:nvSpPr>
          <p:cNvPr id="6" name="Slide Number Placeholder 5"/>
          <p:cNvSpPr>
            <a:spLocks noGrp="1"/>
          </p:cNvSpPr>
          <p:nvPr>
            <p:ph type="sldNum" sz="quarter" idx="12"/>
          </p:nvPr>
        </p:nvSpPr>
        <p:spPr/>
        <p:txBody>
          <a:bodyPr/>
          <a:lstStyle>
            <a:lvl1pPr>
              <a:defRPr>
                <a:solidFill>
                  <a:srgbClr val="FFFFFF"/>
                </a:solidFill>
              </a:defRPr>
            </a:lvl1pPr>
          </a:lstStyle>
          <a:p>
            <a:fld id="{D0FD718E-46A7-4A98-A9FE-3E1E2C2192EB}" type="slidenum">
              <a:rPr lang="bg-BG" smtClean="0"/>
              <a:t>‹#›</a:t>
            </a:fld>
            <a:endParaRPr lang="bg-BG"/>
          </a:p>
        </p:txBody>
      </p:sp>
      <p:cxnSp>
        <p:nvCxnSpPr>
          <p:cNvPr id="8" name="Straight Connector 7"/>
          <p:cNvCxnSpPr/>
          <p:nvPr/>
        </p:nvCxnSpPr>
        <p:spPr>
          <a:xfrm>
            <a:off x="1978660" y="3733800"/>
            <a:ext cx="8229601" cy="0"/>
          </a:xfrm>
          <a:prstGeom prst="line">
            <a:avLst/>
          </a:prstGeom>
          <a:ln>
            <a:solidFill>
              <a:srgbClr val="FFFFFF"/>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356036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лавие и вертикален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bg-BG" smtClean="0"/>
              <a:t>Редакт. стил загл. образец</a:t>
            </a:r>
            <a:endParaRPr lang="en-US" dirty="0"/>
          </a:p>
        </p:txBody>
      </p:sp>
      <p:sp>
        <p:nvSpPr>
          <p:cNvPr id="3" name="Vertical Text Placeholder 2"/>
          <p:cNvSpPr>
            <a:spLocks noGrp="1"/>
          </p:cNvSpPr>
          <p:nvPr>
            <p:ph type="body" orient="vert" idx="1"/>
          </p:nvPr>
        </p:nvSpPr>
        <p:spPr/>
        <p:txBody>
          <a:bodyPr vert="eaVert"/>
          <a:lstStyle/>
          <a:p>
            <a:pPr lvl="0"/>
            <a:r>
              <a:rPr lang="bg-BG" smtClean="0"/>
              <a:t>Щракнете, за да редактирате стиловете на текста в образеца</a:t>
            </a:r>
          </a:p>
          <a:p>
            <a:pPr lvl="1"/>
            <a:r>
              <a:rPr lang="bg-BG" smtClean="0"/>
              <a:t>Второ ниво</a:t>
            </a:r>
          </a:p>
          <a:p>
            <a:pPr lvl="2"/>
            <a:r>
              <a:rPr lang="bg-BG" smtClean="0"/>
              <a:t>Трето ниво</a:t>
            </a:r>
          </a:p>
          <a:p>
            <a:pPr lvl="3"/>
            <a:r>
              <a:rPr lang="bg-BG" smtClean="0"/>
              <a:t>Четвърто ниво</a:t>
            </a:r>
          </a:p>
          <a:p>
            <a:pPr lvl="4"/>
            <a:r>
              <a:rPr lang="bg-BG" smtClean="0"/>
              <a:t>Пето ниво</a:t>
            </a:r>
            <a:endParaRPr lang="en-US" dirty="0"/>
          </a:p>
        </p:txBody>
      </p:sp>
      <p:sp>
        <p:nvSpPr>
          <p:cNvPr id="4" name="Date Placeholder 3"/>
          <p:cNvSpPr>
            <a:spLocks noGrp="1"/>
          </p:cNvSpPr>
          <p:nvPr>
            <p:ph type="dt" sz="half" idx="10"/>
          </p:nvPr>
        </p:nvSpPr>
        <p:spPr/>
        <p:txBody>
          <a:bodyPr/>
          <a:lstStyle/>
          <a:p>
            <a:fld id="{24E374BC-D410-45E1-AF0F-3795EB5352C9}" type="datetimeFigureOut">
              <a:rPr lang="bg-BG" smtClean="0"/>
              <a:t>1.6.2022 г.</a:t>
            </a:fld>
            <a:endParaRPr lang="bg-BG"/>
          </a:p>
        </p:txBody>
      </p:sp>
      <p:sp>
        <p:nvSpPr>
          <p:cNvPr id="5" name="Footer Placeholder 4"/>
          <p:cNvSpPr>
            <a:spLocks noGrp="1"/>
          </p:cNvSpPr>
          <p:nvPr>
            <p:ph type="ftr" sz="quarter" idx="11"/>
          </p:nvPr>
        </p:nvSpPr>
        <p:spPr/>
        <p:txBody>
          <a:bodyPr/>
          <a:lstStyle/>
          <a:p>
            <a:endParaRPr lang="bg-BG"/>
          </a:p>
        </p:txBody>
      </p:sp>
      <p:sp>
        <p:nvSpPr>
          <p:cNvPr id="6" name="Slide Number Placeholder 5"/>
          <p:cNvSpPr>
            <a:spLocks noGrp="1"/>
          </p:cNvSpPr>
          <p:nvPr>
            <p:ph type="sldNum" sz="quarter" idx="12"/>
          </p:nvPr>
        </p:nvSpPr>
        <p:spPr/>
        <p:txBody>
          <a:bodyPr/>
          <a:lstStyle/>
          <a:p>
            <a:fld id="{D0FD718E-46A7-4A98-A9FE-3E1E2C2192EB}" type="slidenum">
              <a:rPr lang="bg-BG" smtClean="0"/>
              <a:t>‹#›</a:t>
            </a:fld>
            <a:endParaRPr lang="bg-BG"/>
          </a:p>
        </p:txBody>
      </p:sp>
    </p:spTree>
    <p:extLst>
      <p:ext uri="{BB962C8B-B14F-4D97-AF65-F5344CB8AC3E}">
        <p14:creationId xmlns:p14="http://schemas.microsoft.com/office/powerpoint/2010/main" val="38970553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но заглавие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762000"/>
            <a:ext cx="2324100" cy="5410200"/>
          </a:xfrm>
        </p:spPr>
        <p:txBody>
          <a:bodyPr vert="eaVert"/>
          <a:lstStyle/>
          <a:p>
            <a:r>
              <a:rPr lang="bg-BG" smtClean="0"/>
              <a:t>Редакт. стил загл. образец</a:t>
            </a:r>
            <a:endParaRPr lang="en-US" dirty="0"/>
          </a:p>
        </p:txBody>
      </p:sp>
      <p:sp>
        <p:nvSpPr>
          <p:cNvPr id="3" name="Vertical Text Placeholder 2"/>
          <p:cNvSpPr>
            <a:spLocks noGrp="1"/>
          </p:cNvSpPr>
          <p:nvPr>
            <p:ph type="body" orient="vert" idx="1"/>
          </p:nvPr>
        </p:nvSpPr>
        <p:spPr>
          <a:xfrm>
            <a:off x="1143000" y="762000"/>
            <a:ext cx="7429500" cy="5410200"/>
          </a:xfrm>
        </p:spPr>
        <p:txBody>
          <a:bodyPr vert="eaVert"/>
          <a:lstStyle/>
          <a:p>
            <a:pPr lvl="0"/>
            <a:r>
              <a:rPr lang="bg-BG" smtClean="0"/>
              <a:t>Щракнете, за да редактирате стиловете на текста в образеца</a:t>
            </a:r>
          </a:p>
          <a:p>
            <a:pPr lvl="1"/>
            <a:r>
              <a:rPr lang="bg-BG" smtClean="0"/>
              <a:t>Второ ниво</a:t>
            </a:r>
          </a:p>
          <a:p>
            <a:pPr lvl="2"/>
            <a:r>
              <a:rPr lang="bg-BG" smtClean="0"/>
              <a:t>Трето ниво</a:t>
            </a:r>
          </a:p>
          <a:p>
            <a:pPr lvl="3"/>
            <a:r>
              <a:rPr lang="bg-BG" smtClean="0"/>
              <a:t>Четвърто ниво</a:t>
            </a:r>
          </a:p>
          <a:p>
            <a:pPr lvl="4"/>
            <a:r>
              <a:rPr lang="bg-BG" smtClean="0"/>
              <a:t>Пето ниво</a:t>
            </a:r>
            <a:endParaRPr lang="en-US" dirty="0"/>
          </a:p>
        </p:txBody>
      </p:sp>
      <p:sp>
        <p:nvSpPr>
          <p:cNvPr id="4" name="Date Placeholder 3"/>
          <p:cNvSpPr>
            <a:spLocks noGrp="1"/>
          </p:cNvSpPr>
          <p:nvPr>
            <p:ph type="dt" sz="half" idx="10"/>
          </p:nvPr>
        </p:nvSpPr>
        <p:spPr/>
        <p:txBody>
          <a:bodyPr/>
          <a:lstStyle/>
          <a:p>
            <a:fld id="{24E374BC-D410-45E1-AF0F-3795EB5352C9}" type="datetimeFigureOut">
              <a:rPr lang="bg-BG" smtClean="0"/>
              <a:t>1.6.2022 г.</a:t>
            </a:fld>
            <a:endParaRPr lang="bg-BG"/>
          </a:p>
        </p:txBody>
      </p:sp>
      <p:sp>
        <p:nvSpPr>
          <p:cNvPr id="5" name="Footer Placeholder 4"/>
          <p:cNvSpPr>
            <a:spLocks noGrp="1"/>
          </p:cNvSpPr>
          <p:nvPr>
            <p:ph type="ftr" sz="quarter" idx="11"/>
          </p:nvPr>
        </p:nvSpPr>
        <p:spPr/>
        <p:txBody>
          <a:bodyPr/>
          <a:lstStyle/>
          <a:p>
            <a:endParaRPr lang="bg-BG"/>
          </a:p>
        </p:txBody>
      </p:sp>
      <p:sp>
        <p:nvSpPr>
          <p:cNvPr id="6" name="Slide Number Placeholder 5"/>
          <p:cNvSpPr>
            <a:spLocks noGrp="1"/>
          </p:cNvSpPr>
          <p:nvPr>
            <p:ph type="sldNum" sz="quarter" idx="12"/>
          </p:nvPr>
        </p:nvSpPr>
        <p:spPr/>
        <p:txBody>
          <a:bodyPr/>
          <a:lstStyle/>
          <a:p>
            <a:fld id="{D0FD718E-46A7-4A98-A9FE-3E1E2C2192EB}" type="slidenum">
              <a:rPr lang="bg-BG" smtClean="0"/>
              <a:t>‹#›</a:t>
            </a:fld>
            <a:endParaRPr lang="bg-BG"/>
          </a:p>
        </p:txBody>
      </p:sp>
    </p:spTree>
    <p:extLst>
      <p:ext uri="{BB962C8B-B14F-4D97-AF65-F5344CB8AC3E}">
        <p14:creationId xmlns:p14="http://schemas.microsoft.com/office/powerpoint/2010/main" val="11347175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лавие и съдържа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bg-BG" smtClean="0"/>
              <a:t>Редакт. стил загл. образец</a:t>
            </a:r>
            <a:endParaRPr lang="en-US" dirty="0"/>
          </a:p>
        </p:txBody>
      </p:sp>
      <p:sp>
        <p:nvSpPr>
          <p:cNvPr id="3" name="Content Placeholder 2"/>
          <p:cNvSpPr>
            <a:spLocks noGrp="1"/>
          </p:cNvSpPr>
          <p:nvPr>
            <p:ph idx="1"/>
          </p:nvPr>
        </p:nvSpPr>
        <p:spPr/>
        <p:txBody>
          <a:bodyPr/>
          <a:lstStyle/>
          <a:p>
            <a:pPr lvl="0"/>
            <a:r>
              <a:rPr lang="bg-BG" smtClean="0"/>
              <a:t>Щракнете, за да редактирате стиловете на текста в образеца</a:t>
            </a:r>
          </a:p>
          <a:p>
            <a:pPr lvl="1"/>
            <a:r>
              <a:rPr lang="bg-BG" smtClean="0"/>
              <a:t>Второ ниво</a:t>
            </a:r>
          </a:p>
          <a:p>
            <a:pPr lvl="2"/>
            <a:r>
              <a:rPr lang="bg-BG" smtClean="0"/>
              <a:t>Трето ниво</a:t>
            </a:r>
          </a:p>
          <a:p>
            <a:pPr lvl="3"/>
            <a:r>
              <a:rPr lang="bg-BG" smtClean="0"/>
              <a:t>Четвърто ниво</a:t>
            </a:r>
          </a:p>
          <a:p>
            <a:pPr lvl="4"/>
            <a:r>
              <a:rPr lang="bg-BG" smtClean="0"/>
              <a:t>Пето ниво</a:t>
            </a:r>
            <a:endParaRPr lang="en-US" dirty="0"/>
          </a:p>
        </p:txBody>
      </p:sp>
      <p:sp>
        <p:nvSpPr>
          <p:cNvPr id="4" name="Date Placeholder 3"/>
          <p:cNvSpPr>
            <a:spLocks noGrp="1"/>
          </p:cNvSpPr>
          <p:nvPr>
            <p:ph type="dt" sz="half" idx="10"/>
          </p:nvPr>
        </p:nvSpPr>
        <p:spPr/>
        <p:txBody>
          <a:bodyPr/>
          <a:lstStyle/>
          <a:p>
            <a:fld id="{24E374BC-D410-45E1-AF0F-3795EB5352C9}" type="datetimeFigureOut">
              <a:rPr lang="bg-BG" smtClean="0"/>
              <a:t>1.6.2022 г.</a:t>
            </a:fld>
            <a:endParaRPr lang="bg-BG"/>
          </a:p>
        </p:txBody>
      </p:sp>
      <p:sp>
        <p:nvSpPr>
          <p:cNvPr id="5" name="Footer Placeholder 4"/>
          <p:cNvSpPr>
            <a:spLocks noGrp="1"/>
          </p:cNvSpPr>
          <p:nvPr>
            <p:ph type="ftr" sz="quarter" idx="11"/>
          </p:nvPr>
        </p:nvSpPr>
        <p:spPr/>
        <p:txBody>
          <a:bodyPr/>
          <a:lstStyle/>
          <a:p>
            <a:endParaRPr lang="bg-BG"/>
          </a:p>
        </p:txBody>
      </p:sp>
      <p:sp>
        <p:nvSpPr>
          <p:cNvPr id="6" name="Slide Number Placeholder 5"/>
          <p:cNvSpPr>
            <a:spLocks noGrp="1"/>
          </p:cNvSpPr>
          <p:nvPr>
            <p:ph type="sldNum" sz="quarter" idx="12"/>
          </p:nvPr>
        </p:nvSpPr>
        <p:spPr/>
        <p:txBody>
          <a:bodyPr/>
          <a:lstStyle/>
          <a:p>
            <a:fld id="{D0FD718E-46A7-4A98-A9FE-3E1E2C2192EB}" type="slidenum">
              <a:rPr lang="bg-BG" smtClean="0"/>
              <a:t>‹#›</a:t>
            </a:fld>
            <a:endParaRPr lang="bg-BG"/>
          </a:p>
        </p:txBody>
      </p:sp>
    </p:spTree>
    <p:extLst>
      <p:ext uri="{BB962C8B-B14F-4D97-AF65-F5344CB8AC3E}">
        <p14:creationId xmlns:p14="http://schemas.microsoft.com/office/powerpoint/2010/main" val="40813621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лавка на секция">
    <p:spTree>
      <p:nvGrpSpPr>
        <p:cNvPr id="1" name=""/>
        <p:cNvGrpSpPr/>
        <p:nvPr/>
      </p:nvGrpSpPr>
      <p:grpSpPr>
        <a:xfrm>
          <a:off x="0" y="0"/>
          <a:ext cx="0" cy="0"/>
          <a:chOff x="0" y="0"/>
          <a:chExt cx="0" cy="0"/>
        </a:xfrm>
      </p:grpSpPr>
      <p:sp>
        <p:nvSpPr>
          <p:cNvPr id="2" name="Title 1"/>
          <p:cNvSpPr>
            <a:spLocks noGrp="1"/>
          </p:cNvSpPr>
          <p:nvPr>
            <p:ph type="title"/>
          </p:nvPr>
        </p:nvSpPr>
        <p:spPr>
          <a:xfrm>
            <a:off x="1106424" y="1173575"/>
            <a:ext cx="9966960" cy="2926080"/>
          </a:xfrm>
        </p:spPr>
        <p:txBody>
          <a:bodyPr anchor="b">
            <a:noAutofit/>
          </a:bodyPr>
          <a:lstStyle>
            <a:lvl1pPr algn="ctr">
              <a:lnSpc>
                <a:spcPct val="85000"/>
              </a:lnSpc>
              <a:defRPr sz="7200" b="0" cap="all" baseline="0"/>
            </a:lvl1pPr>
          </a:lstStyle>
          <a:p>
            <a:r>
              <a:rPr lang="bg-BG" smtClean="0"/>
              <a:t>Редакт. стил загл. образец</a:t>
            </a:r>
            <a:endParaRPr lang="en-US" dirty="0"/>
          </a:p>
        </p:txBody>
      </p:sp>
      <p:sp>
        <p:nvSpPr>
          <p:cNvPr id="3" name="Text Placeholder 2"/>
          <p:cNvSpPr>
            <a:spLocks noGrp="1"/>
          </p:cNvSpPr>
          <p:nvPr>
            <p:ph type="body" idx="1"/>
          </p:nvPr>
        </p:nvSpPr>
        <p:spPr>
          <a:xfrm>
            <a:off x="1709928" y="4154520"/>
            <a:ext cx="8769096" cy="1363806"/>
          </a:xfrm>
        </p:spPr>
        <p:txBody>
          <a:bodyPr anchor="t">
            <a:normAutofit/>
          </a:bodyPr>
          <a:lstStyle>
            <a:lvl1pPr marL="0" indent="0" algn="ctr">
              <a:buNone/>
              <a:defRPr sz="2200">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bg-BG" smtClean="0"/>
              <a:t>Щракнете, за да редактирате стиловете на текста в образеца</a:t>
            </a:r>
          </a:p>
        </p:txBody>
      </p:sp>
      <p:sp>
        <p:nvSpPr>
          <p:cNvPr id="4" name="Date Placeholder 3"/>
          <p:cNvSpPr>
            <a:spLocks noGrp="1"/>
          </p:cNvSpPr>
          <p:nvPr>
            <p:ph type="dt" sz="half" idx="10"/>
          </p:nvPr>
        </p:nvSpPr>
        <p:spPr/>
        <p:txBody>
          <a:bodyPr/>
          <a:lstStyle/>
          <a:p>
            <a:fld id="{24E374BC-D410-45E1-AF0F-3795EB5352C9}" type="datetimeFigureOut">
              <a:rPr lang="bg-BG" smtClean="0"/>
              <a:t>1.6.2022 г.</a:t>
            </a:fld>
            <a:endParaRPr lang="bg-BG"/>
          </a:p>
        </p:txBody>
      </p:sp>
      <p:sp>
        <p:nvSpPr>
          <p:cNvPr id="5" name="Footer Placeholder 4"/>
          <p:cNvSpPr>
            <a:spLocks noGrp="1"/>
          </p:cNvSpPr>
          <p:nvPr>
            <p:ph type="ftr" sz="quarter" idx="11"/>
          </p:nvPr>
        </p:nvSpPr>
        <p:spPr/>
        <p:txBody>
          <a:bodyPr/>
          <a:lstStyle/>
          <a:p>
            <a:endParaRPr lang="bg-BG"/>
          </a:p>
        </p:txBody>
      </p:sp>
      <p:sp>
        <p:nvSpPr>
          <p:cNvPr id="6" name="Slide Number Placeholder 5"/>
          <p:cNvSpPr>
            <a:spLocks noGrp="1"/>
          </p:cNvSpPr>
          <p:nvPr>
            <p:ph type="sldNum" sz="quarter" idx="12"/>
          </p:nvPr>
        </p:nvSpPr>
        <p:spPr/>
        <p:txBody>
          <a:bodyPr/>
          <a:lstStyle/>
          <a:p>
            <a:fld id="{D0FD718E-46A7-4A98-A9FE-3E1E2C2192EB}" type="slidenum">
              <a:rPr lang="bg-BG" smtClean="0"/>
              <a:t>‹#›</a:t>
            </a:fld>
            <a:endParaRPr lang="bg-BG"/>
          </a:p>
        </p:txBody>
      </p:sp>
      <p:cxnSp>
        <p:nvCxnSpPr>
          <p:cNvPr id="7" name="Straight Connector 6"/>
          <p:cNvCxnSpPr/>
          <p:nvPr/>
        </p:nvCxnSpPr>
        <p:spPr>
          <a:xfrm>
            <a:off x="1981200" y="4020408"/>
            <a:ext cx="8229601" cy="0"/>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180574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е съдържания">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bg-BG" smtClean="0"/>
              <a:t>Редакт. стил загл. образец</a:t>
            </a:r>
            <a:endParaRPr lang="en-US" dirty="0"/>
          </a:p>
        </p:txBody>
      </p:sp>
      <p:sp>
        <p:nvSpPr>
          <p:cNvPr id="3" name="Content Placeholder 2"/>
          <p:cNvSpPr>
            <a:spLocks noGrp="1"/>
          </p:cNvSpPr>
          <p:nvPr>
            <p:ph sz="half" idx="1"/>
          </p:nvPr>
        </p:nvSpPr>
        <p:spPr>
          <a:xfrm>
            <a:off x="1143000" y="2057399"/>
            <a:ext cx="4754880" cy="40233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bg-BG" smtClean="0"/>
              <a:t>Щракнете, за да редактирате стиловете на текста в образеца</a:t>
            </a:r>
          </a:p>
          <a:p>
            <a:pPr lvl="1"/>
            <a:r>
              <a:rPr lang="bg-BG" smtClean="0"/>
              <a:t>Второ ниво</a:t>
            </a:r>
          </a:p>
          <a:p>
            <a:pPr lvl="2"/>
            <a:r>
              <a:rPr lang="bg-BG" smtClean="0"/>
              <a:t>Трето ниво</a:t>
            </a:r>
          </a:p>
          <a:p>
            <a:pPr lvl="3"/>
            <a:r>
              <a:rPr lang="bg-BG" smtClean="0"/>
              <a:t>Четвърто ниво</a:t>
            </a:r>
          </a:p>
          <a:p>
            <a:pPr lvl="4"/>
            <a:r>
              <a:rPr lang="bg-BG" smtClean="0"/>
              <a:t>Пето ниво</a:t>
            </a:r>
            <a:endParaRPr lang="en-US" dirty="0"/>
          </a:p>
        </p:txBody>
      </p:sp>
      <p:sp>
        <p:nvSpPr>
          <p:cNvPr id="4" name="Content Placeholder 3"/>
          <p:cNvSpPr>
            <a:spLocks noGrp="1"/>
          </p:cNvSpPr>
          <p:nvPr>
            <p:ph sz="half" idx="2"/>
          </p:nvPr>
        </p:nvSpPr>
        <p:spPr>
          <a:xfrm>
            <a:off x="6267612" y="2057400"/>
            <a:ext cx="4754880" cy="40233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bg-BG" smtClean="0"/>
              <a:t>Щракнете, за да редактирате стиловете на текста в образеца</a:t>
            </a:r>
          </a:p>
          <a:p>
            <a:pPr lvl="1"/>
            <a:r>
              <a:rPr lang="bg-BG" smtClean="0"/>
              <a:t>Второ ниво</a:t>
            </a:r>
          </a:p>
          <a:p>
            <a:pPr lvl="2"/>
            <a:r>
              <a:rPr lang="bg-BG" smtClean="0"/>
              <a:t>Трето ниво</a:t>
            </a:r>
          </a:p>
          <a:p>
            <a:pPr lvl="3"/>
            <a:r>
              <a:rPr lang="bg-BG" smtClean="0"/>
              <a:t>Четвърто ниво</a:t>
            </a:r>
          </a:p>
          <a:p>
            <a:pPr lvl="4"/>
            <a:r>
              <a:rPr lang="bg-BG" smtClean="0"/>
              <a:t>Пето ниво</a:t>
            </a:r>
            <a:endParaRPr lang="en-US" dirty="0"/>
          </a:p>
        </p:txBody>
      </p:sp>
      <p:sp>
        <p:nvSpPr>
          <p:cNvPr id="5" name="Date Placeholder 4"/>
          <p:cNvSpPr>
            <a:spLocks noGrp="1"/>
          </p:cNvSpPr>
          <p:nvPr>
            <p:ph type="dt" sz="half" idx="10"/>
          </p:nvPr>
        </p:nvSpPr>
        <p:spPr/>
        <p:txBody>
          <a:bodyPr/>
          <a:lstStyle/>
          <a:p>
            <a:fld id="{24E374BC-D410-45E1-AF0F-3795EB5352C9}" type="datetimeFigureOut">
              <a:rPr lang="bg-BG" smtClean="0"/>
              <a:t>1.6.2022 г.</a:t>
            </a:fld>
            <a:endParaRPr lang="bg-BG"/>
          </a:p>
        </p:txBody>
      </p:sp>
      <p:sp>
        <p:nvSpPr>
          <p:cNvPr id="6" name="Footer Placeholder 5"/>
          <p:cNvSpPr>
            <a:spLocks noGrp="1"/>
          </p:cNvSpPr>
          <p:nvPr>
            <p:ph type="ftr" sz="quarter" idx="11"/>
          </p:nvPr>
        </p:nvSpPr>
        <p:spPr/>
        <p:txBody>
          <a:bodyPr/>
          <a:lstStyle/>
          <a:p>
            <a:endParaRPr lang="bg-BG"/>
          </a:p>
        </p:txBody>
      </p:sp>
      <p:sp>
        <p:nvSpPr>
          <p:cNvPr id="7" name="Slide Number Placeholder 6"/>
          <p:cNvSpPr>
            <a:spLocks noGrp="1"/>
          </p:cNvSpPr>
          <p:nvPr>
            <p:ph type="sldNum" sz="quarter" idx="12"/>
          </p:nvPr>
        </p:nvSpPr>
        <p:spPr/>
        <p:txBody>
          <a:bodyPr/>
          <a:lstStyle/>
          <a:p>
            <a:fld id="{D0FD718E-46A7-4A98-A9FE-3E1E2C2192EB}" type="slidenum">
              <a:rPr lang="bg-BG" smtClean="0"/>
              <a:t>‹#›</a:t>
            </a:fld>
            <a:endParaRPr lang="bg-BG"/>
          </a:p>
        </p:txBody>
      </p:sp>
    </p:spTree>
    <p:extLst>
      <p:ext uri="{BB962C8B-B14F-4D97-AF65-F5344CB8AC3E}">
        <p14:creationId xmlns:p14="http://schemas.microsoft.com/office/powerpoint/2010/main" val="29957672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bg-BG" smtClean="0"/>
              <a:t>Редакт. стил загл. образец</a:t>
            </a:r>
            <a:endParaRPr lang="en-US" dirty="0"/>
          </a:p>
        </p:txBody>
      </p:sp>
      <p:sp>
        <p:nvSpPr>
          <p:cNvPr id="3" name="Text Placeholder 2"/>
          <p:cNvSpPr>
            <a:spLocks noGrp="1"/>
          </p:cNvSpPr>
          <p:nvPr>
            <p:ph type="body" idx="1"/>
          </p:nvPr>
        </p:nvSpPr>
        <p:spPr>
          <a:xfrm>
            <a:off x="1143000" y="2001511"/>
            <a:ext cx="4754880" cy="777240"/>
          </a:xfrm>
        </p:spPr>
        <p:txBody>
          <a:bodyPr anchor="ctr"/>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bg-BG" smtClean="0"/>
              <a:t>Щракнете, за да редактирате стиловете на текста в образеца</a:t>
            </a:r>
          </a:p>
        </p:txBody>
      </p:sp>
      <p:sp>
        <p:nvSpPr>
          <p:cNvPr id="4" name="Content Placeholder 3"/>
          <p:cNvSpPr>
            <a:spLocks noGrp="1"/>
          </p:cNvSpPr>
          <p:nvPr>
            <p:ph sz="half" idx="2"/>
          </p:nvPr>
        </p:nvSpPr>
        <p:spPr>
          <a:xfrm>
            <a:off x="1143000" y="2721483"/>
            <a:ext cx="4754880" cy="338328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bg-BG" smtClean="0"/>
              <a:t>Щракнете, за да редактирате стиловете на текста в образеца</a:t>
            </a:r>
          </a:p>
          <a:p>
            <a:pPr lvl="1"/>
            <a:r>
              <a:rPr lang="bg-BG" smtClean="0"/>
              <a:t>Второ ниво</a:t>
            </a:r>
          </a:p>
          <a:p>
            <a:pPr lvl="2"/>
            <a:r>
              <a:rPr lang="bg-BG" smtClean="0"/>
              <a:t>Трето ниво</a:t>
            </a:r>
          </a:p>
          <a:p>
            <a:pPr lvl="3"/>
            <a:r>
              <a:rPr lang="bg-BG" smtClean="0"/>
              <a:t>Четвърто ниво</a:t>
            </a:r>
          </a:p>
          <a:p>
            <a:pPr lvl="4"/>
            <a:r>
              <a:rPr lang="bg-BG" smtClean="0"/>
              <a:t>Пето ниво</a:t>
            </a:r>
            <a:endParaRPr lang="en-US" dirty="0"/>
          </a:p>
        </p:txBody>
      </p:sp>
      <p:sp>
        <p:nvSpPr>
          <p:cNvPr id="5" name="Text Placeholder 4"/>
          <p:cNvSpPr>
            <a:spLocks noGrp="1"/>
          </p:cNvSpPr>
          <p:nvPr>
            <p:ph type="body" sz="quarter" idx="3"/>
          </p:nvPr>
        </p:nvSpPr>
        <p:spPr>
          <a:xfrm>
            <a:off x="6269173" y="1999032"/>
            <a:ext cx="4754880" cy="777240"/>
          </a:xfrm>
        </p:spPr>
        <p:txBody>
          <a:bodyPr anchor="ctr"/>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bg-BG" smtClean="0"/>
              <a:t>Щракнете, за да редактирате стиловете на текста в образеца</a:t>
            </a:r>
          </a:p>
        </p:txBody>
      </p:sp>
      <p:sp>
        <p:nvSpPr>
          <p:cNvPr id="6" name="Content Placeholder 5"/>
          <p:cNvSpPr>
            <a:spLocks noGrp="1"/>
          </p:cNvSpPr>
          <p:nvPr>
            <p:ph sz="quarter" idx="4"/>
          </p:nvPr>
        </p:nvSpPr>
        <p:spPr>
          <a:xfrm>
            <a:off x="6269173" y="2719322"/>
            <a:ext cx="4754880" cy="338328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bg-BG" smtClean="0"/>
              <a:t>Щракнете, за да редактирате стиловете на текста в образеца</a:t>
            </a:r>
          </a:p>
          <a:p>
            <a:pPr lvl="1"/>
            <a:r>
              <a:rPr lang="bg-BG" smtClean="0"/>
              <a:t>Второ ниво</a:t>
            </a:r>
          </a:p>
          <a:p>
            <a:pPr lvl="2"/>
            <a:r>
              <a:rPr lang="bg-BG" smtClean="0"/>
              <a:t>Трето ниво</a:t>
            </a:r>
          </a:p>
          <a:p>
            <a:pPr lvl="3"/>
            <a:r>
              <a:rPr lang="bg-BG" smtClean="0"/>
              <a:t>Четвърто ниво</a:t>
            </a:r>
          </a:p>
          <a:p>
            <a:pPr lvl="4"/>
            <a:r>
              <a:rPr lang="bg-BG" smtClean="0"/>
              <a:t>Пето ниво</a:t>
            </a:r>
            <a:endParaRPr lang="en-US" dirty="0"/>
          </a:p>
        </p:txBody>
      </p:sp>
      <p:sp>
        <p:nvSpPr>
          <p:cNvPr id="7" name="Date Placeholder 6"/>
          <p:cNvSpPr>
            <a:spLocks noGrp="1"/>
          </p:cNvSpPr>
          <p:nvPr>
            <p:ph type="dt" sz="half" idx="10"/>
          </p:nvPr>
        </p:nvSpPr>
        <p:spPr/>
        <p:txBody>
          <a:bodyPr/>
          <a:lstStyle/>
          <a:p>
            <a:fld id="{24E374BC-D410-45E1-AF0F-3795EB5352C9}" type="datetimeFigureOut">
              <a:rPr lang="bg-BG" smtClean="0"/>
              <a:t>1.6.2022 г.</a:t>
            </a:fld>
            <a:endParaRPr lang="bg-BG"/>
          </a:p>
        </p:txBody>
      </p:sp>
      <p:sp>
        <p:nvSpPr>
          <p:cNvPr id="8" name="Footer Placeholder 7"/>
          <p:cNvSpPr>
            <a:spLocks noGrp="1"/>
          </p:cNvSpPr>
          <p:nvPr>
            <p:ph type="ftr" sz="quarter" idx="11"/>
          </p:nvPr>
        </p:nvSpPr>
        <p:spPr/>
        <p:txBody>
          <a:bodyPr/>
          <a:lstStyle/>
          <a:p>
            <a:endParaRPr lang="bg-BG"/>
          </a:p>
        </p:txBody>
      </p:sp>
      <p:sp>
        <p:nvSpPr>
          <p:cNvPr id="9" name="Slide Number Placeholder 8"/>
          <p:cNvSpPr>
            <a:spLocks noGrp="1"/>
          </p:cNvSpPr>
          <p:nvPr>
            <p:ph type="sldNum" sz="quarter" idx="12"/>
          </p:nvPr>
        </p:nvSpPr>
        <p:spPr/>
        <p:txBody>
          <a:bodyPr/>
          <a:lstStyle/>
          <a:p>
            <a:fld id="{D0FD718E-46A7-4A98-A9FE-3E1E2C2192EB}" type="slidenum">
              <a:rPr lang="bg-BG" smtClean="0"/>
              <a:t>‹#›</a:t>
            </a:fld>
            <a:endParaRPr lang="bg-BG"/>
          </a:p>
        </p:txBody>
      </p:sp>
    </p:spTree>
    <p:extLst>
      <p:ext uri="{BB962C8B-B14F-4D97-AF65-F5344CB8AC3E}">
        <p14:creationId xmlns:p14="http://schemas.microsoft.com/office/powerpoint/2010/main" val="30966643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Само заглав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bg-BG" smtClean="0"/>
              <a:t>Редакт. стил загл. образец</a:t>
            </a:r>
            <a:endParaRPr lang="en-US" dirty="0"/>
          </a:p>
        </p:txBody>
      </p:sp>
      <p:sp>
        <p:nvSpPr>
          <p:cNvPr id="3" name="Date Placeholder 2"/>
          <p:cNvSpPr>
            <a:spLocks noGrp="1"/>
          </p:cNvSpPr>
          <p:nvPr>
            <p:ph type="dt" sz="half" idx="10"/>
          </p:nvPr>
        </p:nvSpPr>
        <p:spPr/>
        <p:txBody>
          <a:bodyPr/>
          <a:lstStyle/>
          <a:p>
            <a:fld id="{24E374BC-D410-45E1-AF0F-3795EB5352C9}" type="datetimeFigureOut">
              <a:rPr lang="bg-BG" smtClean="0"/>
              <a:t>1.6.2022 г.</a:t>
            </a:fld>
            <a:endParaRPr lang="bg-BG"/>
          </a:p>
        </p:txBody>
      </p:sp>
      <p:sp>
        <p:nvSpPr>
          <p:cNvPr id="4" name="Footer Placeholder 3"/>
          <p:cNvSpPr>
            <a:spLocks noGrp="1"/>
          </p:cNvSpPr>
          <p:nvPr>
            <p:ph type="ftr" sz="quarter" idx="11"/>
          </p:nvPr>
        </p:nvSpPr>
        <p:spPr/>
        <p:txBody>
          <a:bodyPr/>
          <a:lstStyle/>
          <a:p>
            <a:endParaRPr lang="bg-BG"/>
          </a:p>
        </p:txBody>
      </p:sp>
      <p:sp>
        <p:nvSpPr>
          <p:cNvPr id="5" name="Slide Number Placeholder 4"/>
          <p:cNvSpPr>
            <a:spLocks noGrp="1"/>
          </p:cNvSpPr>
          <p:nvPr>
            <p:ph type="sldNum" sz="quarter" idx="12"/>
          </p:nvPr>
        </p:nvSpPr>
        <p:spPr/>
        <p:txBody>
          <a:bodyPr/>
          <a:lstStyle/>
          <a:p>
            <a:fld id="{D0FD718E-46A7-4A98-A9FE-3E1E2C2192EB}" type="slidenum">
              <a:rPr lang="bg-BG" smtClean="0"/>
              <a:t>‹#›</a:t>
            </a:fld>
            <a:endParaRPr lang="bg-BG"/>
          </a:p>
        </p:txBody>
      </p:sp>
    </p:spTree>
    <p:extLst>
      <p:ext uri="{BB962C8B-B14F-4D97-AF65-F5344CB8AC3E}">
        <p14:creationId xmlns:p14="http://schemas.microsoft.com/office/powerpoint/2010/main" val="23108189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разе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4E374BC-D410-45E1-AF0F-3795EB5352C9}" type="datetimeFigureOut">
              <a:rPr lang="bg-BG" smtClean="0"/>
              <a:t>1.6.2022 г.</a:t>
            </a:fld>
            <a:endParaRPr lang="bg-BG"/>
          </a:p>
        </p:txBody>
      </p:sp>
      <p:sp>
        <p:nvSpPr>
          <p:cNvPr id="3" name="Footer Placeholder 2"/>
          <p:cNvSpPr>
            <a:spLocks noGrp="1"/>
          </p:cNvSpPr>
          <p:nvPr>
            <p:ph type="ftr" sz="quarter" idx="11"/>
          </p:nvPr>
        </p:nvSpPr>
        <p:spPr/>
        <p:txBody>
          <a:bodyPr/>
          <a:lstStyle/>
          <a:p>
            <a:endParaRPr lang="bg-BG"/>
          </a:p>
        </p:txBody>
      </p:sp>
      <p:sp>
        <p:nvSpPr>
          <p:cNvPr id="4" name="Slide Number Placeholder 3"/>
          <p:cNvSpPr>
            <a:spLocks noGrp="1"/>
          </p:cNvSpPr>
          <p:nvPr>
            <p:ph type="sldNum" sz="quarter" idx="12"/>
          </p:nvPr>
        </p:nvSpPr>
        <p:spPr/>
        <p:txBody>
          <a:bodyPr/>
          <a:lstStyle/>
          <a:p>
            <a:fld id="{D0FD718E-46A7-4A98-A9FE-3E1E2C2192EB}" type="slidenum">
              <a:rPr lang="bg-BG" smtClean="0"/>
              <a:t>‹#›</a:t>
            </a:fld>
            <a:endParaRPr lang="bg-BG"/>
          </a:p>
        </p:txBody>
      </p:sp>
    </p:spTree>
    <p:extLst>
      <p:ext uri="{BB962C8B-B14F-4D97-AF65-F5344CB8AC3E}">
        <p14:creationId xmlns:p14="http://schemas.microsoft.com/office/powerpoint/2010/main" val="8413852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Съдържание с надпис">
    <p:spTree>
      <p:nvGrpSpPr>
        <p:cNvPr id="1" name=""/>
        <p:cNvGrpSpPr/>
        <p:nvPr/>
      </p:nvGrpSpPr>
      <p:grpSpPr>
        <a:xfrm>
          <a:off x="0" y="0"/>
          <a:ext cx="0" cy="0"/>
          <a:chOff x="0" y="0"/>
          <a:chExt cx="0" cy="0"/>
        </a:xfrm>
      </p:grpSpPr>
      <p:sp>
        <p:nvSpPr>
          <p:cNvPr id="2" name="Title 1"/>
          <p:cNvSpPr>
            <a:spLocks noGrp="1"/>
          </p:cNvSpPr>
          <p:nvPr>
            <p:ph type="title"/>
          </p:nvPr>
        </p:nvSpPr>
        <p:spPr>
          <a:xfrm>
            <a:off x="1143000" y="1097280"/>
            <a:ext cx="3931920" cy="1737360"/>
          </a:xfrm>
        </p:spPr>
        <p:txBody>
          <a:bodyPr anchor="b">
            <a:noAutofit/>
          </a:bodyPr>
          <a:lstStyle>
            <a:lvl1pPr>
              <a:lnSpc>
                <a:spcPct val="90000"/>
              </a:lnSpc>
              <a:defRPr sz="4000" b="0"/>
            </a:lvl1pPr>
          </a:lstStyle>
          <a:p>
            <a:r>
              <a:rPr lang="bg-BG" smtClean="0"/>
              <a:t>Редакт. стил загл. образец</a:t>
            </a:r>
            <a:endParaRPr lang="en-US" dirty="0"/>
          </a:p>
        </p:txBody>
      </p:sp>
      <p:sp>
        <p:nvSpPr>
          <p:cNvPr id="3" name="Content Placeholder 2"/>
          <p:cNvSpPr>
            <a:spLocks noGrp="1"/>
          </p:cNvSpPr>
          <p:nvPr>
            <p:ph idx="1"/>
          </p:nvPr>
        </p:nvSpPr>
        <p:spPr>
          <a:xfrm>
            <a:off x="5852159" y="1097280"/>
            <a:ext cx="5212080" cy="46634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bg-BG" smtClean="0"/>
              <a:t>Щракнете, за да редактирате стиловете на текста в образеца</a:t>
            </a:r>
          </a:p>
          <a:p>
            <a:pPr lvl="1"/>
            <a:r>
              <a:rPr lang="bg-BG" smtClean="0"/>
              <a:t>Второ ниво</a:t>
            </a:r>
          </a:p>
          <a:p>
            <a:pPr lvl="2"/>
            <a:r>
              <a:rPr lang="bg-BG" smtClean="0"/>
              <a:t>Трето ниво</a:t>
            </a:r>
          </a:p>
          <a:p>
            <a:pPr lvl="3"/>
            <a:r>
              <a:rPr lang="bg-BG" smtClean="0"/>
              <a:t>Четвърто ниво</a:t>
            </a:r>
          </a:p>
          <a:p>
            <a:pPr lvl="4"/>
            <a:r>
              <a:rPr lang="bg-BG" smtClean="0"/>
              <a:t>Пето ниво</a:t>
            </a:r>
            <a:endParaRPr lang="en-US" dirty="0"/>
          </a:p>
        </p:txBody>
      </p:sp>
      <p:sp>
        <p:nvSpPr>
          <p:cNvPr id="4" name="Text Placeholder 3"/>
          <p:cNvSpPr>
            <a:spLocks noGrp="1"/>
          </p:cNvSpPr>
          <p:nvPr>
            <p:ph type="body" sz="half" idx="2"/>
          </p:nvPr>
        </p:nvSpPr>
        <p:spPr>
          <a:xfrm>
            <a:off x="1143000" y="2834640"/>
            <a:ext cx="3931920" cy="3017520"/>
          </a:xfrm>
        </p:spPr>
        <p:txBody>
          <a:bodyPr>
            <a:normAutofit/>
          </a:bodyPr>
          <a:lstStyle>
            <a:lvl1pPr marL="0" indent="0">
              <a:lnSpc>
                <a:spcPct val="100000"/>
              </a:lnSpc>
              <a:spcBef>
                <a:spcPts val="1000"/>
              </a:spcBef>
              <a:buNone/>
              <a:defRPr sz="17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bg-BG" smtClean="0"/>
              <a:t>Щракнете, за да редактирате стиловете на текста в образеца</a:t>
            </a:r>
          </a:p>
        </p:txBody>
      </p:sp>
      <p:sp>
        <p:nvSpPr>
          <p:cNvPr id="5" name="Date Placeholder 4"/>
          <p:cNvSpPr>
            <a:spLocks noGrp="1"/>
          </p:cNvSpPr>
          <p:nvPr>
            <p:ph type="dt" sz="half" idx="10"/>
          </p:nvPr>
        </p:nvSpPr>
        <p:spPr/>
        <p:txBody>
          <a:bodyPr/>
          <a:lstStyle/>
          <a:p>
            <a:fld id="{24E374BC-D410-45E1-AF0F-3795EB5352C9}" type="datetimeFigureOut">
              <a:rPr lang="bg-BG" smtClean="0"/>
              <a:t>1.6.2022 г.</a:t>
            </a:fld>
            <a:endParaRPr lang="bg-BG"/>
          </a:p>
        </p:txBody>
      </p:sp>
      <p:sp>
        <p:nvSpPr>
          <p:cNvPr id="6" name="Footer Placeholder 5"/>
          <p:cNvSpPr>
            <a:spLocks noGrp="1"/>
          </p:cNvSpPr>
          <p:nvPr>
            <p:ph type="ftr" sz="quarter" idx="11"/>
          </p:nvPr>
        </p:nvSpPr>
        <p:spPr/>
        <p:txBody>
          <a:bodyPr/>
          <a:lstStyle/>
          <a:p>
            <a:endParaRPr lang="bg-BG"/>
          </a:p>
        </p:txBody>
      </p:sp>
      <p:sp>
        <p:nvSpPr>
          <p:cNvPr id="7" name="Slide Number Placeholder 6"/>
          <p:cNvSpPr>
            <a:spLocks noGrp="1"/>
          </p:cNvSpPr>
          <p:nvPr>
            <p:ph type="sldNum" sz="quarter" idx="12"/>
          </p:nvPr>
        </p:nvSpPr>
        <p:spPr/>
        <p:txBody>
          <a:bodyPr/>
          <a:lstStyle/>
          <a:p>
            <a:fld id="{D0FD718E-46A7-4A98-A9FE-3E1E2C2192EB}" type="slidenum">
              <a:rPr lang="bg-BG" smtClean="0"/>
              <a:t>‹#›</a:t>
            </a:fld>
            <a:endParaRPr lang="bg-BG"/>
          </a:p>
        </p:txBody>
      </p:sp>
    </p:spTree>
    <p:extLst>
      <p:ext uri="{BB962C8B-B14F-4D97-AF65-F5344CB8AC3E}">
        <p14:creationId xmlns:p14="http://schemas.microsoft.com/office/powerpoint/2010/main" val="15745385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Картина с надпис">
    <p:spTree>
      <p:nvGrpSpPr>
        <p:cNvPr id="1" name=""/>
        <p:cNvGrpSpPr/>
        <p:nvPr/>
      </p:nvGrpSpPr>
      <p:grpSpPr>
        <a:xfrm>
          <a:off x="0" y="0"/>
          <a:ext cx="0" cy="0"/>
          <a:chOff x="0" y="0"/>
          <a:chExt cx="0" cy="0"/>
        </a:xfrm>
      </p:grpSpPr>
      <p:sp>
        <p:nvSpPr>
          <p:cNvPr id="2" name="Title 1"/>
          <p:cNvSpPr>
            <a:spLocks noGrp="1"/>
          </p:cNvSpPr>
          <p:nvPr>
            <p:ph type="title"/>
          </p:nvPr>
        </p:nvSpPr>
        <p:spPr>
          <a:xfrm>
            <a:off x="1143000" y="1097280"/>
            <a:ext cx="3931920" cy="1737360"/>
          </a:xfrm>
        </p:spPr>
        <p:txBody>
          <a:bodyPr anchor="b">
            <a:noAutofit/>
          </a:bodyPr>
          <a:lstStyle>
            <a:lvl1pPr>
              <a:lnSpc>
                <a:spcPct val="90000"/>
              </a:lnSpc>
              <a:defRPr sz="4000" b="0"/>
            </a:lvl1pPr>
          </a:lstStyle>
          <a:p>
            <a:r>
              <a:rPr lang="bg-BG" smtClean="0"/>
              <a:t>Редакт. стил загл. образец</a:t>
            </a:r>
            <a:endParaRPr lang="en-US" dirty="0"/>
          </a:p>
        </p:txBody>
      </p:sp>
      <p:sp>
        <p:nvSpPr>
          <p:cNvPr id="3" name="Picture Placeholder 2"/>
          <p:cNvSpPr>
            <a:spLocks noGrp="1" noChangeAspect="1"/>
          </p:cNvSpPr>
          <p:nvPr>
            <p:ph type="pic" idx="1"/>
          </p:nvPr>
        </p:nvSpPr>
        <p:spPr>
          <a:xfrm>
            <a:off x="5413248" y="1069847"/>
            <a:ext cx="6099048" cy="4800600"/>
          </a:xfrm>
        </p:spPr>
        <p:txBody>
          <a:bodyPr lIns="274320" tIns="182880" anchor="t">
            <a:normAutofit/>
          </a:bodyPr>
          <a:lstStyle>
            <a:lvl1pPr marL="0" indent="0">
              <a:buNone/>
              <a:defRPr sz="2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bg-BG" smtClean="0"/>
              <a:t>Щракнете върху иконата, за да добавите картина</a:t>
            </a:r>
            <a:endParaRPr lang="en-US" dirty="0"/>
          </a:p>
        </p:txBody>
      </p:sp>
      <p:sp>
        <p:nvSpPr>
          <p:cNvPr id="4" name="Text Placeholder 3"/>
          <p:cNvSpPr>
            <a:spLocks noGrp="1"/>
          </p:cNvSpPr>
          <p:nvPr>
            <p:ph type="body" sz="half" idx="2"/>
          </p:nvPr>
        </p:nvSpPr>
        <p:spPr>
          <a:xfrm>
            <a:off x="1143000" y="2834640"/>
            <a:ext cx="3931920" cy="2880360"/>
          </a:xfrm>
        </p:spPr>
        <p:txBody>
          <a:bodyPr>
            <a:normAutofit/>
          </a:bodyPr>
          <a:lstStyle>
            <a:lvl1pPr marL="0" indent="0">
              <a:lnSpc>
                <a:spcPct val="100000"/>
              </a:lnSpc>
              <a:spcBef>
                <a:spcPts val="1000"/>
              </a:spcBef>
              <a:buNone/>
              <a:defRPr sz="17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bg-BG" smtClean="0"/>
              <a:t>Щракнете, за да редактирате стиловете на текста в образеца</a:t>
            </a:r>
          </a:p>
        </p:txBody>
      </p:sp>
      <p:sp>
        <p:nvSpPr>
          <p:cNvPr id="5" name="Date Placeholder 4"/>
          <p:cNvSpPr>
            <a:spLocks noGrp="1"/>
          </p:cNvSpPr>
          <p:nvPr>
            <p:ph type="dt" sz="half" idx="10"/>
          </p:nvPr>
        </p:nvSpPr>
        <p:spPr/>
        <p:txBody>
          <a:bodyPr/>
          <a:lstStyle/>
          <a:p>
            <a:fld id="{24E374BC-D410-45E1-AF0F-3795EB5352C9}" type="datetimeFigureOut">
              <a:rPr lang="bg-BG" smtClean="0"/>
              <a:t>1.6.2022 г.</a:t>
            </a:fld>
            <a:endParaRPr lang="bg-BG"/>
          </a:p>
        </p:txBody>
      </p:sp>
      <p:sp>
        <p:nvSpPr>
          <p:cNvPr id="6" name="Footer Placeholder 5"/>
          <p:cNvSpPr>
            <a:spLocks noGrp="1"/>
          </p:cNvSpPr>
          <p:nvPr>
            <p:ph type="ftr" sz="quarter" idx="11"/>
          </p:nvPr>
        </p:nvSpPr>
        <p:spPr/>
        <p:txBody>
          <a:bodyPr/>
          <a:lstStyle/>
          <a:p>
            <a:endParaRPr lang="bg-BG"/>
          </a:p>
        </p:txBody>
      </p:sp>
      <p:sp>
        <p:nvSpPr>
          <p:cNvPr id="7" name="Slide Number Placeholder 6"/>
          <p:cNvSpPr>
            <a:spLocks noGrp="1"/>
          </p:cNvSpPr>
          <p:nvPr>
            <p:ph type="sldNum" sz="quarter" idx="12"/>
          </p:nvPr>
        </p:nvSpPr>
        <p:spPr/>
        <p:txBody>
          <a:bodyPr/>
          <a:lstStyle/>
          <a:p>
            <a:fld id="{D0FD718E-46A7-4A98-A9FE-3E1E2C2192EB}" type="slidenum">
              <a:rPr lang="bg-BG" smtClean="0"/>
              <a:t>‹#›</a:t>
            </a:fld>
            <a:endParaRPr lang="bg-BG"/>
          </a:p>
        </p:txBody>
      </p:sp>
    </p:spTree>
    <p:extLst>
      <p:ext uri="{BB962C8B-B14F-4D97-AF65-F5344CB8AC3E}">
        <p14:creationId xmlns:p14="http://schemas.microsoft.com/office/powerpoint/2010/main" val="208531229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7" name="Rectangle 6"/>
          <p:cNvSpPr>
            <a:spLocks noChangeAspect="1"/>
          </p:cNvSpPr>
          <p:nvPr/>
        </p:nvSpPr>
        <p:spPr>
          <a:xfrm>
            <a:off x="231140" y="243840"/>
            <a:ext cx="11724640" cy="6377939"/>
          </a:xfrm>
          <a:prstGeom prst="rect">
            <a:avLst/>
          </a:prstGeom>
          <a:solidFill>
            <a:schemeClr val="bg1"/>
          </a:solidFill>
          <a:ln w="12700">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143000" y="609600"/>
            <a:ext cx="9875520" cy="1356360"/>
          </a:xfrm>
          <a:prstGeom prst="rect">
            <a:avLst/>
          </a:prstGeom>
        </p:spPr>
        <p:txBody>
          <a:bodyPr vert="horz" lIns="91440" tIns="45720" rIns="91440" bIns="45720" rtlCol="0" anchor="ctr">
            <a:normAutofit/>
          </a:bodyPr>
          <a:lstStyle/>
          <a:p>
            <a:r>
              <a:rPr lang="bg-BG" smtClean="0"/>
              <a:t>Редакт. стил загл. образец</a:t>
            </a:r>
            <a:endParaRPr lang="en-US" dirty="0"/>
          </a:p>
        </p:txBody>
      </p:sp>
      <p:sp>
        <p:nvSpPr>
          <p:cNvPr id="3" name="Text Placeholder 2"/>
          <p:cNvSpPr>
            <a:spLocks noGrp="1"/>
          </p:cNvSpPr>
          <p:nvPr>
            <p:ph type="body" idx="1"/>
          </p:nvPr>
        </p:nvSpPr>
        <p:spPr>
          <a:xfrm>
            <a:off x="1143000" y="2057400"/>
            <a:ext cx="9872871" cy="4038600"/>
          </a:xfrm>
          <a:prstGeom prst="rect">
            <a:avLst/>
          </a:prstGeom>
        </p:spPr>
        <p:txBody>
          <a:bodyPr vert="horz" lIns="91440" tIns="45720" rIns="91440" bIns="45720" rtlCol="0">
            <a:normAutofit/>
          </a:bodyPr>
          <a:lstStyle/>
          <a:p>
            <a:pPr lvl="0"/>
            <a:r>
              <a:rPr lang="bg-BG" smtClean="0"/>
              <a:t>Щракнете, за да редактирате стиловете на текста в образеца</a:t>
            </a:r>
          </a:p>
          <a:p>
            <a:pPr lvl="1"/>
            <a:r>
              <a:rPr lang="bg-BG" smtClean="0"/>
              <a:t>Второ ниво</a:t>
            </a:r>
          </a:p>
          <a:p>
            <a:pPr lvl="2"/>
            <a:r>
              <a:rPr lang="bg-BG" smtClean="0"/>
              <a:t>Трето ниво</a:t>
            </a:r>
          </a:p>
          <a:p>
            <a:pPr lvl="3"/>
            <a:r>
              <a:rPr lang="bg-BG" smtClean="0"/>
              <a:t>Четвърто ниво</a:t>
            </a:r>
          </a:p>
          <a:p>
            <a:pPr lvl="4"/>
            <a:r>
              <a:rPr lang="bg-BG" smtClean="0"/>
              <a:t>Пето ниво</a:t>
            </a:r>
            <a:endParaRPr lang="en-US" dirty="0"/>
          </a:p>
        </p:txBody>
      </p:sp>
      <p:sp>
        <p:nvSpPr>
          <p:cNvPr id="4" name="Date Placeholder 3"/>
          <p:cNvSpPr>
            <a:spLocks noGrp="1"/>
          </p:cNvSpPr>
          <p:nvPr>
            <p:ph type="dt" sz="half" idx="2"/>
          </p:nvPr>
        </p:nvSpPr>
        <p:spPr>
          <a:xfrm>
            <a:off x="1142996" y="6223828"/>
            <a:ext cx="2329074" cy="365125"/>
          </a:xfrm>
          <a:prstGeom prst="rect">
            <a:avLst/>
          </a:prstGeom>
        </p:spPr>
        <p:txBody>
          <a:bodyPr vert="horz" lIns="91440" tIns="45720" rIns="91440" bIns="45720" rtlCol="0" anchor="ctr"/>
          <a:lstStyle>
            <a:lvl1pPr algn="l">
              <a:defRPr sz="1200">
                <a:solidFill>
                  <a:schemeClr val="accent1"/>
                </a:solidFill>
              </a:defRPr>
            </a:lvl1pPr>
          </a:lstStyle>
          <a:p>
            <a:fld id="{24E374BC-D410-45E1-AF0F-3795EB5352C9}" type="datetimeFigureOut">
              <a:rPr lang="bg-BG" smtClean="0"/>
              <a:t>1.6.2022 г.</a:t>
            </a:fld>
            <a:endParaRPr lang="bg-BG"/>
          </a:p>
        </p:txBody>
      </p:sp>
      <p:sp>
        <p:nvSpPr>
          <p:cNvPr id="5" name="Footer Placeholder 4"/>
          <p:cNvSpPr>
            <a:spLocks noGrp="1"/>
          </p:cNvSpPr>
          <p:nvPr>
            <p:ph type="ftr" sz="quarter" idx="3"/>
          </p:nvPr>
        </p:nvSpPr>
        <p:spPr>
          <a:xfrm>
            <a:off x="3949148" y="6223828"/>
            <a:ext cx="4717774" cy="365125"/>
          </a:xfrm>
          <a:prstGeom prst="rect">
            <a:avLst/>
          </a:prstGeom>
        </p:spPr>
        <p:txBody>
          <a:bodyPr vert="horz" lIns="91440" tIns="45720" rIns="91440" bIns="45720" rtlCol="0" anchor="ctr"/>
          <a:lstStyle>
            <a:lvl1pPr algn="ctr">
              <a:defRPr sz="1200">
                <a:solidFill>
                  <a:schemeClr val="accent1"/>
                </a:solidFill>
              </a:defRPr>
            </a:lvl1pPr>
          </a:lstStyle>
          <a:p>
            <a:endParaRPr lang="bg-BG"/>
          </a:p>
        </p:txBody>
      </p:sp>
      <p:sp>
        <p:nvSpPr>
          <p:cNvPr id="6" name="Slide Number Placeholder 5"/>
          <p:cNvSpPr>
            <a:spLocks noGrp="1"/>
          </p:cNvSpPr>
          <p:nvPr>
            <p:ph type="sldNum" sz="quarter" idx="4"/>
          </p:nvPr>
        </p:nvSpPr>
        <p:spPr>
          <a:xfrm>
            <a:off x="9329530" y="6223828"/>
            <a:ext cx="1706217" cy="365125"/>
          </a:xfrm>
          <a:prstGeom prst="rect">
            <a:avLst/>
          </a:prstGeom>
        </p:spPr>
        <p:txBody>
          <a:bodyPr vert="horz" lIns="91440" tIns="45720" rIns="91440" bIns="45720" rtlCol="0" anchor="ctr"/>
          <a:lstStyle>
            <a:lvl1pPr algn="r">
              <a:defRPr sz="1200">
                <a:solidFill>
                  <a:schemeClr val="accent1"/>
                </a:solidFill>
              </a:defRPr>
            </a:lvl1pPr>
          </a:lstStyle>
          <a:p>
            <a:fld id="{D0FD718E-46A7-4A98-A9FE-3E1E2C2192EB}" type="slidenum">
              <a:rPr lang="bg-BG" smtClean="0"/>
              <a:t>‹#›</a:t>
            </a:fld>
            <a:endParaRPr lang="bg-BG"/>
          </a:p>
        </p:txBody>
      </p:sp>
    </p:spTree>
    <p:extLst>
      <p:ext uri="{BB962C8B-B14F-4D97-AF65-F5344CB8AC3E}">
        <p14:creationId xmlns:p14="http://schemas.microsoft.com/office/powerpoint/2010/main" val="4074630793"/>
      </p:ext>
    </p:extLst>
  </p:cSld>
  <p:clrMap bg1="lt1" tx1="dk1" bg2="lt2" tx2="dk2" accent1="accent1" accent2="accent2" accent3="accent3" accent4="accent4" accent5="accent5" accent6="accent6" hlink="hlink" folHlink="folHlink"/>
  <p:sldLayoutIdLst>
    <p:sldLayoutId id="2147483731" r:id="rId1"/>
    <p:sldLayoutId id="2147483732" r:id="rId2"/>
    <p:sldLayoutId id="2147483733" r:id="rId3"/>
    <p:sldLayoutId id="2147483734" r:id="rId4"/>
    <p:sldLayoutId id="2147483735" r:id="rId5"/>
    <p:sldLayoutId id="2147483736" r:id="rId6"/>
    <p:sldLayoutId id="2147483737" r:id="rId7"/>
    <p:sldLayoutId id="2147483738" r:id="rId8"/>
    <p:sldLayoutId id="2147483739" r:id="rId9"/>
    <p:sldLayoutId id="2147483740" r:id="rId10"/>
    <p:sldLayoutId id="2147483741" r:id="rId11"/>
  </p:sldLayoutIdLst>
  <p:txStyles>
    <p:title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p:titleStyle>
    <p:bodyStyle>
      <a:lvl1pPr marL="228600" indent="-182880" algn="l" defTabSz="914400" rtl="0" eaLnBrk="1" latinLnBrk="0" hangingPunct="1">
        <a:lnSpc>
          <a:spcPct val="90000"/>
        </a:lnSpc>
        <a:spcBef>
          <a:spcPts val="1400"/>
        </a:spcBef>
        <a:buClr>
          <a:schemeClr val="accent1"/>
        </a:buClr>
        <a:buSzPct val="80000"/>
        <a:buFont typeface="Corbel" pitchFamily="34" charset="0"/>
        <a:buChar char="•"/>
        <a:defRPr sz="2200" kern="1200">
          <a:solidFill>
            <a:schemeClr val="accent1"/>
          </a:solidFill>
          <a:latin typeface="+mn-lt"/>
          <a:ea typeface="+mn-ea"/>
          <a:cs typeface="+mn-cs"/>
        </a:defRPr>
      </a:lvl1pPr>
      <a:lvl2pPr marL="45720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2000" kern="1200">
          <a:solidFill>
            <a:schemeClr val="accent1"/>
          </a:solidFill>
          <a:latin typeface="+mn-lt"/>
          <a:ea typeface="+mn-ea"/>
          <a:cs typeface="+mn-cs"/>
        </a:defRPr>
      </a:lvl2pPr>
      <a:lvl3pPr marL="73152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800" kern="1200">
          <a:solidFill>
            <a:schemeClr val="accent1"/>
          </a:solidFill>
          <a:latin typeface="+mn-lt"/>
          <a:ea typeface="+mn-ea"/>
          <a:cs typeface="+mn-cs"/>
        </a:defRPr>
      </a:lvl3pPr>
      <a:lvl4pPr marL="100584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4pPr>
      <a:lvl5pPr marL="128016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5pPr>
      <a:lvl6pPr marL="16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6pPr>
      <a:lvl7pPr marL="19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7pPr>
      <a:lvl8pPr marL="22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8pPr>
      <a:lvl9pPr marL="25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hyperlink" Target="http://www.eufunds.bg/" TargetMode="Externa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1.xml"/></Relationships>
</file>

<file path=ppt/slides/_rels/slide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Контейнер за съдържание 2"/>
          <p:cNvSpPr>
            <a:spLocks noGrp="1"/>
          </p:cNvSpPr>
          <p:nvPr>
            <p:ph idx="1"/>
          </p:nvPr>
        </p:nvSpPr>
        <p:spPr>
          <a:xfrm>
            <a:off x="838200" y="583894"/>
            <a:ext cx="10515600" cy="5593069"/>
          </a:xfrm>
        </p:spPr>
        <p:txBody>
          <a:bodyPr/>
          <a:lstStyle/>
          <a:p>
            <a:pPr marL="0" indent="0">
              <a:buNone/>
            </a:pPr>
            <a:endParaRPr lang="bg-BG" dirty="0"/>
          </a:p>
          <a:p>
            <a:pPr marL="0" indent="0" algn="ctr">
              <a:buNone/>
            </a:pPr>
            <a:endParaRPr lang="bg-BG" dirty="0" smtClean="0"/>
          </a:p>
          <a:p>
            <a:pPr marL="0" indent="0" algn="ctr">
              <a:buNone/>
            </a:pPr>
            <a:endParaRPr lang="bg-BG" dirty="0"/>
          </a:p>
          <a:p>
            <a:pPr marL="0" indent="0" algn="ctr">
              <a:buNone/>
            </a:pPr>
            <a:r>
              <a:rPr lang="en-US" sz="3600" b="1" i="1" dirty="0" smtClean="0">
                <a:solidFill>
                  <a:schemeClr val="tx1"/>
                </a:solidFill>
              </a:rPr>
              <a:t>Обучителен </a:t>
            </a:r>
            <a:r>
              <a:rPr lang="en-US" sz="3600" b="1" i="1" dirty="0" err="1" smtClean="0">
                <a:solidFill>
                  <a:schemeClr val="tx1"/>
                </a:solidFill>
              </a:rPr>
              <a:t>модул</a:t>
            </a:r>
            <a:r>
              <a:rPr lang="en-US" sz="3600" b="1" i="1" dirty="0" smtClean="0">
                <a:solidFill>
                  <a:schemeClr val="tx1"/>
                </a:solidFill>
              </a:rPr>
              <a:t> </a:t>
            </a:r>
            <a:r>
              <a:rPr lang="bg-BG" sz="3600" b="1" i="1" dirty="0" smtClean="0">
                <a:solidFill>
                  <a:schemeClr val="tx1"/>
                </a:solidFill>
              </a:rPr>
              <a:t>2</a:t>
            </a:r>
            <a:endParaRPr lang="en-US" sz="3600" b="1" i="1" dirty="0" smtClean="0">
              <a:solidFill>
                <a:schemeClr val="tx1"/>
              </a:solidFill>
            </a:endParaRPr>
          </a:p>
          <a:p>
            <a:pPr marL="0" indent="0" algn="ctr">
              <a:lnSpc>
                <a:spcPct val="100000"/>
              </a:lnSpc>
              <a:spcBef>
                <a:spcPts val="0"/>
              </a:spcBef>
              <a:buNone/>
            </a:pPr>
            <a:r>
              <a:rPr lang="ru-RU" sz="3200" b="1" dirty="0">
                <a:solidFill>
                  <a:schemeClr val="accent1">
                    <a:lumMod val="75000"/>
                  </a:schemeClr>
                </a:solidFill>
              </a:rPr>
              <a:t>«Компетентности и </a:t>
            </a:r>
            <a:r>
              <a:rPr lang="ru-RU" sz="3200" b="1" dirty="0" err="1">
                <a:solidFill>
                  <a:schemeClr val="accent1">
                    <a:lumMod val="75000"/>
                  </a:schemeClr>
                </a:solidFill>
              </a:rPr>
              <a:t>правомощия</a:t>
            </a:r>
            <a:r>
              <a:rPr lang="ru-RU" sz="3200" b="1" dirty="0">
                <a:solidFill>
                  <a:schemeClr val="accent1">
                    <a:lumMod val="75000"/>
                  </a:schemeClr>
                </a:solidFill>
              </a:rPr>
              <a:t> на </a:t>
            </a:r>
            <a:r>
              <a:rPr lang="ru-RU" sz="3200" b="1" dirty="0" err="1">
                <a:solidFill>
                  <a:schemeClr val="accent1">
                    <a:lumMod val="75000"/>
                  </a:schemeClr>
                </a:solidFill>
              </a:rPr>
              <a:t>общинската</a:t>
            </a:r>
            <a:r>
              <a:rPr lang="ru-RU" sz="3200" b="1" dirty="0">
                <a:solidFill>
                  <a:schemeClr val="accent1">
                    <a:lumMod val="75000"/>
                  </a:schemeClr>
                </a:solidFill>
              </a:rPr>
              <a:t> </a:t>
            </a:r>
            <a:r>
              <a:rPr lang="ru-RU" sz="3200" b="1" dirty="0" err="1">
                <a:solidFill>
                  <a:schemeClr val="accent1">
                    <a:lumMod val="75000"/>
                  </a:schemeClr>
                </a:solidFill>
              </a:rPr>
              <a:t>данъчна</a:t>
            </a:r>
            <a:r>
              <a:rPr lang="ru-RU" sz="3200" b="1" dirty="0">
                <a:solidFill>
                  <a:schemeClr val="accent1">
                    <a:lumMod val="75000"/>
                  </a:schemeClr>
                </a:solidFill>
              </a:rPr>
              <a:t> администрация»</a:t>
            </a:r>
            <a:br>
              <a:rPr lang="ru-RU" sz="3200" b="1" dirty="0">
                <a:solidFill>
                  <a:schemeClr val="accent1">
                    <a:lumMod val="75000"/>
                  </a:schemeClr>
                </a:solidFill>
              </a:rPr>
            </a:br>
            <a:r>
              <a:rPr lang="ru-RU" sz="3200" dirty="0">
                <a:solidFill>
                  <a:schemeClr val="tx1"/>
                </a:solidFill>
              </a:rPr>
              <a:t/>
            </a:r>
            <a:br>
              <a:rPr lang="ru-RU" sz="3200" dirty="0">
                <a:solidFill>
                  <a:schemeClr val="tx1"/>
                </a:solidFill>
              </a:rPr>
            </a:br>
            <a:r>
              <a:rPr lang="bg-BG" sz="2800" dirty="0">
                <a:solidFill>
                  <a:schemeClr val="accent1">
                    <a:lumMod val="75000"/>
                  </a:schemeClr>
                </a:solidFill>
              </a:rPr>
              <a:t>ТЕМА 3. ПРОИЗВОДСТВА ПО АПК. ПРАВИЛА И ПРОЦЕДУРИ </a:t>
            </a:r>
          </a:p>
          <a:p>
            <a:pPr marL="45720" indent="0" algn="ctr">
              <a:buNone/>
            </a:pPr>
            <a:r>
              <a:rPr lang="bg-BG" sz="2800" dirty="0">
                <a:solidFill>
                  <a:schemeClr val="accent1">
                    <a:lumMod val="75000"/>
                  </a:schemeClr>
                </a:solidFill>
              </a:rPr>
              <a:t>ПО ДОПК</a:t>
            </a:r>
          </a:p>
          <a:p>
            <a:pPr marL="0" indent="0" algn="ctr">
              <a:buNone/>
            </a:pPr>
            <a:endParaRPr lang="bg-BG" sz="3200" dirty="0" smtClean="0"/>
          </a:p>
        </p:txBody>
      </p:sp>
      <p:pic>
        <p:nvPicPr>
          <p:cNvPr id="2" name="Picture 1"/>
          <p:cNvPicPr>
            <a:picLocks noChangeAspect="1"/>
          </p:cNvPicPr>
          <p:nvPr/>
        </p:nvPicPr>
        <p:blipFill>
          <a:blip r:embed="rId2"/>
          <a:stretch>
            <a:fillRect/>
          </a:stretch>
        </p:blipFill>
        <p:spPr>
          <a:xfrm>
            <a:off x="925689" y="904789"/>
            <a:ext cx="2074486" cy="828527"/>
          </a:xfrm>
          <a:prstGeom prst="rect">
            <a:avLst/>
          </a:prstGeom>
        </p:spPr>
      </p:pic>
      <p:pic>
        <p:nvPicPr>
          <p:cNvPr id="5" name="Picture 4"/>
          <p:cNvPicPr>
            <a:picLocks noChangeAspect="1"/>
          </p:cNvPicPr>
          <p:nvPr/>
        </p:nvPicPr>
        <p:blipFill>
          <a:blip r:embed="rId3"/>
          <a:stretch>
            <a:fillRect/>
          </a:stretch>
        </p:blipFill>
        <p:spPr>
          <a:xfrm>
            <a:off x="9121422" y="927775"/>
            <a:ext cx="1705303" cy="828000"/>
          </a:xfrm>
          <a:prstGeom prst="rect">
            <a:avLst/>
          </a:prstGeom>
        </p:spPr>
      </p:pic>
      <p:sp>
        <p:nvSpPr>
          <p:cNvPr id="8" name="TextBox 7"/>
          <p:cNvSpPr txBox="1"/>
          <p:nvPr/>
        </p:nvSpPr>
        <p:spPr>
          <a:xfrm>
            <a:off x="742257" y="5638800"/>
            <a:ext cx="10611543" cy="1254702"/>
          </a:xfrm>
          <a:prstGeom prst="rect">
            <a:avLst/>
          </a:prstGeom>
          <a:noFill/>
        </p:spPr>
        <p:txBody>
          <a:bodyPr wrap="square" rtlCol="0">
            <a:spAutoFit/>
          </a:bodyPr>
          <a:lstStyle/>
          <a:p>
            <a:pPr marL="45720" lvl="0" algn="ctr">
              <a:lnSpc>
                <a:spcPct val="90000"/>
              </a:lnSpc>
              <a:spcBef>
                <a:spcPts val="1400"/>
              </a:spcBef>
              <a:buClr>
                <a:srgbClr val="549E39"/>
              </a:buClr>
              <a:buSzPct val="80000"/>
            </a:pPr>
            <a:r>
              <a:rPr lang="en-US" sz="1200" i="1" dirty="0">
                <a:solidFill>
                  <a:srgbClr val="549E39"/>
                </a:solidFill>
              </a:rPr>
              <a:t>Този документ е създаден съгласно Административен договор № </a:t>
            </a:r>
            <a:r>
              <a:rPr lang="ru-RU" sz="1200" i="1" dirty="0" smtClean="0">
                <a:solidFill>
                  <a:srgbClr val="549E39"/>
                </a:solidFill>
              </a:rPr>
              <a:t> BG05SFOP001-2.015-0001-C01</a:t>
            </a:r>
            <a:r>
              <a:rPr lang="en-US" sz="1200" i="1" dirty="0" smtClean="0">
                <a:solidFill>
                  <a:srgbClr val="549E39"/>
                </a:solidFill>
              </a:rPr>
              <a:t>, </a:t>
            </a:r>
            <a:r>
              <a:rPr lang="en-US" sz="1200" i="1" dirty="0">
                <a:solidFill>
                  <a:srgbClr val="549E39"/>
                </a:solidFill>
              </a:rPr>
              <a:t>п</a:t>
            </a:r>
            <a:r>
              <a:rPr lang="ru-RU" sz="1200" i="1" dirty="0">
                <a:solidFill>
                  <a:srgbClr val="549E39"/>
                </a:solidFill>
              </a:rPr>
              <a:t>роект „Повишаване на знанията, уменията и квалификацията на общинските служители</a:t>
            </a:r>
            <a:r>
              <a:rPr lang="ru-RU" sz="1200" i="1" dirty="0" smtClean="0">
                <a:solidFill>
                  <a:srgbClr val="549E39"/>
                </a:solidFill>
              </a:rPr>
              <a:t>“ </a:t>
            </a:r>
            <a:r>
              <a:rPr lang="en-US" sz="1200" i="1" dirty="0" err="1" smtClean="0">
                <a:solidFill>
                  <a:srgbClr val="549E39"/>
                </a:solidFill>
              </a:rPr>
              <a:t>за</a:t>
            </a:r>
            <a:r>
              <a:rPr lang="en-US" sz="1200" i="1" dirty="0" smtClean="0">
                <a:solidFill>
                  <a:srgbClr val="549E39"/>
                </a:solidFill>
              </a:rPr>
              <a:t> </a:t>
            </a:r>
            <a:r>
              <a:rPr lang="en-US" sz="1200" i="1" dirty="0" err="1" smtClean="0">
                <a:solidFill>
                  <a:srgbClr val="549E39"/>
                </a:solidFill>
              </a:rPr>
              <a:t>предоставяне</a:t>
            </a:r>
            <a:r>
              <a:rPr lang="en-US" sz="1200" i="1" dirty="0" smtClean="0">
                <a:solidFill>
                  <a:srgbClr val="549E39"/>
                </a:solidFill>
              </a:rPr>
              <a:t> на </a:t>
            </a:r>
            <a:r>
              <a:rPr lang="en-US" sz="1200" i="1" dirty="0" err="1" smtClean="0">
                <a:solidFill>
                  <a:srgbClr val="549E39"/>
                </a:solidFill>
              </a:rPr>
              <a:t>безвъзмездна</a:t>
            </a:r>
            <a:r>
              <a:rPr lang="en-US" sz="1200" i="1" dirty="0" smtClean="0">
                <a:solidFill>
                  <a:srgbClr val="549E39"/>
                </a:solidFill>
              </a:rPr>
              <a:t> </a:t>
            </a:r>
            <a:r>
              <a:rPr lang="en-US" sz="1200" i="1" dirty="0" err="1" smtClean="0">
                <a:solidFill>
                  <a:srgbClr val="549E39"/>
                </a:solidFill>
              </a:rPr>
              <a:t>финансова</a:t>
            </a:r>
            <a:r>
              <a:rPr lang="en-US" sz="1200" i="1" dirty="0" smtClean="0">
                <a:solidFill>
                  <a:srgbClr val="549E39"/>
                </a:solidFill>
              </a:rPr>
              <a:t> </a:t>
            </a:r>
            <a:r>
              <a:rPr lang="en-US" sz="1200" i="1" dirty="0" err="1" smtClean="0">
                <a:solidFill>
                  <a:srgbClr val="549E39"/>
                </a:solidFill>
              </a:rPr>
              <a:t>помощ</a:t>
            </a:r>
            <a:r>
              <a:rPr lang="en-US" sz="1200" i="1" dirty="0" smtClean="0">
                <a:solidFill>
                  <a:srgbClr val="549E39"/>
                </a:solidFill>
              </a:rPr>
              <a:t> </a:t>
            </a:r>
            <a:r>
              <a:rPr lang="en-US" sz="1200" i="1" dirty="0" err="1" smtClean="0">
                <a:solidFill>
                  <a:srgbClr val="549E39"/>
                </a:solidFill>
              </a:rPr>
              <a:t>по</a:t>
            </a:r>
            <a:r>
              <a:rPr lang="ru-RU" sz="1200" i="1" dirty="0" smtClean="0">
                <a:solidFill>
                  <a:srgbClr val="549E39"/>
                </a:solidFill>
              </a:rPr>
              <a:t> </a:t>
            </a:r>
            <a:r>
              <a:rPr lang="ru-RU" sz="1200" i="1" dirty="0">
                <a:solidFill>
                  <a:srgbClr val="549E39"/>
                </a:solidFill>
              </a:rPr>
              <a:t>Оперативна програма „Добро управление“, съфинансирана от Европейския съюз чрез Европейския социален фонд. </a:t>
            </a:r>
            <a:endParaRPr lang="en-US" sz="1200" i="1" dirty="0">
              <a:solidFill>
                <a:srgbClr val="549E39"/>
              </a:solidFill>
            </a:endParaRPr>
          </a:p>
          <a:p>
            <a:pPr marL="45720" lvl="0" algn="ctr">
              <a:lnSpc>
                <a:spcPct val="90000"/>
              </a:lnSpc>
              <a:spcBef>
                <a:spcPts val="1400"/>
              </a:spcBef>
              <a:buClr>
                <a:srgbClr val="549E39"/>
              </a:buClr>
              <a:buSzPct val="80000"/>
            </a:pPr>
            <a:r>
              <a:rPr lang="en-US" sz="1100" i="1" dirty="0" smtClean="0">
                <a:solidFill>
                  <a:srgbClr val="549E39"/>
                </a:solidFill>
                <a:hlinkClick r:id="rId4"/>
              </a:rPr>
              <a:t>www.eufunds.bg</a:t>
            </a:r>
            <a:r>
              <a:rPr lang="en-US" sz="1100" i="1" dirty="0" smtClean="0">
                <a:solidFill>
                  <a:srgbClr val="549E39"/>
                </a:solidFill>
              </a:rPr>
              <a:t> </a:t>
            </a:r>
            <a:endParaRPr lang="ru-RU" sz="1100" i="1" dirty="0">
              <a:solidFill>
                <a:srgbClr val="549E39"/>
              </a:solidFill>
            </a:endParaRPr>
          </a:p>
          <a:p>
            <a:pPr marL="45720" lvl="0" algn="ctr">
              <a:lnSpc>
                <a:spcPct val="90000"/>
              </a:lnSpc>
              <a:spcBef>
                <a:spcPts val="1400"/>
              </a:spcBef>
              <a:buClr>
                <a:srgbClr val="549E39"/>
              </a:buClr>
              <a:buSzPct val="80000"/>
            </a:pPr>
            <a:endParaRPr lang="ru-RU" sz="1100" i="1" dirty="0">
              <a:solidFill>
                <a:srgbClr val="549E39"/>
              </a:solidFill>
            </a:endParaRPr>
          </a:p>
        </p:txBody>
      </p:sp>
      <p:pic>
        <p:nvPicPr>
          <p:cNvPr id="7" name="Picture 6"/>
          <p:cNvPicPr>
            <a:picLocks noChangeAspect="1"/>
          </p:cNvPicPr>
          <p:nvPr/>
        </p:nvPicPr>
        <p:blipFill>
          <a:blip r:embed="rId5"/>
          <a:stretch>
            <a:fillRect/>
          </a:stretch>
        </p:blipFill>
        <p:spPr>
          <a:xfrm>
            <a:off x="5386470" y="903594"/>
            <a:ext cx="1323114" cy="828000"/>
          </a:xfrm>
          <a:prstGeom prst="rect">
            <a:avLst/>
          </a:prstGeom>
        </p:spPr>
      </p:pic>
    </p:spTree>
    <p:extLst>
      <p:ext uri="{BB962C8B-B14F-4D97-AF65-F5344CB8AC3E}">
        <p14:creationId xmlns:p14="http://schemas.microsoft.com/office/powerpoint/2010/main" val="366420487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лавие 1"/>
          <p:cNvSpPr>
            <a:spLocks noGrp="1"/>
          </p:cNvSpPr>
          <p:nvPr>
            <p:ph type="title"/>
          </p:nvPr>
        </p:nvSpPr>
        <p:spPr>
          <a:xfrm>
            <a:off x="694671" y="241111"/>
            <a:ext cx="11036808" cy="1356360"/>
          </a:xfrm>
        </p:spPr>
        <p:txBody>
          <a:bodyPr>
            <a:normAutofit/>
          </a:bodyPr>
          <a:lstStyle/>
          <a:p>
            <a:pPr algn="ctr"/>
            <a:r>
              <a:rPr lang="bg-BG" sz="3200" b="1" dirty="0">
                <a:latin typeface="+mn-lt"/>
              </a:rPr>
              <a:t>УСТАНОВЯВАНЕ НА </a:t>
            </a:r>
            <a:r>
              <a:rPr lang="bg-BG" sz="3200" b="1" dirty="0" smtClean="0">
                <a:latin typeface="+mn-lt"/>
              </a:rPr>
              <a:t>ЗАДЪЛЖЕНИЯ</a:t>
            </a:r>
            <a:endParaRPr lang="bg-BG" sz="3200" dirty="0">
              <a:latin typeface="+mn-lt"/>
            </a:endParaRPr>
          </a:p>
        </p:txBody>
      </p:sp>
      <p:sp>
        <p:nvSpPr>
          <p:cNvPr id="3" name="Контейнер за съдържание 2"/>
          <p:cNvSpPr>
            <a:spLocks noGrp="1"/>
          </p:cNvSpPr>
          <p:nvPr>
            <p:ph idx="1"/>
          </p:nvPr>
        </p:nvSpPr>
        <p:spPr>
          <a:xfrm>
            <a:off x="694672" y="1719618"/>
            <a:ext cx="10321200" cy="4376382"/>
          </a:xfrm>
        </p:spPr>
        <p:txBody>
          <a:bodyPr>
            <a:noAutofit/>
          </a:bodyPr>
          <a:lstStyle/>
          <a:p>
            <a:pPr marL="45720" indent="0">
              <a:buNone/>
            </a:pPr>
            <a:r>
              <a:rPr lang="bg-BG" sz="2800" dirty="0" smtClean="0"/>
              <a:t>Компетентен </a:t>
            </a:r>
            <a:r>
              <a:rPr lang="bg-BG" sz="2800" dirty="0"/>
              <a:t>орган  за издаване на акт за установяване на задължение:</a:t>
            </a:r>
          </a:p>
          <a:p>
            <a:pPr lvl="0" algn="just">
              <a:buFont typeface="Wingdings" panose="05000000000000000000" pitchFamily="2" charset="2"/>
              <a:buChar char="Ø"/>
            </a:pPr>
            <a:r>
              <a:rPr lang="bg-BG" sz="2800" dirty="0"/>
              <a:t>Служители на общинска администрация с права и задължения на органи по приходите и изрично издадена заповед на кмета на общината – чл. 4, ал. 3 и 4 от ЗМДТ;</a:t>
            </a:r>
          </a:p>
          <a:p>
            <a:pPr marL="45720" indent="0">
              <a:buNone/>
            </a:pPr>
            <a:r>
              <a:rPr lang="bg-BG" sz="2800" dirty="0"/>
              <a:t>Срок за установяване на задължение:</a:t>
            </a:r>
          </a:p>
          <a:p>
            <a:pPr lvl="0" algn="just">
              <a:buFont typeface="Wingdings" panose="05000000000000000000" pitchFamily="2" charset="2"/>
              <a:buChar char="Ø"/>
            </a:pPr>
            <a:r>
              <a:rPr lang="bg-BG" sz="2800" dirty="0"/>
              <a:t>До 5 години от изтичането на годината, в която е подадена декларация или е следвало да бъде подадена декларация или от изтичането на годината, в която са постъпили данни, получени от трети лица или организации;</a:t>
            </a:r>
          </a:p>
          <a:p>
            <a:pPr marL="45720" indent="0">
              <a:buNone/>
            </a:pPr>
            <a:endParaRPr lang="bg-BG" sz="2400" dirty="0"/>
          </a:p>
        </p:txBody>
      </p:sp>
    </p:spTree>
    <p:extLst>
      <p:ext uri="{BB962C8B-B14F-4D97-AF65-F5344CB8AC3E}">
        <p14:creationId xmlns:p14="http://schemas.microsoft.com/office/powerpoint/2010/main" val="179464997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лавие 1"/>
          <p:cNvSpPr>
            <a:spLocks noGrp="1"/>
          </p:cNvSpPr>
          <p:nvPr>
            <p:ph type="title"/>
          </p:nvPr>
        </p:nvSpPr>
        <p:spPr>
          <a:xfrm>
            <a:off x="589446" y="254759"/>
            <a:ext cx="11283696" cy="1069074"/>
          </a:xfrm>
        </p:spPr>
        <p:txBody>
          <a:bodyPr>
            <a:normAutofit fontScale="90000"/>
          </a:bodyPr>
          <a:lstStyle/>
          <a:p>
            <a:pPr algn="ctr"/>
            <a:r>
              <a:rPr lang="ru-RU" sz="2000" b="1" i="1" dirty="0">
                <a:solidFill>
                  <a:srgbClr val="549E39">
                    <a:lumMod val="75000"/>
                  </a:srgbClr>
                </a:solidFill>
              </a:rPr>
              <a:t/>
            </a:r>
            <a:br>
              <a:rPr lang="ru-RU" sz="2000" b="1" i="1" dirty="0">
                <a:solidFill>
                  <a:srgbClr val="549E39">
                    <a:lumMod val="75000"/>
                  </a:srgbClr>
                </a:solidFill>
              </a:rPr>
            </a:br>
            <a:r>
              <a:rPr lang="bg-BG" sz="3200" b="1" dirty="0">
                <a:latin typeface="+mn-lt"/>
              </a:rPr>
              <a:t>ИЗДАВАНЕ НА АКТ ПО ЧЛ. 107, АЛ. 3 ОТ ДОПК</a:t>
            </a:r>
            <a:br>
              <a:rPr lang="bg-BG" sz="3200" b="1" dirty="0">
                <a:latin typeface="+mn-lt"/>
              </a:rPr>
            </a:br>
            <a:endParaRPr lang="bg-BG" sz="2000" b="1" dirty="0">
              <a:latin typeface="+mn-lt"/>
            </a:endParaRPr>
          </a:p>
        </p:txBody>
      </p:sp>
      <p:sp>
        <p:nvSpPr>
          <p:cNvPr id="3" name="Контейнер за съдържание 2"/>
          <p:cNvSpPr>
            <a:spLocks noGrp="1"/>
          </p:cNvSpPr>
          <p:nvPr>
            <p:ph idx="1"/>
          </p:nvPr>
        </p:nvSpPr>
        <p:spPr>
          <a:xfrm>
            <a:off x="883693" y="1323833"/>
            <a:ext cx="10648665" cy="4772167"/>
          </a:xfrm>
        </p:spPr>
        <p:txBody>
          <a:bodyPr>
            <a:normAutofit fontScale="85000" lnSpcReduction="10000"/>
          </a:bodyPr>
          <a:lstStyle/>
          <a:p>
            <a:pPr lvl="0" algn="just">
              <a:buFont typeface="Wingdings" panose="05000000000000000000" pitchFamily="2" charset="2"/>
              <a:buChar char="Ø"/>
            </a:pPr>
            <a:r>
              <a:rPr lang="bg-BG" sz="2800" dirty="0" smtClean="0"/>
              <a:t>По </a:t>
            </a:r>
            <a:r>
              <a:rPr lang="bg-BG" sz="2800" dirty="0"/>
              <a:t>искане на задължено лице в 30-дневен срок от подаване на искането. Ако в този законов срок не бъде издаден акт, налице е хипотеза на мълчалив отказ;</a:t>
            </a:r>
          </a:p>
          <a:p>
            <a:pPr lvl="0" algn="just">
              <a:buFont typeface="Wingdings" panose="05000000000000000000" pitchFamily="2" charset="2"/>
              <a:buChar char="Ø"/>
            </a:pPr>
            <a:r>
              <a:rPr lang="bg-BG" sz="2800" dirty="0"/>
              <a:t>Служебно издаване – при установяване на несъответствие между декларираните данни и данните, получени от трети лица и организации, след като е изчерпан редът по чл. 103 от ДОПК, както и когато не е подадена декларация или задължението не е платено в срок и не е извършена </a:t>
            </a:r>
            <a:r>
              <a:rPr lang="bg-BG" sz="2800" dirty="0" smtClean="0"/>
              <a:t>ревизия;</a:t>
            </a:r>
          </a:p>
          <a:p>
            <a:pPr lvl="0" algn="just">
              <a:buFont typeface="Wingdings" panose="05000000000000000000" pitchFamily="2" charset="2"/>
              <a:buChar char="Ø"/>
            </a:pPr>
            <a:r>
              <a:rPr lang="ru-RU" sz="2800" dirty="0" smtClean="0"/>
              <a:t>Служебно въз </a:t>
            </a:r>
            <a:r>
              <a:rPr lang="ru-RU" sz="2800" dirty="0"/>
              <a:t>основа на собствени данни, данни, получени от трети лица и организации, когато по закон не е предвидено подаване на декларация и задължението не е платено и не е извършена </a:t>
            </a:r>
            <a:r>
              <a:rPr lang="ru-RU" sz="2800" dirty="0" smtClean="0"/>
              <a:t>ревизия;</a:t>
            </a:r>
          </a:p>
          <a:p>
            <a:pPr lvl="0" algn="just">
              <a:buFont typeface="Wingdings" panose="05000000000000000000" pitchFamily="2" charset="2"/>
              <a:buChar char="Ø"/>
            </a:pPr>
            <a:r>
              <a:rPr lang="bg-BG" sz="2800" dirty="0" smtClean="0"/>
              <a:t>При </a:t>
            </a:r>
            <a:r>
              <a:rPr lang="bg-BG" sz="2800" dirty="0"/>
              <a:t>липса на предпоставки за издаване на АУЗД по чл. 107, ал. 3 от ДОПК, както и когато липсват каквито и да било данни за задълженията на конкретно лице, включително, когато не е подадена декларация, следва да се приложи разпоредбата на чл. 108, ал. 1 от ДОПК – ревизионен акт; </a:t>
            </a:r>
          </a:p>
          <a:p>
            <a:endParaRPr lang="bg-BG" dirty="0"/>
          </a:p>
        </p:txBody>
      </p:sp>
    </p:spTree>
    <p:extLst>
      <p:ext uri="{BB962C8B-B14F-4D97-AF65-F5344CB8AC3E}">
        <p14:creationId xmlns:p14="http://schemas.microsoft.com/office/powerpoint/2010/main" val="139977742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лавие 1"/>
          <p:cNvSpPr>
            <a:spLocks noGrp="1"/>
          </p:cNvSpPr>
          <p:nvPr>
            <p:ph type="title"/>
          </p:nvPr>
        </p:nvSpPr>
        <p:spPr>
          <a:xfrm>
            <a:off x="924635" y="213815"/>
            <a:ext cx="10634472" cy="1137313"/>
          </a:xfrm>
        </p:spPr>
        <p:txBody>
          <a:bodyPr>
            <a:normAutofit/>
          </a:bodyPr>
          <a:lstStyle/>
          <a:p>
            <a:pPr algn="ctr"/>
            <a:r>
              <a:rPr lang="bg-BG" sz="3200" b="1" dirty="0">
                <a:latin typeface="+mn-lt"/>
              </a:rPr>
              <a:t>ОБЖАЛВАНЕ НА </a:t>
            </a:r>
            <a:r>
              <a:rPr lang="bg-BG" sz="3200" b="1" dirty="0" smtClean="0">
                <a:latin typeface="+mn-lt"/>
              </a:rPr>
              <a:t>АУЗД</a:t>
            </a:r>
            <a:endParaRPr lang="bg-BG" sz="3200" dirty="0">
              <a:latin typeface="+mn-lt"/>
            </a:endParaRPr>
          </a:p>
        </p:txBody>
      </p:sp>
      <p:sp>
        <p:nvSpPr>
          <p:cNvPr id="3" name="Контейнер за съдържание 2"/>
          <p:cNvSpPr>
            <a:spLocks noGrp="1"/>
          </p:cNvSpPr>
          <p:nvPr>
            <p:ph idx="1"/>
          </p:nvPr>
        </p:nvSpPr>
        <p:spPr>
          <a:xfrm>
            <a:off x="723331" y="1514901"/>
            <a:ext cx="10835775" cy="4581099"/>
          </a:xfrm>
        </p:spPr>
        <p:txBody>
          <a:bodyPr>
            <a:normAutofit/>
          </a:bodyPr>
          <a:lstStyle/>
          <a:p>
            <a:pPr marL="45720" indent="0">
              <a:buNone/>
            </a:pPr>
            <a:r>
              <a:rPr lang="bg-BG" sz="2800" dirty="0" smtClean="0"/>
              <a:t>Обжалване </a:t>
            </a:r>
            <a:r>
              <a:rPr lang="bg-BG" sz="2800" dirty="0"/>
              <a:t>на акт за установяване на задължение:</a:t>
            </a:r>
          </a:p>
          <a:p>
            <a:pPr lvl="0" algn="just">
              <a:buFont typeface="Wingdings" panose="05000000000000000000" pitchFamily="2" charset="2"/>
              <a:buChar char="Ø"/>
            </a:pPr>
            <a:r>
              <a:rPr lang="bg-BG" sz="2800" dirty="0"/>
              <a:t>14 дневен срок от получаване пред ръководителят на звеното за местни приходи в съответната община</a:t>
            </a:r>
            <a:r>
              <a:rPr lang="bg-BG" sz="2800" dirty="0" smtClean="0"/>
              <a:t>;</a:t>
            </a:r>
            <a:endParaRPr lang="bg-BG" sz="2800" dirty="0"/>
          </a:p>
          <a:p>
            <a:pPr lvl="0" algn="just">
              <a:buFont typeface="Wingdings" panose="05000000000000000000" pitchFamily="2" charset="2"/>
              <a:buChar char="Ø"/>
            </a:pPr>
            <a:r>
              <a:rPr lang="bg-BG" sz="2800" dirty="0"/>
              <a:t>Изготвяне на решение от ръководителят на звеното за местни приходи в съответната община, което може да се обжалва в 14-дневен срок пред административен съд</a:t>
            </a:r>
            <a:r>
              <a:rPr lang="bg-BG" sz="2800" dirty="0" smtClean="0"/>
              <a:t>;</a:t>
            </a:r>
            <a:endParaRPr lang="bg-BG" sz="2800" dirty="0"/>
          </a:p>
          <a:p>
            <a:pPr lvl="0" algn="just">
              <a:buFont typeface="Wingdings" panose="05000000000000000000" pitchFamily="2" charset="2"/>
              <a:buChar char="Ø"/>
            </a:pPr>
            <a:r>
              <a:rPr lang="bg-BG" sz="2800" dirty="0"/>
              <a:t>Акт за установяване на задължение не се обжалва пред Административен съд, преди обжалване пред ръководителят на звеното за месни приходи;</a:t>
            </a:r>
          </a:p>
          <a:p>
            <a:endParaRPr lang="bg-BG" dirty="0"/>
          </a:p>
        </p:txBody>
      </p:sp>
    </p:spTree>
    <p:extLst>
      <p:ext uri="{BB962C8B-B14F-4D97-AF65-F5344CB8AC3E}">
        <p14:creationId xmlns:p14="http://schemas.microsoft.com/office/powerpoint/2010/main" val="26021018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лавие 1"/>
          <p:cNvSpPr>
            <a:spLocks noGrp="1"/>
          </p:cNvSpPr>
          <p:nvPr>
            <p:ph type="title"/>
          </p:nvPr>
        </p:nvSpPr>
        <p:spPr>
          <a:xfrm>
            <a:off x="466344" y="286603"/>
            <a:ext cx="11119104" cy="1105469"/>
          </a:xfrm>
        </p:spPr>
        <p:txBody>
          <a:bodyPr>
            <a:normAutofit/>
          </a:bodyPr>
          <a:lstStyle/>
          <a:p>
            <a:pPr algn="ctr"/>
            <a:r>
              <a:rPr lang="ru-RU" sz="2000" b="1" i="1" dirty="0">
                <a:solidFill>
                  <a:srgbClr val="549E39">
                    <a:lumMod val="75000"/>
                  </a:srgbClr>
                </a:solidFill>
              </a:rPr>
              <a:t/>
            </a:r>
            <a:br>
              <a:rPr lang="ru-RU" sz="2000" b="1" i="1" dirty="0">
                <a:solidFill>
                  <a:srgbClr val="549E39">
                    <a:lumMod val="75000"/>
                  </a:srgbClr>
                </a:solidFill>
              </a:rPr>
            </a:br>
            <a:r>
              <a:rPr lang="bg-BG" sz="3200" b="1" dirty="0">
                <a:latin typeface="+mn-lt"/>
              </a:rPr>
              <a:t>ОТСРОЧВАНЕ И РАЗСРОЧВАНЕ НА ЗАДЪЛЖЕНИЯ</a:t>
            </a:r>
            <a:r>
              <a:rPr lang="bg-BG" sz="3200" dirty="0">
                <a:latin typeface="+mn-lt"/>
              </a:rPr>
              <a:t/>
            </a:r>
            <a:br>
              <a:rPr lang="bg-BG" sz="3200" dirty="0">
                <a:latin typeface="+mn-lt"/>
              </a:rPr>
            </a:br>
            <a:endParaRPr lang="bg-BG" sz="2000" dirty="0">
              <a:latin typeface="+mn-lt"/>
            </a:endParaRPr>
          </a:p>
        </p:txBody>
      </p:sp>
      <p:sp>
        <p:nvSpPr>
          <p:cNvPr id="3" name="Контейнер за съдържание 2"/>
          <p:cNvSpPr>
            <a:spLocks noGrp="1"/>
          </p:cNvSpPr>
          <p:nvPr>
            <p:ph idx="1"/>
          </p:nvPr>
        </p:nvSpPr>
        <p:spPr>
          <a:xfrm>
            <a:off x="723332" y="1392072"/>
            <a:ext cx="10862116" cy="4703928"/>
          </a:xfrm>
        </p:spPr>
        <p:txBody>
          <a:bodyPr/>
          <a:lstStyle/>
          <a:p>
            <a:pPr marL="45720" indent="0">
              <a:buNone/>
            </a:pPr>
            <a:r>
              <a:rPr lang="bg-BG" dirty="0"/>
              <a:t> </a:t>
            </a:r>
            <a:r>
              <a:rPr lang="bg-BG" sz="3200" dirty="0" smtClean="0"/>
              <a:t>Компетентен </a:t>
            </a:r>
            <a:r>
              <a:rPr lang="bg-BG" sz="3200" dirty="0"/>
              <a:t>орган по отсрочване и разсрочване на задължения за местни данъци и такси по ЗМДТ, е както следва:</a:t>
            </a:r>
          </a:p>
          <a:p>
            <a:pPr lvl="0" algn="just">
              <a:buFont typeface="Wingdings" panose="05000000000000000000" pitchFamily="2" charset="2"/>
              <a:buChar char="Ø"/>
            </a:pPr>
            <a:r>
              <a:rPr lang="bg-BG" sz="3200" dirty="0"/>
              <a:t>Местни данъци до 100 000 лв. и до една година от датата на издаване на разрешението – кметът на общината. Извън тези случаи е общинският съвет</a:t>
            </a:r>
            <a:r>
              <a:rPr lang="bg-BG" sz="3200" dirty="0" smtClean="0"/>
              <a:t>;</a:t>
            </a:r>
            <a:endParaRPr lang="bg-BG" sz="3200" dirty="0"/>
          </a:p>
          <a:p>
            <a:pPr lvl="0" algn="just">
              <a:buFont typeface="Wingdings" panose="05000000000000000000" pitchFamily="2" charset="2"/>
              <a:buChar char="Ø"/>
            </a:pPr>
            <a:r>
              <a:rPr lang="bg-BG" sz="3200" dirty="0"/>
              <a:t>Местни такси до 30 000 лв. и до една година от датата на издаване на разрешението – кметът на общината. Извън тези случаи е общинският съвет;</a:t>
            </a:r>
            <a:endParaRPr lang="bg-BG" dirty="0"/>
          </a:p>
          <a:p>
            <a:pPr>
              <a:buFont typeface="Wingdings" panose="05000000000000000000" pitchFamily="2" charset="2"/>
              <a:buChar char="Ø"/>
            </a:pPr>
            <a:endParaRPr lang="bg-BG" dirty="0"/>
          </a:p>
        </p:txBody>
      </p:sp>
    </p:spTree>
    <p:extLst>
      <p:ext uri="{BB962C8B-B14F-4D97-AF65-F5344CB8AC3E}">
        <p14:creationId xmlns:p14="http://schemas.microsoft.com/office/powerpoint/2010/main" val="151629397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лавие 1"/>
          <p:cNvSpPr>
            <a:spLocks noGrp="1"/>
          </p:cNvSpPr>
          <p:nvPr>
            <p:ph type="title"/>
          </p:nvPr>
        </p:nvSpPr>
        <p:spPr>
          <a:xfrm>
            <a:off x="621928" y="295292"/>
            <a:ext cx="11356848" cy="1083132"/>
          </a:xfrm>
        </p:spPr>
        <p:txBody>
          <a:bodyPr>
            <a:normAutofit/>
          </a:bodyPr>
          <a:lstStyle/>
          <a:p>
            <a:pPr algn="ctr"/>
            <a:r>
              <a:rPr lang="bg-BG" sz="3200" b="1" dirty="0">
                <a:latin typeface="+mn-lt"/>
              </a:rPr>
              <a:t>ОТСРОЧВАНЕ И РАЗСРОЧВАНЕ НА </a:t>
            </a:r>
            <a:r>
              <a:rPr lang="bg-BG" sz="3200" b="1" dirty="0" smtClean="0">
                <a:latin typeface="+mn-lt"/>
              </a:rPr>
              <a:t>ЗАДЪЛЖЕНИЯ</a:t>
            </a:r>
            <a:endParaRPr lang="bg-BG" sz="3200" dirty="0">
              <a:latin typeface="+mn-lt"/>
            </a:endParaRPr>
          </a:p>
        </p:txBody>
      </p:sp>
      <p:sp>
        <p:nvSpPr>
          <p:cNvPr id="3" name="Контейнер за съдържание 2"/>
          <p:cNvSpPr>
            <a:spLocks noGrp="1"/>
          </p:cNvSpPr>
          <p:nvPr>
            <p:ph idx="1"/>
          </p:nvPr>
        </p:nvSpPr>
        <p:spPr>
          <a:xfrm>
            <a:off x="621928" y="1555845"/>
            <a:ext cx="11033260" cy="4540155"/>
          </a:xfrm>
        </p:spPr>
        <p:txBody>
          <a:bodyPr>
            <a:normAutofit fontScale="92500"/>
          </a:bodyPr>
          <a:lstStyle/>
          <a:p>
            <a:pPr lvl="0" algn="just">
              <a:buFont typeface="Wingdings" panose="05000000000000000000" pitchFamily="2" charset="2"/>
              <a:buChar char="Ø"/>
            </a:pPr>
            <a:r>
              <a:rPr lang="bg-BG" sz="2800" dirty="0" smtClean="0"/>
              <a:t>Декларация </a:t>
            </a:r>
            <a:r>
              <a:rPr lang="bg-BG" sz="2800" dirty="0"/>
              <a:t>за семейно и имуществено състояние на длъжника, когато искането за разсрочване е подадено от физическо лице, по образец, утвърден от министъра на финансите;</a:t>
            </a:r>
          </a:p>
          <a:p>
            <a:pPr lvl="0" algn="just">
              <a:buFont typeface="Wingdings" panose="05000000000000000000" pitchFamily="2" charset="2"/>
              <a:buChar char="Ø"/>
            </a:pPr>
            <a:r>
              <a:rPr lang="bg-BG" sz="2800" dirty="0"/>
              <a:t>Финансово икономически анализ и програма за развитие;</a:t>
            </a:r>
          </a:p>
          <a:p>
            <a:pPr lvl="0" algn="just">
              <a:buFont typeface="Wingdings" panose="05000000000000000000" pitchFamily="2" charset="2"/>
              <a:buChar char="Ø"/>
            </a:pPr>
            <a:r>
              <a:rPr lang="bg-BG" sz="2800" dirty="0"/>
              <a:t>Справки за всички други публични задължения, включително лихвите по тях, както и за всички задължения към частни кредитори и лихвите по тях;</a:t>
            </a:r>
          </a:p>
          <a:p>
            <a:pPr lvl="0" algn="just">
              <a:buFont typeface="Wingdings" panose="05000000000000000000" pitchFamily="2" charset="2"/>
              <a:buChar char="Ø"/>
            </a:pPr>
            <a:r>
              <a:rPr lang="bg-BG" sz="2800" dirty="0"/>
              <a:t>Данни за коефициентите за рентабилност, ефективност и финансова автономност на търговеца за предходните две години на годината, в която е подадено искането. Всички тези коефициенти и начините за определянето им и нетния паричен поток се определят с наредба на Министерски съвет;</a:t>
            </a:r>
          </a:p>
          <a:p>
            <a:pPr marL="45720" indent="0">
              <a:buNone/>
            </a:pPr>
            <a:endParaRPr lang="bg-BG" dirty="0"/>
          </a:p>
        </p:txBody>
      </p:sp>
    </p:spTree>
    <p:extLst>
      <p:ext uri="{BB962C8B-B14F-4D97-AF65-F5344CB8AC3E}">
        <p14:creationId xmlns:p14="http://schemas.microsoft.com/office/powerpoint/2010/main" val="298984597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лавие 1"/>
          <p:cNvSpPr>
            <a:spLocks noGrp="1"/>
          </p:cNvSpPr>
          <p:nvPr>
            <p:ph type="title"/>
          </p:nvPr>
        </p:nvSpPr>
        <p:spPr>
          <a:xfrm>
            <a:off x="1033818" y="200167"/>
            <a:ext cx="10579608" cy="1137314"/>
          </a:xfrm>
        </p:spPr>
        <p:txBody>
          <a:bodyPr>
            <a:normAutofit/>
          </a:bodyPr>
          <a:lstStyle/>
          <a:p>
            <a:pPr algn="ctr"/>
            <a:r>
              <a:rPr lang="bg-BG" sz="3200" b="1" dirty="0">
                <a:latin typeface="+mn-lt"/>
              </a:rPr>
              <a:t>ОТСРОЧВАНЕ И РАЗСРОЧВАНЕ НА </a:t>
            </a:r>
            <a:r>
              <a:rPr lang="bg-BG" sz="3200" b="1" dirty="0" smtClean="0">
                <a:latin typeface="+mn-lt"/>
              </a:rPr>
              <a:t>ЗАДЪЛЖЕНИЯ</a:t>
            </a:r>
            <a:endParaRPr lang="bg-BG" sz="3200" dirty="0">
              <a:latin typeface="+mn-lt"/>
            </a:endParaRPr>
          </a:p>
        </p:txBody>
      </p:sp>
      <p:sp>
        <p:nvSpPr>
          <p:cNvPr id="3" name="Контейнер за съдържание 2"/>
          <p:cNvSpPr>
            <a:spLocks noGrp="1"/>
          </p:cNvSpPr>
          <p:nvPr>
            <p:ph idx="1"/>
          </p:nvPr>
        </p:nvSpPr>
        <p:spPr>
          <a:xfrm>
            <a:off x="1143000" y="1501254"/>
            <a:ext cx="9872871" cy="4594746"/>
          </a:xfrm>
        </p:spPr>
        <p:txBody>
          <a:bodyPr>
            <a:normAutofit/>
          </a:bodyPr>
          <a:lstStyle/>
          <a:p>
            <a:pPr marL="45720" indent="0">
              <a:buNone/>
            </a:pPr>
            <a:r>
              <a:rPr lang="bg-BG" sz="3200" dirty="0" smtClean="0"/>
              <a:t>Издаване </a:t>
            </a:r>
            <a:r>
              <a:rPr lang="bg-BG" sz="3200" dirty="0"/>
              <a:t>на разрешение и обжалване:</a:t>
            </a:r>
          </a:p>
          <a:p>
            <a:pPr lvl="0">
              <a:buFont typeface="Wingdings" panose="05000000000000000000" pitchFamily="2" charset="2"/>
              <a:buChar char="Ø"/>
            </a:pPr>
            <a:r>
              <a:rPr lang="bg-BG" sz="3200" dirty="0"/>
              <a:t>В срок до 3 месеца от подаване на искането;</a:t>
            </a:r>
          </a:p>
          <a:p>
            <a:pPr lvl="0">
              <a:buFont typeface="Wingdings" panose="05000000000000000000" pitchFamily="2" charset="2"/>
              <a:buChar char="Ø"/>
            </a:pPr>
            <a:r>
              <a:rPr lang="bg-BG" sz="3200" dirty="0" smtClean="0"/>
              <a:t>Разрешението </a:t>
            </a:r>
            <a:r>
              <a:rPr lang="bg-BG" sz="3200" dirty="0"/>
              <a:t>се съобщава на длъжника в 7-дневен срок от издаването му</a:t>
            </a:r>
            <a:r>
              <a:rPr lang="bg-BG" sz="3200" dirty="0" smtClean="0"/>
              <a:t>;</a:t>
            </a:r>
            <a:endParaRPr lang="bg-BG" sz="3200" dirty="0"/>
          </a:p>
          <a:p>
            <a:pPr lvl="0">
              <a:buFont typeface="Wingdings" panose="05000000000000000000" pitchFamily="2" charset="2"/>
              <a:buChar char="Ø"/>
            </a:pPr>
            <a:r>
              <a:rPr lang="bg-BG" sz="3200" dirty="0"/>
              <a:t>Не произнасянето в срок се счита за мълчалив отказ</a:t>
            </a:r>
            <a:r>
              <a:rPr lang="bg-BG" sz="3200" dirty="0" smtClean="0"/>
              <a:t>;</a:t>
            </a:r>
            <a:endParaRPr lang="bg-BG" sz="3200" dirty="0"/>
          </a:p>
          <a:p>
            <a:pPr lvl="0">
              <a:buFont typeface="Wingdings" panose="05000000000000000000" pitchFamily="2" charset="2"/>
              <a:buChar char="Ø"/>
            </a:pPr>
            <a:r>
              <a:rPr lang="bg-BG" sz="3200" dirty="0"/>
              <a:t>Обжалване на отказа се извършва в 14 дневен срок пред административен съд;</a:t>
            </a:r>
            <a:endParaRPr lang="bg-BG" dirty="0"/>
          </a:p>
          <a:p>
            <a:pPr marL="45720" indent="0">
              <a:buNone/>
            </a:pPr>
            <a:endParaRPr lang="bg-BG" dirty="0"/>
          </a:p>
          <a:p>
            <a:endParaRPr lang="bg-BG" dirty="0"/>
          </a:p>
        </p:txBody>
      </p:sp>
    </p:spTree>
    <p:extLst>
      <p:ext uri="{BB962C8B-B14F-4D97-AF65-F5344CB8AC3E}">
        <p14:creationId xmlns:p14="http://schemas.microsoft.com/office/powerpoint/2010/main" val="107917857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лавие 1"/>
          <p:cNvSpPr>
            <a:spLocks noGrp="1"/>
          </p:cNvSpPr>
          <p:nvPr>
            <p:ph type="title"/>
          </p:nvPr>
        </p:nvSpPr>
        <p:spPr>
          <a:xfrm>
            <a:off x="451303" y="254759"/>
            <a:ext cx="11256264" cy="1219199"/>
          </a:xfrm>
        </p:spPr>
        <p:txBody>
          <a:bodyPr>
            <a:normAutofit/>
          </a:bodyPr>
          <a:lstStyle/>
          <a:p>
            <a:pPr algn="ctr"/>
            <a:r>
              <a:rPr lang="bg-BG" sz="3200" b="1" dirty="0">
                <a:latin typeface="+mn-lt"/>
              </a:rPr>
              <a:t>ПОГАСЯВАНЕ НА ЗАДЪЛЖЕНИЯ И </a:t>
            </a:r>
            <a:r>
              <a:rPr lang="bg-BG" sz="3200" b="1" dirty="0" smtClean="0">
                <a:latin typeface="+mn-lt"/>
              </a:rPr>
              <a:t>ДАВНОСТ</a:t>
            </a:r>
            <a:endParaRPr lang="bg-BG" sz="3200" dirty="0">
              <a:latin typeface="+mn-lt"/>
            </a:endParaRPr>
          </a:p>
        </p:txBody>
      </p:sp>
      <p:sp>
        <p:nvSpPr>
          <p:cNvPr id="3" name="Контейнер за съдържание 2"/>
          <p:cNvSpPr>
            <a:spLocks noGrp="1"/>
          </p:cNvSpPr>
          <p:nvPr>
            <p:ph idx="1"/>
          </p:nvPr>
        </p:nvSpPr>
        <p:spPr>
          <a:xfrm>
            <a:off x="723332" y="1473958"/>
            <a:ext cx="10727140" cy="4622042"/>
          </a:xfrm>
        </p:spPr>
        <p:txBody>
          <a:bodyPr>
            <a:normAutofit/>
          </a:bodyPr>
          <a:lstStyle/>
          <a:p>
            <a:pPr marL="45720" indent="0">
              <a:buNone/>
            </a:pPr>
            <a:r>
              <a:rPr lang="bg-BG" sz="2800" dirty="0" smtClean="0"/>
              <a:t>Задълженията </a:t>
            </a:r>
            <a:r>
              <a:rPr lang="bg-BG" sz="2800" dirty="0"/>
              <a:t>се погасяват:</a:t>
            </a:r>
          </a:p>
          <a:p>
            <a:pPr lvl="0" algn="just">
              <a:buFont typeface="Wingdings" panose="05000000000000000000" pitchFamily="2" charset="2"/>
              <a:buChar char="Ø"/>
            </a:pPr>
            <a:r>
              <a:rPr lang="bg-BG" sz="2800" dirty="0"/>
              <a:t>когато е платено;</a:t>
            </a:r>
          </a:p>
          <a:p>
            <a:pPr lvl="0" algn="just">
              <a:buFont typeface="Wingdings" panose="05000000000000000000" pitchFamily="2" charset="2"/>
              <a:buChar char="Ø"/>
            </a:pPr>
            <a:r>
              <a:rPr lang="bg-BG" sz="2800" dirty="0"/>
              <a:t>по давност;</a:t>
            </a:r>
          </a:p>
          <a:p>
            <a:pPr lvl="0" algn="just">
              <a:buFont typeface="Wingdings" panose="05000000000000000000" pitchFamily="2" charset="2"/>
              <a:buChar char="Ø"/>
            </a:pPr>
            <a:r>
              <a:rPr lang="bg-BG" sz="2800" dirty="0"/>
              <a:t>при опрощаване</a:t>
            </a:r>
          </a:p>
          <a:p>
            <a:pPr lvl="0" algn="just">
              <a:buFont typeface="Wingdings" panose="05000000000000000000" pitchFamily="2" charset="2"/>
              <a:buChar char="Ø"/>
            </a:pPr>
            <a:r>
              <a:rPr lang="bg-BG" sz="2800" dirty="0"/>
              <a:t>при смърт на физическото лице;</a:t>
            </a:r>
          </a:p>
          <a:p>
            <a:pPr lvl="0" algn="just">
              <a:buFont typeface="Wingdings" panose="05000000000000000000" pitchFamily="2" charset="2"/>
              <a:buChar char="Ø"/>
            </a:pPr>
            <a:r>
              <a:rPr lang="bg-BG" sz="2800" dirty="0"/>
              <a:t>при осребряване на имуществото на юридическото лице, обявено в несъстоятелност;</a:t>
            </a:r>
          </a:p>
          <a:p>
            <a:pPr lvl="0" algn="just">
              <a:buFont typeface="Wingdings" panose="05000000000000000000" pitchFamily="2" charset="2"/>
              <a:buChar char="Ø"/>
            </a:pPr>
            <a:r>
              <a:rPr lang="bg-BG" sz="2800" dirty="0"/>
              <a:t>при заличаване на юридическото лице след прекратяване с производство по ликвидация;</a:t>
            </a:r>
          </a:p>
          <a:p>
            <a:pPr marL="45720" indent="0" algn="ctr">
              <a:buNone/>
            </a:pPr>
            <a:endParaRPr lang="bg-BG" dirty="0"/>
          </a:p>
        </p:txBody>
      </p:sp>
    </p:spTree>
    <p:extLst>
      <p:ext uri="{BB962C8B-B14F-4D97-AF65-F5344CB8AC3E}">
        <p14:creationId xmlns:p14="http://schemas.microsoft.com/office/powerpoint/2010/main" val="180979205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лавие 1"/>
          <p:cNvSpPr>
            <a:spLocks noGrp="1"/>
          </p:cNvSpPr>
          <p:nvPr>
            <p:ph type="title"/>
          </p:nvPr>
        </p:nvSpPr>
        <p:spPr>
          <a:xfrm>
            <a:off x="593035" y="268406"/>
            <a:ext cx="10972800" cy="1150961"/>
          </a:xfrm>
        </p:spPr>
        <p:txBody>
          <a:bodyPr>
            <a:normAutofit/>
          </a:bodyPr>
          <a:lstStyle/>
          <a:p>
            <a:pPr algn="ctr"/>
            <a:r>
              <a:rPr lang="bg-BG" sz="3200" b="1" dirty="0">
                <a:latin typeface="+mn-lt"/>
              </a:rPr>
              <a:t>ПОГАСЯВАНЕ НА ЗАДЪЛЖЕНИЯ И </a:t>
            </a:r>
            <a:r>
              <a:rPr lang="bg-BG" sz="3200" b="1" dirty="0" smtClean="0">
                <a:latin typeface="+mn-lt"/>
              </a:rPr>
              <a:t>ДАВНОСТ</a:t>
            </a:r>
            <a:endParaRPr lang="bg-BG" sz="3200" dirty="0">
              <a:latin typeface="+mn-lt"/>
            </a:endParaRPr>
          </a:p>
        </p:txBody>
      </p:sp>
      <p:sp>
        <p:nvSpPr>
          <p:cNvPr id="3" name="Контейнер за съдържание 2"/>
          <p:cNvSpPr>
            <a:spLocks noGrp="1"/>
          </p:cNvSpPr>
          <p:nvPr>
            <p:ph idx="1"/>
          </p:nvPr>
        </p:nvSpPr>
        <p:spPr>
          <a:xfrm>
            <a:off x="593035" y="1528549"/>
            <a:ext cx="10972799" cy="4567451"/>
          </a:xfrm>
        </p:spPr>
        <p:txBody>
          <a:bodyPr>
            <a:normAutofit/>
          </a:bodyPr>
          <a:lstStyle/>
          <a:p>
            <a:pPr marL="45720" indent="0" algn="just">
              <a:buNone/>
            </a:pPr>
            <a:r>
              <a:rPr lang="bg-BG" dirty="0"/>
              <a:t> </a:t>
            </a:r>
            <a:r>
              <a:rPr lang="bg-BG" sz="3200" dirty="0" smtClean="0"/>
              <a:t>Публичните </a:t>
            </a:r>
            <a:r>
              <a:rPr lang="bg-BG" sz="3200" dirty="0"/>
              <a:t>вземания се погасяват, както следва:</a:t>
            </a:r>
          </a:p>
          <a:p>
            <a:pPr lvl="0" algn="just">
              <a:buFont typeface="Wingdings" panose="05000000000000000000" pitchFamily="2" charset="2"/>
              <a:buChar char="Ø"/>
            </a:pPr>
            <a:r>
              <a:rPr lang="bg-BG" sz="3200" dirty="0"/>
              <a:t>С изтичане на 5-годишен </a:t>
            </a:r>
            <a:r>
              <a:rPr lang="bg-BG" sz="3200" dirty="0" err="1"/>
              <a:t>давностен</a:t>
            </a:r>
            <a:r>
              <a:rPr lang="bg-BG" sz="3200" dirty="0"/>
              <a:t> срок, считано от 1 януари на годината, следваща годината, през която е следвало да се плати</a:t>
            </a:r>
            <a:r>
              <a:rPr lang="bg-BG" sz="3200" dirty="0" smtClean="0"/>
              <a:t>;</a:t>
            </a:r>
            <a:endParaRPr lang="bg-BG" sz="3200" dirty="0"/>
          </a:p>
          <a:p>
            <a:pPr lvl="0" algn="just">
              <a:buFont typeface="Wingdings" panose="05000000000000000000" pitchFamily="2" charset="2"/>
              <a:buChar char="Ø"/>
            </a:pPr>
            <a:r>
              <a:rPr lang="bg-BG" sz="3200" dirty="0"/>
              <a:t>С изтичане на 10-годишен </a:t>
            </a:r>
            <a:r>
              <a:rPr lang="bg-BG" sz="3200" dirty="0" err="1"/>
              <a:t>давностен</a:t>
            </a:r>
            <a:r>
              <a:rPr lang="bg-BG" sz="3200" dirty="0"/>
              <a:t> срок, считано от 1 януари на годината, следваща годината, през която е следвало да се плати, независимо от спирането и прекъсването на давността;</a:t>
            </a:r>
            <a:endParaRPr lang="bg-BG" dirty="0"/>
          </a:p>
          <a:p>
            <a:endParaRPr lang="bg-BG" dirty="0"/>
          </a:p>
        </p:txBody>
      </p:sp>
    </p:spTree>
    <p:extLst>
      <p:ext uri="{BB962C8B-B14F-4D97-AF65-F5344CB8AC3E}">
        <p14:creationId xmlns:p14="http://schemas.microsoft.com/office/powerpoint/2010/main" val="24856330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лавие 1"/>
          <p:cNvSpPr>
            <a:spLocks noGrp="1"/>
          </p:cNvSpPr>
          <p:nvPr>
            <p:ph type="title"/>
          </p:nvPr>
        </p:nvSpPr>
        <p:spPr>
          <a:xfrm>
            <a:off x="1140351" y="322996"/>
            <a:ext cx="9875520" cy="1041779"/>
          </a:xfrm>
        </p:spPr>
        <p:txBody>
          <a:bodyPr>
            <a:normAutofit/>
          </a:bodyPr>
          <a:lstStyle/>
          <a:p>
            <a:pPr algn="ctr"/>
            <a:r>
              <a:rPr lang="bg-BG" sz="3200" b="1" dirty="0">
                <a:latin typeface="+mn-lt"/>
              </a:rPr>
              <a:t>Пропуски в работата на звената за местни приходи, водещи до малко </a:t>
            </a:r>
            <a:r>
              <a:rPr lang="bg-BG" sz="3200" b="1" dirty="0" smtClean="0">
                <a:latin typeface="+mn-lt"/>
              </a:rPr>
              <a:t>приходи</a:t>
            </a:r>
            <a:endParaRPr lang="bg-BG" sz="3200" b="1" dirty="0">
              <a:latin typeface="+mn-lt"/>
            </a:endParaRPr>
          </a:p>
        </p:txBody>
      </p:sp>
      <p:sp>
        <p:nvSpPr>
          <p:cNvPr id="3" name="Контейнер за съдържание 2"/>
          <p:cNvSpPr>
            <a:spLocks noGrp="1"/>
          </p:cNvSpPr>
          <p:nvPr>
            <p:ph idx="1"/>
          </p:nvPr>
        </p:nvSpPr>
        <p:spPr>
          <a:xfrm>
            <a:off x="600501" y="1542197"/>
            <a:ext cx="10822675" cy="4790363"/>
          </a:xfrm>
        </p:spPr>
        <p:txBody>
          <a:bodyPr>
            <a:normAutofit fontScale="92500" lnSpcReduction="10000"/>
          </a:bodyPr>
          <a:lstStyle/>
          <a:p>
            <a:pPr algn="just">
              <a:buFont typeface="Wingdings" panose="05000000000000000000" pitchFamily="2" charset="2"/>
              <a:buChar char="Ø"/>
            </a:pPr>
            <a:r>
              <a:rPr lang="bg-BG" dirty="0" smtClean="0"/>
              <a:t> </a:t>
            </a:r>
            <a:r>
              <a:rPr lang="bg-BG" sz="2800" dirty="0" smtClean="0"/>
              <a:t>Не </a:t>
            </a:r>
            <a:r>
              <a:rPr lang="bg-BG" sz="2800" dirty="0" smtClean="0"/>
              <a:t>се </a:t>
            </a:r>
            <a:r>
              <a:rPr lang="bg-BG" sz="2800" dirty="0" smtClean="0"/>
              <a:t>отразяват служебно настъпили промени в техническите характеристики на имотите, не се образуват </a:t>
            </a:r>
            <a:r>
              <a:rPr lang="bg-BG" sz="2800" dirty="0" smtClean="0"/>
              <a:t>служебни партиди на наследници на починали лица;</a:t>
            </a:r>
          </a:p>
          <a:p>
            <a:pPr algn="just">
              <a:buFont typeface="Wingdings" panose="05000000000000000000" pitchFamily="2" charset="2"/>
              <a:buChar char="Ø"/>
            </a:pPr>
            <a:r>
              <a:rPr lang="bg-BG" sz="2800" dirty="0" smtClean="0"/>
              <a:t> Не се предприемат действия за събиране на просрочени задължения от наследниците на починали лица;</a:t>
            </a:r>
          </a:p>
          <a:p>
            <a:pPr algn="just">
              <a:buFont typeface="Wingdings" panose="05000000000000000000" pitchFamily="2" charset="2"/>
              <a:buChar char="Ø"/>
            </a:pPr>
            <a:r>
              <a:rPr lang="bg-BG" sz="2800" dirty="0"/>
              <a:t> </a:t>
            </a:r>
            <a:r>
              <a:rPr lang="bg-BG" sz="2800" dirty="0" smtClean="0"/>
              <a:t>Не се осъществява контрол върху подадени декларации за освобождаване от такса битови отпадъци за не използван имот;</a:t>
            </a:r>
          </a:p>
          <a:p>
            <a:pPr algn="just">
              <a:buFont typeface="Wingdings" panose="05000000000000000000" pitchFamily="2" charset="2"/>
              <a:buChar char="Ø"/>
            </a:pPr>
            <a:r>
              <a:rPr lang="bg-BG" sz="2800" dirty="0"/>
              <a:t> </a:t>
            </a:r>
            <a:r>
              <a:rPr lang="bg-BG" sz="2800" dirty="0" smtClean="0"/>
              <a:t>Не се осъществява контрол на патентния данък;</a:t>
            </a:r>
          </a:p>
          <a:p>
            <a:pPr algn="just">
              <a:buFont typeface="Wingdings" panose="05000000000000000000" pitchFamily="2" charset="2"/>
              <a:buChar char="Ø"/>
            </a:pPr>
            <a:r>
              <a:rPr lang="bg-BG" sz="2800" dirty="0" smtClean="0"/>
              <a:t> Не се осъществява контрол при туристическия данък;</a:t>
            </a:r>
          </a:p>
          <a:p>
            <a:pPr algn="just">
              <a:buFont typeface="Wingdings" panose="05000000000000000000" pitchFamily="2" charset="2"/>
              <a:buChar char="Ø"/>
            </a:pPr>
            <a:r>
              <a:rPr lang="bg-BG" sz="2800" dirty="0"/>
              <a:t> </a:t>
            </a:r>
            <a:r>
              <a:rPr lang="bg-BG" sz="2800" dirty="0" smtClean="0"/>
              <a:t>Не се съставят достатъчно на брой актове за установяване на задължения, както и преписки за принудителни производства при ЧСИ или ДСИ;</a:t>
            </a:r>
            <a:endParaRPr lang="bg-BG" sz="2800" dirty="0"/>
          </a:p>
        </p:txBody>
      </p:sp>
    </p:spTree>
    <p:extLst>
      <p:ext uri="{BB962C8B-B14F-4D97-AF65-F5344CB8AC3E}">
        <p14:creationId xmlns:p14="http://schemas.microsoft.com/office/powerpoint/2010/main" val="97393997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marL="45720" indent="0">
              <a:buNone/>
            </a:pPr>
            <a:endParaRPr lang="bg-BG" dirty="0" smtClean="0"/>
          </a:p>
          <a:p>
            <a:pPr marL="45720" indent="0">
              <a:buNone/>
            </a:pPr>
            <a:endParaRPr lang="bg-BG" dirty="0" smtClean="0"/>
          </a:p>
          <a:p>
            <a:pPr marL="45720" indent="0" algn="ctr">
              <a:buNone/>
            </a:pPr>
            <a:r>
              <a:rPr lang="bg-BG" sz="3200" b="1" dirty="0" smtClean="0"/>
              <a:t>БЛАГОДАРЯ ЗА ВНИМАНИЕТО !</a:t>
            </a:r>
            <a:endParaRPr lang="bg-BG" sz="3200" b="1" dirty="0"/>
          </a:p>
        </p:txBody>
      </p:sp>
    </p:spTree>
    <p:extLst>
      <p:ext uri="{BB962C8B-B14F-4D97-AF65-F5344CB8AC3E}">
        <p14:creationId xmlns:p14="http://schemas.microsoft.com/office/powerpoint/2010/main" val="380417434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2" name="Заглавие 1"/>
          <p:cNvSpPr>
            <a:spLocks noGrp="1"/>
          </p:cNvSpPr>
          <p:nvPr>
            <p:ph type="title"/>
          </p:nvPr>
        </p:nvSpPr>
        <p:spPr>
          <a:xfrm>
            <a:off x="374573" y="356212"/>
            <a:ext cx="11512627" cy="1058931"/>
          </a:xfrm>
        </p:spPr>
        <p:txBody>
          <a:bodyPr>
            <a:noAutofit/>
          </a:bodyPr>
          <a:lstStyle/>
          <a:p>
            <a:pPr algn="ctr"/>
            <a:r>
              <a:rPr lang="bg-BG" sz="3200" b="1" dirty="0">
                <a:latin typeface="+mn-lt"/>
              </a:rPr>
              <a:t>ИНДИВИДУАЛЕН АДМИНИСТРАТИВЕН </a:t>
            </a:r>
            <a:r>
              <a:rPr lang="bg-BG" sz="3200" b="1" dirty="0" smtClean="0">
                <a:latin typeface="+mn-lt"/>
              </a:rPr>
              <a:t>АКТ /</a:t>
            </a:r>
            <a:r>
              <a:rPr lang="bg-BG" sz="3200" b="1" dirty="0">
                <a:latin typeface="+mn-lt"/>
              </a:rPr>
              <a:t>ИАКТ</a:t>
            </a:r>
            <a:r>
              <a:rPr lang="bg-BG" sz="3200" b="1" dirty="0" smtClean="0">
                <a:latin typeface="+mn-lt"/>
              </a:rPr>
              <a:t>/</a:t>
            </a:r>
            <a:endParaRPr lang="ru-RU" sz="1800" b="1" i="1" dirty="0">
              <a:solidFill>
                <a:schemeClr val="accent1">
                  <a:lumMod val="75000"/>
                </a:schemeClr>
              </a:solidFill>
              <a:latin typeface="+mn-lt"/>
            </a:endParaRPr>
          </a:p>
        </p:txBody>
      </p:sp>
      <p:sp>
        <p:nvSpPr>
          <p:cNvPr id="3" name="Контейнер за съдържание 2"/>
          <p:cNvSpPr>
            <a:spLocks noGrp="1"/>
          </p:cNvSpPr>
          <p:nvPr>
            <p:ph idx="1"/>
          </p:nvPr>
        </p:nvSpPr>
        <p:spPr>
          <a:xfrm>
            <a:off x="374573" y="1578429"/>
            <a:ext cx="11046283" cy="4987623"/>
          </a:xfrm>
        </p:spPr>
        <p:txBody>
          <a:bodyPr>
            <a:normAutofit/>
          </a:bodyPr>
          <a:lstStyle/>
          <a:p>
            <a:pPr algn="just">
              <a:buFont typeface="Wingdings" panose="05000000000000000000" pitchFamily="2" charset="2"/>
              <a:buChar char="Ø"/>
            </a:pPr>
            <a:r>
              <a:rPr lang="bg-BG" sz="2800" dirty="0" smtClean="0"/>
              <a:t>Индивидуален </a:t>
            </a:r>
            <a:r>
              <a:rPr lang="bg-BG" sz="2800" dirty="0"/>
              <a:t>административен акт - волеизявление на административен орган или на друг овластен със закон за това орган или организация, осъществяващи публични функции, и организации, предоставящи обществени услуги, с което се създават права или задължения или непосредствено се засягат права, свободи или законни интереси на отделни граждани или организации, както и отказът да се издаде такъв акт. </a:t>
            </a:r>
          </a:p>
          <a:p>
            <a:pPr algn="just">
              <a:buFont typeface="Wingdings" panose="05000000000000000000" pitchFamily="2" charset="2"/>
              <a:buChar char="Ø"/>
            </a:pPr>
            <a:r>
              <a:rPr lang="bg-BG" sz="2800" dirty="0"/>
              <a:t>Инициатива за започване на производство по реда на чл. 24 от АПК са компетентния орган, гражданин или организация, прокурор, омбудсмана, </a:t>
            </a:r>
            <a:r>
              <a:rPr lang="bg-BG" sz="2800" dirty="0" err="1"/>
              <a:t>горестоящ</a:t>
            </a:r>
            <a:r>
              <a:rPr lang="bg-BG" sz="2800" dirty="0"/>
              <a:t> орган или друг държавен орган</a:t>
            </a:r>
          </a:p>
          <a:p>
            <a:pPr marL="45720" indent="0">
              <a:buNone/>
            </a:pPr>
            <a:endParaRPr lang="bg-BG" dirty="0" smtClean="0"/>
          </a:p>
          <a:p>
            <a:endParaRPr lang="bg-BG" dirty="0"/>
          </a:p>
          <a:p>
            <a:endParaRPr lang="bg-BG" dirty="0" smtClean="0"/>
          </a:p>
          <a:p>
            <a:endParaRPr lang="bg-BG" dirty="0"/>
          </a:p>
          <a:p>
            <a:endParaRPr lang="bg-BG" dirty="0" smtClean="0"/>
          </a:p>
          <a:p>
            <a:endParaRPr lang="bg-BG" dirty="0"/>
          </a:p>
          <a:p>
            <a:endParaRPr lang="bg-BG" dirty="0" smtClean="0"/>
          </a:p>
          <a:p>
            <a:endParaRPr lang="bg-BG" dirty="0"/>
          </a:p>
          <a:p>
            <a:endParaRPr lang="bg-BG" dirty="0" smtClean="0"/>
          </a:p>
          <a:p>
            <a:endParaRPr lang="bg-BG" dirty="0"/>
          </a:p>
          <a:p>
            <a:endParaRPr lang="bg-BG" dirty="0" smtClean="0"/>
          </a:p>
          <a:p>
            <a:endParaRPr lang="bg-BG" dirty="0"/>
          </a:p>
          <a:p>
            <a:endParaRPr lang="bg-BG" dirty="0" smtClean="0"/>
          </a:p>
          <a:p>
            <a:endParaRPr lang="bg-BG" dirty="0"/>
          </a:p>
          <a:p>
            <a:endParaRPr lang="bg-BG" dirty="0"/>
          </a:p>
        </p:txBody>
      </p:sp>
    </p:spTree>
    <p:extLst>
      <p:ext uri="{BB962C8B-B14F-4D97-AF65-F5344CB8AC3E}">
        <p14:creationId xmlns:p14="http://schemas.microsoft.com/office/powerpoint/2010/main" val="4096181057"/>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2" name="Заглавие 1"/>
          <p:cNvSpPr>
            <a:spLocks noGrp="1"/>
          </p:cNvSpPr>
          <p:nvPr>
            <p:ph type="title"/>
          </p:nvPr>
        </p:nvSpPr>
        <p:spPr>
          <a:xfrm>
            <a:off x="374573" y="356212"/>
            <a:ext cx="11512627" cy="1058931"/>
          </a:xfrm>
        </p:spPr>
        <p:txBody>
          <a:bodyPr>
            <a:noAutofit/>
          </a:bodyPr>
          <a:lstStyle/>
          <a:p>
            <a:pPr algn="ctr"/>
            <a:r>
              <a:rPr lang="en-US" sz="3200" dirty="0" smtClean="0">
                <a:solidFill>
                  <a:schemeClr val="accent1">
                    <a:lumMod val="75000"/>
                  </a:schemeClr>
                </a:solidFill>
              </a:rPr>
              <a:t/>
            </a:r>
            <a:br>
              <a:rPr lang="en-US" sz="3200" dirty="0" smtClean="0">
                <a:solidFill>
                  <a:schemeClr val="accent1">
                    <a:lumMod val="75000"/>
                  </a:schemeClr>
                </a:solidFill>
              </a:rPr>
            </a:br>
            <a:r>
              <a:rPr lang="bg-BG" sz="3200" b="1" dirty="0">
                <a:latin typeface="+mn-lt"/>
              </a:rPr>
              <a:t>ОСНОВНИ ПРИНЦИПИ НА ИНДИВИДУАЛНИЯ АДМИНИСТРАТИВЕН АКТ</a:t>
            </a:r>
            <a:br>
              <a:rPr lang="bg-BG" sz="3200" b="1" dirty="0">
                <a:latin typeface="+mn-lt"/>
              </a:rPr>
            </a:br>
            <a:endParaRPr lang="ru-RU" sz="1800" b="1" i="1" dirty="0">
              <a:solidFill>
                <a:schemeClr val="accent1">
                  <a:lumMod val="75000"/>
                </a:schemeClr>
              </a:solidFill>
              <a:latin typeface="+mn-lt"/>
            </a:endParaRPr>
          </a:p>
        </p:txBody>
      </p:sp>
      <p:sp>
        <p:nvSpPr>
          <p:cNvPr id="3" name="Контейнер за съдържание 2"/>
          <p:cNvSpPr>
            <a:spLocks noGrp="1"/>
          </p:cNvSpPr>
          <p:nvPr>
            <p:ph idx="1"/>
          </p:nvPr>
        </p:nvSpPr>
        <p:spPr>
          <a:xfrm>
            <a:off x="374573" y="1578429"/>
            <a:ext cx="11512627" cy="4987623"/>
          </a:xfrm>
        </p:spPr>
        <p:txBody>
          <a:bodyPr>
            <a:normAutofit/>
          </a:bodyPr>
          <a:lstStyle/>
          <a:p>
            <a:pPr>
              <a:buFont typeface="Wingdings" panose="05000000000000000000" pitchFamily="2" charset="2"/>
              <a:buChar char="Ø"/>
            </a:pPr>
            <a:r>
              <a:rPr lang="bg-BG" sz="2800" dirty="0" smtClean="0"/>
              <a:t>Основните </a:t>
            </a:r>
            <a:r>
              <a:rPr lang="bg-BG" sz="2800" dirty="0"/>
              <a:t>принципи при издаване на индивидуалния административен акт:</a:t>
            </a:r>
          </a:p>
          <a:p>
            <a:pPr lvl="0">
              <a:buFont typeface="Wingdings" panose="05000000000000000000" pitchFamily="2" charset="2"/>
              <a:buChar char="Ø"/>
            </a:pPr>
            <a:r>
              <a:rPr lang="bg-BG" sz="2800" dirty="0"/>
              <a:t>Законност и прилагане на нормативен акт от по-висока степен;</a:t>
            </a:r>
          </a:p>
          <a:p>
            <a:pPr lvl="0">
              <a:buFont typeface="Wingdings" panose="05000000000000000000" pitchFamily="2" charset="2"/>
              <a:buChar char="Ø"/>
            </a:pPr>
            <a:r>
              <a:rPr lang="bg-BG" sz="2800" dirty="0" smtClean="0"/>
              <a:t>Съразмерност</a:t>
            </a:r>
            <a:r>
              <a:rPr lang="bg-BG" sz="2800" dirty="0"/>
              <a:t>, истинност и равенство;</a:t>
            </a:r>
          </a:p>
          <a:p>
            <a:pPr lvl="0">
              <a:buFont typeface="Wingdings" panose="05000000000000000000" pitchFamily="2" charset="2"/>
              <a:buChar char="Ø"/>
            </a:pPr>
            <a:r>
              <a:rPr lang="bg-BG" sz="2800" dirty="0" smtClean="0"/>
              <a:t>Служебно </a:t>
            </a:r>
            <a:r>
              <a:rPr lang="bg-BG" sz="2800" dirty="0"/>
              <a:t>начало, самостоятелност и безпристрастност</a:t>
            </a:r>
            <a:r>
              <a:rPr lang="bg-BG" sz="2800" dirty="0" smtClean="0"/>
              <a:t>;</a:t>
            </a:r>
            <a:endParaRPr lang="bg-BG" sz="2800" dirty="0"/>
          </a:p>
          <a:p>
            <a:pPr lvl="0">
              <a:buFont typeface="Wingdings" panose="05000000000000000000" pitchFamily="2" charset="2"/>
              <a:buChar char="Ø"/>
            </a:pPr>
            <a:r>
              <a:rPr lang="bg-BG" sz="2800" dirty="0"/>
              <a:t>Достъпност, публичност и прозрачност;</a:t>
            </a:r>
          </a:p>
          <a:p>
            <a:pPr>
              <a:buFont typeface="Wingdings" panose="05000000000000000000" pitchFamily="2" charset="2"/>
              <a:buChar char="Ø"/>
            </a:pPr>
            <a:r>
              <a:rPr lang="bg-BG" sz="2800" dirty="0"/>
              <a:t> </a:t>
            </a:r>
            <a:r>
              <a:rPr lang="bg-BG" sz="2800" dirty="0" smtClean="0"/>
              <a:t>Последователност </a:t>
            </a:r>
            <a:r>
              <a:rPr lang="bg-BG" sz="2800" dirty="0"/>
              <a:t>и предвидимост</a:t>
            </a:r>
            <a:r>
              <a:rPr lang="bg-BG" sz="2800" dirty="0" smtClean="0"/>
              <a:t>;</a:t>
            </a:r>
            <a:endParaRPr lang="bg-BG" sz="2800" dirty="0"/>
          </a:p>
          <a:p>
            <a:pPr lvl="0">
              <a:buFont typeface="Wingdings" panose="05000000000000000000" pitchFamily="2" charset="2"/>
              <a:buChar char="Ø"/>
            </a:pPr>
            <a:r>
              <a:rPr lang="bg-BG" sz="2800" dirty="0"/>
              <a:t>Комплексно административно обслужване;</a:t>
            </a:r>
          </a:p>
          <a:p>
            <a:pPr marL="45720" indent="0">
              <a:buNone/>
            </a:pPr>
            <a:endParaRPr lang="bg-BG" dirty="0"/>
          </a:p>
          <a:p>
            <a:pPr marL="45720" indent="0">
              <a:buNone/>
            </a:pPr>
            <a:endParaRPr lang="bg-BG" dirty="0" smtClean="0"/>
          </a:p>
          <a:p>
            <a:endParaRPr lang="bg-BG" dirty="0"/>
          </a:p>
          <a:p>
            <a:endParaRPr lang="bg-BG" dirty="0" smtClean="0"/>
          </a:p>
          <a:p>
            <a:endParaRPr lang="bg-BG" dirty="0"/>
          </a:p>
          <a:p>
            <a:endParaRPr lang="bg-BG" dirty="0" smtClean="0"/>
          </a:p>
          <a:p>
            <a:endParaRPr lang="bg-BG" dirty="0"/>
          </a:p>
          <a:p>
            <a:endParaRPr lang="bg-BG" dirty="0" smtClean="0"/>
          </a:p>
          <a:p>
            <a:endParaRPr lang="bg-BG" dirty="0"/>
          </a:p>
          <a:p>
            <a:endParaRPr lang="bg-BG" dirty="0" smtClean="0"/>
          </a:p>
          <a:p>
            <a:endParaRPr lang="bg-BG" dirty="0"/>
          </a:p>
          <a:p>
            <a:endParaRPr lang="bg-BG" dirty="0" smtClean="0"/>
          </a:p>
          <a:p>
            <a:endParaRPr lang="bg-BG" dirty="0"/>
          </a:p>
          <a:p>
            <a:endParaRPr lang="bg-BG" dirty="0" smtClean="0"/>
          </a:p>
          <a:p>
            <a:endParaRPr lang="bg-BG" dirty="0"/>
          </a:p>
          <a:p>
            <a:endParaRPr lang="bg-BG" dirty="0"/>
          </a:p>
        </p:txBody>
      </p:sp>
    </p:spTree>
    <p:extLst>
      <p:ext uri="{BB962C8B-B14F-4D97-AF65-F5344CB8AC3E}">
        <p14:creationId xmlns:p14="http://schemas.microsoft.com/office/powerpoint/2010/main" val="1793768147"/>
      </p:ext>
    </p:extLst>
  </p:cSld>
  <p:clrMapOvr>
    <a:overrideClrMapping bg1="lt1" tx1="dk1" bg2="lt2" tx2="dk2" accent1="accent1" accent2="accent2" accent3="accent3" accent4="accent4" accent5="accent5" accent6="accent6" hlink="hlink" folHlink="folHlink"/>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лавие 1"/>
          <p:cNvSpPr>
            <a:spLocks noGrp="1"/>
          </p:cNvSpPr>
          <p:nvPr>
            <p:ph type="title"/>
          </p:nvPr>
        </p:nvSpPr>
        <p:spPr>
          <a:xfrm>
            <a:off x="1159855" y="268406"/>
            <a:ext cx="9875520" cy="1082722"/>
          </a:xfrm>
        </p:spPr>
        <p:txBody>
          <a:bodyPr>
            <a:normAutofit/>
          </a:bodyPr>
          <a:lstStyle/>
          <a:p>
            <a:pPr algn="ctr"/>
            <a:r>
              <a:rPr lang="bg-BG" sz="3200" b="1" dirty="0">
                <a:latin typeface="+mn-lt"/>
              </a:rPr>
              <a:t>УЧАСТНИЦИ В ПРОИЗВОДСТВО ПО ИЗДАВАНЕ НА </a:t>
            </a:r>
            <a:r>
              <a:rPr lang="bg-BG" sz="3200" b="1" dirty="0" smtClean="0">
                <a:latin typeface="+mn-lt"/>
              </a:rPr>
              <a:t>ИАКТ</a:t>
            </a:r>
            <a:endParaRPr lang="bg-BG" sz="4800" dirty="0">
              <a:latin typeface="+mn-lt"/>
            </a:endParaRPr>
          </a:p>
        </p:txBody>
      </p:sp>
      <p:sp>
        <p:nvSpPr>
          <p:cNvPr id="3" name="Контейнер за съдържание 2"/>
          <p:cNvSpPr>
            <a:spLocks noGrp="1"/>
          </p:cNvSpPr>
          <p:nvPr>
            <p:ph idx="1"/>
          </p:nvPr>
        </p:nvSpPr>
        <p:spPr>
          <a:xfrm>
            <a:off x="573206" y="1446664"/>
            <a:ext cx="11048818" cy="4649336"/>
          </a:xfrm>
        </p:spPr>
        <p:txBody>
          <a:bodyPr>
            <a:normAutofit lnSpcReduction="10000"/>
          </a:bodyPr>
          <a:lstStyle/>
          <a:p>
            <a:pPr lvl="0" algn="just">
              <a:buFont typeface="Wingdings" panose="05000000000000000000" pitchFamily="2" charset="2"/>
              <a:buChar char="Ø"/>
            </a:pPr>
            <a:r>
              <a:rPr lang="bg-BG" sz="2800" dirty="0" smtClean="0"/>
              <a:t>Решаващ </a:t>
            </a:r>
            <a:r>
              <a:rPr lang="bg-BG" sz="2800" dirty="0"/>
              <a:t>орган е този орган, който е компетентен да издаде съответния индивидуален акт, определен от нормативния акт, въз основа на който се издава. Когато нормативен акт не определя органа, който трябва да издаде административен акт по въпроси от компетентността на органи на общината, административния акт се издава от кмета на общината, а например по чл. 46 от ЗМСМА компетентен орган е кмета на кметство;</a:t>
            </a:r>
          </a:p>
          <a:p>
            <a:pPr marL="45720" indent="0">
              <a:buNone/>
            </a:pPr>
            <a:r>
              <a:rPr lang="bg-BG" sz="2800" dirty="0"/>
              <a:t> </a:t>
            </a:r>
          </a:p>
          <a:p>
            <a:pPr lvl="0" algn="just">
              <a:buFont typeface="Wingdings" panose="05000000000000000000" pitchFamily="2" charset="2"/>
              <a:buChar char="Ø"/>
            </a:pPr>
            <a:r>
              <a:rPr lang="bg-BG" sz="2800" dirty="0"/>
              <a:t>Страните в производствата са тези физически или юридически лица, които защитават свои права и интереси, но страни могат да бъдат прокурор и омбудсман, като те защитават не свои, а чужди права и интереси в рамките на предоставената им компетентност;</a:t>
            </a:r>
          </a:p>
          <a:p>
            <a:pPr marL="45720" indent="0">
              <a:buNone/>
            </a:pPr>
            <a:endParaRPr lang="bg-BG" dirty="0"/>
          </a:p>
        </p:txBody>
      </p:sp>
    </p:spTree>
    <p:extLst>
      <p:ext uri="{BB962C8B-B14F-4D97-AF65-F5344CB8AC3E}">
        <p14:creationId xmlns:p14="http://schemas.microsoft.com/office/powerpoint/2010/main" val="287696310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лавие 1"/>
          <p:cNvSpPr>
            <a:spLocks noGrp="1"/>
          </p:cNvSpPr>
          <p:nvPr>
            <p:ph type="title"/>
          </p:nvPr>
        </p:nvSpPr>
        <p:spPr>
          <a:xfrm>
            <a:off x="827873" y="295701"/>
            <a:ext cx="10835640" cy="1150962"/>
          </a:xfrm>
        </p:spPr>
        <p:txBody>
          <a:bodyPr>
            <a:normAutofit/>
          </a:bodyPr>
          <a:lstStyle/>
          <a:p>
            <a:pPr algn="ctr"/>
            <a:r>
              <a:rPr lang="bg-BG" sz="3200" b="1" dirty="0">
                <a:latin typeface="+mn-lt"/>
              </a:rPr>
              <a:t>ОСНОВНИ МОМЕНТИ НА </a:t>
            </a:r>
            <a:r>
              <a:rPr lang="bg-BG" sz="3200" b="1" dirty="0" smtClean="0">
                <a:latin typeface="+mn-lt"/>
              </a:rPr>
              <a:t>ИАКТ</a:t>
            </a:r>
            <a:endParaRPr lang="bg-BG" sz="2000" dirty="0">
              <a:latin typeface="+mn-lt"/>
            </a:endParaRPr>
          </a:p>
        </p:txBody>
      </p:sp>
      <p:sp>
        <p:nvSpPr>
          <p:cNvPr id="3" name="Контейнер за съдържание 2"/>
          <p:cNvSpPr>
            <a:spLocks noGrp="1"/>
          </p:cNvSpPr>
          <p:nvPr>
            <p:ph idx="1"/>
          </p:nvPr>
        </p:nvSpPr>
        <p:spPr>
          <a:xfrm>
            <a:off x="731520" y="1446663"/>
            <a:ext cx="10698480" cy="4649337"/>
          </a:xfrm>
        </p:spPr>
        <p:txBody>
          <a:bodyPr>
            <a:noAutofit/>
          </a:bodyPr>
          <a:lstStyle/>
          <a:p>
            <a:pPr>
              <a:buFont typeface="Wingdings" panose="05000000000000000000" pitchFamily="2" charset="2"/>
              <a:buChar char="Ø"/>
            </a:pPr>
            <a:r>
              <a:rPr lang="bg-BG" sz="3600" b="1" dirty="0"/>
              <a:t> </a:t>
            </a:r>
            <a:r>
              <a:rPr lang="bg-BG" sz="3600" dirty="0" smtClean="0"/>
              <a:t>Подаване </a:t>
            </a:r>
            <a:r>
              <a:rPr lang="bg-BG" sz="3600" dirty="0"/>
              <a:t>на искане до административен орган;</a:t>
            </a:r>
          </a:p>
          <a:p>
            <a:pPr>
              <a:buFont typeface="Wingdings" panose="05000000000000000000" pitchFamily="2" charset="2"/>
              <a:buChar char="Ø"/>
            </a:pPr>
            <a:r>
              <a:rPr lang="bg-BG" sz="3600" b="1" dirty="0"/>
              <a:t> </a:t>
            </a:r>
            <a:r>
              <a:rPr lang="bg-BG" sz="3600" dirty="0" smtClean="0"/>
              <a:t>Допустимост </a:t>
            </a:r>
            <a:r>
              <a:rPr lang="bg-BG" sz="3600" dirty="0"/>
              <a:t>на искането;</a:t>
            </a:r>
          </a:p>
          <a:p>
            <a:pPr>
              <a:buFont typeface="Wingdings" panose="05000000000000000000" pitchFamily="2" charset="2"/>
              <a:buChar char="Ø"/>
            </a:pPr>
            <a:r>
              <a:rPr lang="bg-BG" sz="3600" b="1" dirty="0"/>
              <a:t> </a:t>
            </a:r>
            <a:r>
              <a:rPr lang="bg-BG" sz="3600" dirty="0" smtClean="0"/>
              <a:t>Събиране </a:t>
            </a:r>
            <a:r>
              <a:rPr lang="bg-BG" sz="3600" dirty="0"/>
              <a:t>на доказателства;</a:t>
            </a:r>
          </a:p>
          <a:p>
            <a:pPr>
              <a:buFont typeface="Wingdings" panose="05000000000000000000" pitchFamily="2" charset="2"/>
              <a:buChar char="Ø"/>
            </a:pPr>
            <a:r>
              <a:rPr lang="bg-BG" sz="3600" b="1" dirty="0"/>
              <a:t> </a:t>
            </a:r>
            <a:r>
              <a:rPr lang="bg-BG" sz="3600" dirty="0" smtClean="0"/>
              <a:t>Срок </a:t>
            </a:r>
            <a:r>
              <a:rPr lang="bg-BG" sz="3600" dirty="0"/>
              <a:t>за издаване на акт – от 7 дни до 30 дни;</a:t>
            </a:r>
          </a:p>
          <a:p>
            <a:pPr>
              <a:buFont typeface="Wingdings" panose="05000000000000000000" pitchFamily="2" charset="2"/>
              <a:buChar char="Ø"/>
            </a:pPr>
            <a:r>
              <a:rPr lang="bg-BG" sz="3600" b="1" dirty="0"/>
              <a:t> </a:t>
            </a:r>
            <a:r>
              <a:rPr lang="bg-BG" sz="3600" dirty="0" smtClean="0"/>
              <a:t>Обжалване </a:t>
            </a:r>
            <a:r>
              <a:rPr lang="bg-BG" sz="3600" dirty="0"/>
              <a:t>на акта по административен ред;</a:t>
            </a:r>
          </a:p>
          <a:p>
            <a:pPr lvl="0">
              <a:buFont typeface="Wingdings" panose="05000000000000000000" pitchFamily="2" charset="2"/>
              <a:buChar char="Ø"/>
            </a:pPr>
            <a:r>
              <a:rPr lang="bg-BG" sz="3600" dirty="0"/>
              <a:t> </a:t>
            </a:r>
            <a:r>
              <a:rPr lang="bg-BG" sz="3600" dirty="0" smtClean="0"/>
              <a:t>Обжалване </a:t>
            </a:r>
            <a:r>
              <a:rPr lang="bg-BG" sz="3600" dirty="0"/>
              <a:t>на акта по съдебен ред;</a:t>
            </a:r>
          </a:p>
          <a:p>
            <a:pPr marL="45720" indent="0">
              <a:buNone/>
            </a:pPr>
            <a:endParaRPr lang="bg-BG" sz="2000" dirty="0"/>
          </a:p>
        </p:txBody>
      </p:sp>
    </p:spTree>
    <p:extLst>
      <p:ext uri="{BB962C8B-B14F-4D97-AF65-F5344CB8AC3E}">
        <p14:creationId xmlns:p14="http://schemas.microsoft.com/office/powerpoint/2010/main" val="160252787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лавие 1"/>
          <p:cNvSpPr>
            <a:spLocks noGrp="1"/>
          </p:cNvSpPr>
          <p:nvPr>
            <p:ph type="title"/>
          </p:nvPr>
        </p:nvSpPr>
        <p:spPr>
          <a:xfrm>
            <a:off x="640080" y="282054"/>
            <a:ext cx="10844784" cy="1219200"/>
          </a:xfrm>
        </p:spPr>
        <p:txBody>
          <a:bodyPr>
            <a:normAutofit/>
          </a:bodyPr>
          <a:lstStyle/>
          <a:p>
            <a:pPr algn="ctr"/>
            <a:r>
              <a:rPr lang="bg-BG" sz="2800" b="1" dirty="0">
                <a:latin typeface="+mn-lt"/>
              </a:rPr>
              <a:t>ПРОЦЕДУРИ ПО ДАНЪЧНО ОСИГУРИТЕЛЕН ПРОЦЕСУАЛЕН </a:t>
            </a:r>
            <a:r>
              <a:rPr lang="bg-BG" sz="2800" b="1" dirty="0" smtClean="0">
                <a:latin typeface="+mn-lt"/>
              </a:rPr>
              <a:t>КОДЕКС</a:t>
            </a:r>
            <a:endParaRPr lang="bg-BG" sz="2800" dirty="0">
              <a:latin typeface="+mn-lt"/>
            </a:endParaRPr>
          </a:p>
        </p:txBody>
      </p:sp>
      <p:sp>
        <p:nvSpPr>
          <p:cNvPr id="3" name="Контейнер за съдържание 2"/>
          <p:cNvSpPr>
            <a:spLocks noGrp="1"/>
          </p:cNvSpPr>
          <p:nvPr>
            <p:ph idx="1"/>
          </p:nvPr>
        </p:nvSpPr>
        <p:spPr>
          <a:xfrm>
            <a:off x="640080" y="1638414"/>
            <a:ext cx="10908792" cy="4457586"/>
          </a:xfrm>
        </p:spPr>
        <p:txBody>
          <a:bodyPr>
            <a:normAutofit/>
          </a:bodyPr>
          <a:lstStyle/>
          <a:p>
            <a:pPr marL="45720" indent="0">
              <a:buNone/>
            </a:pPr>
            <a:r>
              <a:rPr lang="bg-BG" b="1" dirty="0"/>
              <a:t> </a:t>
            </a:r>
            <a:r>
              <a:rPr lang="bg-BG" sz="2400" b="1" dirty="0" smtClean="0"/>
              <a:t>Изготвяне </a:t>
            </a:r>
            <a:r>
              <a:rPr lang="bg-BG" sz="2400" b="1" dirty="0"/>
              <a:t>и връчване на съобщения</a:t>
            </a:r>
            <a:endParaRPr lang="bg-BG" sz="2400" dirty="0"/>
          </a:p>
          <a:p>
            <a:pPr algn="just">
              <a:buFont typeface="Wingdings" panose="05000000000000000000" pitchFamily="2" charset="2"/>
              <a:buChar char="Ø"/>
            </a:pPr>
            <a:r>
              <a:rPr lang="bg-BG" sz="2400" dirty="0"/>
              <a:t>В данъчните производства по начисляване, установяване и събиране на местните данъци и такси се изготвят различни по вид и наименование документи, като някои от тях произтичат от разпоредбите на ЗМДТ:</a:t>
            </a:r>
          </a:p>
          <a:p>
            <a:pPr lvl="0" algn="just">
              <a:buFont typeface="Wingdings" panose="05000000000000000000" pitchFamily="2" charset="2"/>
              <a:buChar char="Ø"/>
            </a:pPr>
            <a:r>
              <a:rPr lang="bg-BG" sz="2400" dirty="0"/>
              <a:t>Съгласно чл. 19, ал. 1 от ЗМДТ начисленият данък върху недвижими имоти се съобщава на данъчнозадължените лица до 1 март на годината, за която се отнасят;</a:t>
            </a:r>
          </a:p>
          <a:p>
            <a:pPr lvl="0" algn="just">
              <a:buFont typeface="Wingdings" panose="05000000000000000000" pitchFamily="2" charset="2"/>
              <a:buChar char="Ø"/>
            </a:pPr>
            <a:r>
              <a:rPr lang="bg-BG" sz="2400" dirty="0"/>
              <a:t>Съгласно чл. 54, ал. 1 от ЗМДТ начисленият данък върху превозното средство се съобщава на данъчно задълженото лице;</a:t>
            </a:r>
          </a:p>
          <a:p>
            <a:pPr lvl="0" algn="just">
              <a:buFont typeface="Wingdings" panose="05000000000000000000" pitchFamily="2" charset="2"/>
              <a:buChar char="Ø"/>
            </a:pPr>
            <a:r>
              <a:rPr lang="bg-BG" sz="2400" dirty="0"/>
              <a:t>Съгласно чл. 69, ал. 2 от ЗМДТ общината уведомява лицата за начислената такса битови отпадъци за съответния период, както и сроковете за плащане</a:t>
            </a:r>
            <a:r>
              <a:rPr lang="bg-BG" sz="2400" dirty="0" smtClean="0"/>
              <a:t>;</a:t>
            </a:r>
            <a:r>
              <a:rPr lang="bg-BG" sz="2400" dirty="0"/>
              <a:t> </a:t>
            </a:r>
          </a:p>
          <a:p>
            <a:pPr marL="45720" indent="0">
              <a:buNone/>
            </a:pPr>
            <a:endParaRPr lang="bg-BG" dirty="0"/>
          </a:p>
        </p:txBody>
      </p:sp>
    </p:spTree>
    <p:extLst>
      <p:ext uri="{BB962C8B-B14F-4D97-AF65-F5344CB8AC3E}">
        <p14:creationId xmlns:p14="http://schemas.microsoft.com/office/powerpoint/2010/main" val="258704782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лавие 1"/>
          <p:cNvSpPr>
            <a:spLocks noGrp="1"/>
          </p:cNvSpPr>
          <p:nvPr>
            <p:ph type="title"/>
          </p:nvPr>
        </p:nvSpPr>
        <p:spPr>
          <a:xfrm>
            <a:off x="905256" y="272910"/>
            <a:ext cx="10570464" cy="1356360"/>
          </a:xfrm>
        </p:spPr>
        <p:txBody>
          <a:bodyPr>
            <a:normAutofit fontScale="90000"/>
          </a:bodyPr>
          <a:lstStyle/>
          <a:p>
            <a:pPr algn="ctr"/>
            <a:r>
              <a:rPr lang="ru-RU" sz="2000" b="1" i="1" dirty="0">
                <a:solidFill>
                  <a:srgbClr val="549E39">
                    <a:lumMod val="75000"/>
                  </a:srgbClr>
                </a:solidFill>
              </a:rPr>
              <a:t/>
            </a:r>
            <a:br>
              <a:rPr lang="ru-RU" sz="2000" b="1" i="1" dirty="0">
                <a:solidFill>
                  <a:srgbClr val="549E39">
                    <a:lumMod val="75000"/>
                  </a:srgbClr>
                </a:solidFill>
              </a:rPr>
            </a:br>
            <a:r>
              <a:rPr lang="bg-BG" sz="3100" b="1" dirty="0">
                <a:latin typeface="+mn-lt"/>
              </a:rPr>
              <a:t>ПРОЦЕДУРИ ПО ДАНЪЧНО ОСИГУРИТЕЛЕН ПРОЦЕСУАЛЕН КОДЕКС</a:t>
            </a:r>
            <a:r>
              <a:rPr lang="bg-BG" sz="3100" dirty="0">
                <a:latin typeface="+mn-lt"/>
              </a:rPr>
              <a:t/>
            </a:r>
            <a:br>
              <a:rPr lang="bg-BG" sz="3100" dirty="0">
                <a:latin typeface="+mn-lt"/>
              </a:rPr>
            </a:br>
            <a:endParaRPr lang="bg-BG" sz="2000" dirty="0">
              <a:latin typeface="+mn-lt"/>
            </a:endParaRPr>
          </a:p>
        </p:txBody>
      </p:sp>
      <p:sp>
        <p:nvSpPr>
          <p:cNvPr id="3" name="Контейнер за съдържание 2"/>
          <p:cNvSpPr>
            <a:spLocks noGrp="1"/>
          </p:cNvSpPr>
          <p:nvPr>
            <p:ph idx="1"/>
          </p:nvPr>
        </p:nvSpPr>
        <p:spPr>
          <a:xfrm>
            <a:off x="750628" y="1629270"/>
            <a:ext cx="10265244" cy="4466730"/>
          </a:xfrm>
        </p:spPr>
        <p:txBody>
          <a:bodyPr>
            <a:normAutofit fontScale="62500" lnSpcReduction="20000"/>
          </a:bodyPr>
          <a:lstStyle/>
          <a:p>
            <a:pPr marL="45720" indent="0">
              <a:buNone/>
            </a:pPr>
            <a:r>
              <a:rPr lang="bg-BG" sz="5000" dirty="0"/>
              <a:t> </a:t>
            </a:r>
            <a:r>
              <a:rPr lang="bg-BG" sz="5000" dirty="0" smtClean="0"/>
              <a:t>Съобщения/актове </a:t>
            </a:r>
            <a:r>
              <a:rPr lang="bg-BG" sz="5000" dirty="0"/>
              <a:t>за установяване на задължения на хартиен носител се връчват: </a:t>
            </a:r>
          </a:p>
          <a:p>
            <a:pPr algn="just">
              <a:buFont typeface="Wingdings" panose="05000000000000000000" pitchFamily="2" charset="2"/>
              <a:buChar char="Ø"/>
            </a:pPr>
            <a:r>
              <a:rPr lang="bg-BG" sz="5000" dirty="0" smtClean="0"/>
              <a:t>На </a:t>
            </a:r>
            <a:r>
              <a:rPr lang="bg-BG" sz="5000" dirty="0"/>
              <a:t>лицата на адреса за кореспонденция съгласно чл. 28, ал. 1 от ДОПК:</a:t>
            </a:r>
          </a:p>
          <a:p>
            <a:pPr algn="just">
              <a:buFont typeface="Wingdings" panose="05000000000000000000" pitchFamily="2" charset="2"/>
              <a:buChar char="Ø"/>
            </a:pPr>
            <a:r>
              <a:rPr lang="bg-BG" sz="5000" dirty="0" smtClean="0"/>
              <a:t>Лично </a:t>
            </a:r>
            <a:r>
              <a:rPr lang="bg-BG" sz="5000" dirty="0"/>
              <a:t>или на упълномощен представител, като за физическите лица може да се връчи на пълнолетен член на домакинство;</a:t>
            </a:r>
          </a:p>
          <a:p>
            <a:pPr algn="just">
              <a:buFont typeface="Wingdings" panose="05000000000000000000" pitchFamily="2" charset="2"/>
              <a:buChar char="Ø"/>
            </a:pPr>
            <a:r>
              <a:rPr lang="bg-BG" sz="5000" dirty="0" smtClean="0"/>
              <a:t>Изпращане </a:t>
            </a:r>
            <a:r>
              <a:rPr lang="bg-BG" sz="5000" dirty="0"/>
              <a:t>на писмо с обратна разписка;</a:t>
            </a:r>
          </a:p>
          <a:p>
            <a:pPr algn="just">
              <a:buFont typeface="Wingdings" panose="05000000000000000000" pitchFamily="2" charset="2"/>
              <a:buChar char="Ø"/>
            </a:pPr>
            <a:r>
              <a:rPr lang="bg-BG" sz="5000" dirty="0" smtClean="0"/>
              <a:t>Електронно </a:t>
            </a:r>
            <a:r>
              <a:rPr lang="bg-BG" sz="5000" dirty="0"/>
              <a:t>съобщение чрез квалифициран електронен подпис/все още не се прилага от общинските администрации/;</a:t>
            </a:r>
          </a:p>
          <a:p>
            <a:pPr marL="45720" indent="0" algn="just">
              <a:buNone/>
            </a:pPr>
            <a:endParaRPr lang="bg-BG" sz="5000" dirty="0"/>
          </a:p>
          <a:p>
            <a:pPr marL="45720" indent="0">
              <a:buNone/>
            </a:pPr>
            <a:endParaRPr lang="bg-BG" dirty="0"/>
          </a:p>
        </p:txBody>
      </p:sp>
    </p:spTree>
    <p:extLst>
      <p:ext uri="{BB962C8B-B14F-4D97-AF65-F5344CB8AC3E}">
        <p14:creationId xmlns:p14="http://schemas.microsoft.com/office/powerpoint/2010/main" val="26937797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лавие 1"/>
          <p:cNvSpPr>
            <a:spLocks noGrp="1"/>
          </p:cNvSpPr>
          <p:nvPr>
            <p:ph type="title"/>
          </p:nvPr>
        </p:nvSpPr>
        <p:spPr>
          <a:xfrm>
            <a:off x="448056" y="353568"/>
            <a:ext cx="11356848" cy="1356360"/>
          </a:xfrm>
        </p:spPr>
        <p:txBody>
          <a:bodyPr>
            <a:normAutofit/>
          </a:bodyPr>
          <a:lstStyle/>
          <a:p>
            <a:pPr algn="ctr"/>
            <a:r>
              <a:rPr lang="bg-BG" sz="2800" b="1" dirty="0">
                <a:solidFill>
                  <a:srgbClr val="549E39"/>
                </a:solidFill>
                <a:latin typeface="Times New Roman"/>
              </a:rPr>
              <a:t>ПРОЦЕДУРИ ПО ДАНЪЧНО ОСИГУРИТЕЛЕН ПРОЦЕСУАЛЕН </a:t>
            </a:r>
            <a:r>
              <a:rPr lang="bg-BG" sz="2800" b="1" dirty="0" smtClean="0">
                <a:solidFill>
                  <a:srgbClr val="549E39"/>
                </a:solidFill>
                <a:latin typeface="Times New Roman"/>
              </a:rPr>
              <a:t>КОДЕКС</a:t>
            </a:r>
            <a:endParaRPr lang="bg-BG" sz="2000" dirty="0"/>
          </a:p>
        </p:txBody>
      </p:sp>
      <p:sp>
        <p:nvSpPr>
          <p:cNvPr id="3" name="Контейнер за съдържание 2"/>
          <p:cNvSpPr>
            <a:spLocks noGrp="1"/>
          </p:cNvSpPr>
          <p:nvPr>
            <p:ph idx="1"/>
          </p:nvPr>
        </p:nvSpPr>
        <p:spPr>
          <a:xfrm>
            <a:off x="740664" y="1709928"/>
            <a:ext cx="10771632" cy="4386072"/>
          </a:xfrm>
        </p:spPr>
        <p:txBody>
          <a:bodyPr>
            <a:normAutofit fontScale="92500" lnSpcReduction="10000"/>
          </a:bodyPr>
          <a:lstStyle/>
          <a:p>
            <a:pPr>
              <a:buFont typeface="Wingdings" panose="05000000000000000000" pitchFamily="2" charset="2"/>
              <a:buChar char="Ø"/>
            </a:pPr>
            <a:r>
              <a:rPr lang="bg-BG" sz="2800" dirty="0" smtClean="0"/>
              <a:t>Връчване </a:t>
            </a:r>
            <a:r>
              <a:rPr lang="bg-BG" sz="2800" dirty="0"/>
              <a:t>чрез прилагане към досието чл. 32 от ДОПК:</a:t>
            </a:r>
          </a:p>
          <a:p>
            <a:pPr lvl="0">
              <a:buFont typeface="Wingdings" panose="05000000000000000000" pitchFamily="2" charset="2"/>
              <a:buChar char="Ø"/>
            </a:pPr>
            <a:r>
              <a:rPr lang="bg-BG" sz="2800" dirty="0"/>
              <a:t>Две посещения на място с изготвяне на протокол;</a:t>
            </a:r>
          </a:p>
          <a:p>
            <a:pPr>
              <a:buFont typeface="Wingdings" panose="05000000000000000000" pitchFamily="2" charset="2"/>
              <a:buChar char="Ø"/>
            </a:pPr>
            <a:r>
              <a:rPr lang="bg-BG" sz="2800" dirty="0" smtClean="0"/>
              <a:t>Съобщението </a:t>
            </a:r>
            <a:r>
              <a:rPr lang="bg-BG" sz="2800" dirty="0"/>
              <a:t>се поставя на определено за целта място в администрацията;</a:t>
            </a:r>
          </a:p>
          <a:p>
            <a:pPr>
              <a:buFont typeface="Wingdings" panose="05000000000000000000" pitchFamily="2" charset="2"/>
              <a:buChar char="Ø"/>
            </a:pPr>
            <a:r>
              <a:rPr lang="bg-BG" sz="2800" dirty="0" smtClean="0"/>
              <a:t>Съобщението </a:t>
            </a:r>
            <a:r>
              <a:rPr lang="bg-BG" sz="2800" dirty="0"/>
              <a:t>се публикува на интернет страницата на администрацията;</a:t>
            </a:r>
          </a:p>
          <a:p>
            <a:pPr>
              <a:buFont typeface="Wingdings" panose="05000000000000000000" pitchFamily="2" charset="2"/>
              <a:buChar char="Ø"/>
            </a:pPr>
            <a:r>
              <a:rPr lang="bg-BG" sz="2800" dirty="0" smtClean="0"/>
              <a:t>Изпращане </a:t>
            </a:r>
            <a:r>
              <a:rPr lang="bg-BG" sz="2800" dirty="0"/>
              <a:t>на писмо с обратна разписка;</a:t>
            </a:r>
          </a:p>
          <a:p>
            <a:pPr>
              <a:buFont typeface="Wingdings" panose="05000000000000000000" pitchFamily="2" charset="2"/>
              <a:buChar char="Ø"/>
            </a:pPr>
            <a:r>
              <a:rPr lang="bg-BG" sz="2800" dirty="0" smtClean="0"/>
              <a:t>14-дневен </a:t>
            </a:r>
            <a:r>
              <a:rPr lang="bg-BG" sz="2800" dirty="0"/>
              <a:t>срок, в който лицето ако не се яви се счита, че съответният документ е връчен;</a:t>
            </a:r>
          </a:p>
          <a:p>
            <a:pPr>
              <a:buFont typeface="Wingdings" panose="05000000000000000000" pitchFamily="2" charset="2"/>
              <a:buChar char="Ø"/>
            </a:pPr>
            <a:r>
              <a:rPr lang="bg-BG" sz="2800" dirty="0" smtClean="0"/>
              <a:t>Датите </a:t>
            </a:r>
            <a:r>
              <a:rPr lang="bg-BG" sz="2800" dirty="0"/>
              <a:t>на поставяне и сваляне на съобщението се отбелязват върху самото съобщение;</a:t>
            </a:r>
          </a:p>
          <a:p>
            <a:pPr marL="45720" indent="0">
              <a:buNone/>
            </a:pPr>
            <a:endParaRPr lang="bg-BG" dirty="0"/>
          </a:p>
        </p:txBody>
      </p:sp>
    </p:spTree>
    <p:extLst>
      <p:ext uri="{BB962C8B-B14F-4D97-AF65-F5344CB8AC3E}">
        <p14:creationId xmlns:p14="http://schemas.microsoft.com/office/powerpoint/2010/main" val="333073928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лавие 1"/>
          <p:cNvSpPr>
            <a:spLocks noGrp="1"/>
          </p:cNvSpPr>
          <p:nvPr>
            <p:ph type="title"/>
          </p:nvPr>
        </p:nvSpPr>
        <p:spPr>
          <a:xfrm>
            <a:off x="254508" y="307848"/>
            <a:ext cx="11743944" cy="1356360"/>
          </a:xfrm>
        </p:spPr>
        <p:txBody>
          <a:bodyPr>
            <a:normAutofit/>
          </a:bodyPr>
          <a:lstStyle/>
          <a:p>
            <a:pPr algn="ctr"/>
            <a:r>
              <a:rPr lang="bg-BG" sz="3200" b="1" dirty="0">
                <a:latin typeface="+mn-lt"/>
              </a:rPr>
              <a:t>УСТАНОВЯВАНЕ НА </a:t>
            </a:r>
            <a:r>
              <a:rPr lang="bg-BG" sz="3200" b="1" dirty="0" smtClean="0">
                <a:latin typeface="+mn-lt"/>
              </a:rPr>
              <a:t>ЗАДЪЛЖЕНИЯ</a:t>
            </a:r>
            <a:endParaRPr lang="bg-BG" sz="3200" dirty="0">
              <a:latin typeface="+mn-lt"/>
            </a:endParaRPr>
          </a:p>
        </p:txBody>
      </p:sp>
      <p:sp>
        <p:nvSpPr>
          <p:cNvPr id="3" name="Контейнер за съдържание 2"/>
          <p:cNvSpPr>
            <a:spLocks noGrp="1"/>
          </p:cNvSpPr>
          <p:nvPr>
            <p:ph idx="1"/>
          </p:nvPr>
        </p:nvSpPr>
        <p:spPr>
          <a:xfrm>
            <a:off x="822960" y="1664208"/>
            <a:ext cx="10607040" cy="4431792"/>
          </a:xfrm>
        </p:spPr>
        <p:txBody>
          <a:bodyPr/>
          <a:lstStyle/>
          <a:p>
            <a:pPr marL="45720" indent="0" algn="just">
              <a:buNone/>
            </a:pPr>
            <a:r>
              <a:rPr lang="bg-BG" sz="3200" b="1" dirty="0" smtClean="0"/>
              <a:t>У</a:t>
            </a:r>
            <a:r>
              <a:rPr lang="bg-BG" sz="3200" dirty="0" smtClean="0"/>
              <a:t>становяване </a:t>
            </a:r>
            <a:r>
              <a:rPr lang="bg-BG" sz="3200" dirty="0"/>
              <a:t>на задължения от местните органи по приходите са</a:t>
            </a:r>
            <a:r>
              <a:rPr lang="bg-BG" sz="3200" dirty="0" smtClean="0"/>
              <a:t>:</a:t>
            </a:r>
          </a:p>
          <a:p>
            <a:pPr lvl="0">
              <a:buFont typeface="Wingdings" panose="05000000000000000000" pitchFamily="2" charset="2"/>
              <a:buChar char="Ø"/>
            </a:pPr>
            <a:r>
              <a:rPr lang="bg-BG" sz="3200" dirty="0" smtClean="0"/>
              <a:t>Предварително </a:t>
            </a:r>
            <a:r>
              <a:rPr lang="bg-BG" sz="3200" dirty="0"/>
              <a:t>установяване, </a:t>
            </a:r>
            <a:r>
              <a:rPr lang="bg-BG" sz="3200" dirty="0" smtClean="0"/>
              <a:t>което </a:t>
            </a:r>
            <a:r>
              <a:rPr lang="bg-BG" sz="3200" dirty="0"/>
              <a:t>се осъществява с акт за установяване на задължение по реда чл. 107, ал. 3 от ДОПК;</a:t>
            </a:r>
          </a:p>
          <a:p>
            <a:pPr>
              <a:buFont typeface="Wingdings" panose="05000000000000000000" pitchFamily="2" charset="2"/>
              <a:buChar char="Ø"/>
            </a:pPr>
            <a:r>
              <a:rPr lang="bg-BG" sz="3200" dirty="0"/>
              <a:t>По искане на задълженото лице или </a:t>
            </a:r>
            <a:r>
              <a:rPr lang="bg-BG" sz="3200" dirty="0" smtClean="0"/>
              <a:t>служебно</a:t>
            </a:r>
            <a:endParaRPr lang="bg-BG" sz="3200" dirty="0"/>
          </a:p>
          <a:p>
            <a:pPr lvl="0">
              <a:buFont typeface="Wingdings" panose="05000000000000000000" pitchFamily="2" charset="2"/>
              <a:buChar char="Ø"/>
            </a:pPr>
            <a:r>
              <a:rPr lang="bg-BG" sz="3200" dirty="0"/>
              <a:t>Установяване, което се осъществява с ревизионен акт съгласно чл. 108 от ДОПК</a:t>
            </a:r>
            <a:r>
              <a:rPr lang="bg-BG" dirty="0"/>
              <a:t>;</a:t>
            </a:r>
          </a:p>
          <a:p>
            <a:pPr marL="45720" indent="0">
              <a:buNone/>
            </a:pPr>
            <a:endParaRPr lang="bg-BG" dirty="0"/>
          </a:p>
        </p:txBody>
      </p:sp>
    </p:spTree>
    <p:extLst>
      <p:ext uri="{BB962C8B-B14F-4D97-AF65-F5344CB8AC3E}">
        <p14:creationId xmlns:p14="http://schemas.microsoft.com/office/powerpoint/2010/main" val="2653260274"/>
      </p:ext>
    </p:extLst>
  </p:cSld>
  <p:clrMapOvr>
    <a:masterClrMapping/>
  </p:clrMapOvr>
</p:sld>
</file>

<file path=ppt/theme/theme1.xml><?xml version="1.0" encoding="utf-8"?>
<a:theme xmlns:a="http://schemas.openxmlformats.org/drawingml/2006/main" name="База">
  <a:themeElements>
    <a:clrScheme name="По избор 6">
      <a:dk1>
        <a:srgbClr val="354F12"/>
      </a:dk1>
      <a:lt1>
        <a:sysClr val="window" lastClr="FFFFFF"/>
      </a:lt1>
      <a:dk2>
        <a:srgbClr val="50771B"/>
      </a:dk2>
      <a:lt2>
        <a:srgbClr val="E3DED1"/>
      </a:lt2>
      <a:accent1>
        <a:srgbClr val="549E39"/>
      </a:accent1>
      <a:accent2>
        <a:srgbClr val="8AB833"/>
      </a:accent2>
      <a:accent3>
        <a:srgbClr val="C0CF3A"/>
      </a:accent3>
      <a:accent4>
        <a:srgbClr val="029676"/>
      </a:accent4>
      <a:accent5>
        <a:srgbClr val="4AB5C4"/>
      </a:accent5>
      <a:accent6>
        <a:srgbClr val="0989B1"/>
      </a:accent6>
      <a:hlink>
        <a:srgbClr val="6B9F25"/>
      </a:hlink>
      <a:folHlink>
        <a:srgbClr val="BA6906"/>
      </a:folHlink>
    </a:clrScheme>
    <a:fontScheme name="По избор 1">
      <a:majorFont>
        <a:latin typeface="Corbel"/>
        <a:ea typeface=""/>
        <a:cs typeface=""/>
      </a:majorFont>
      <a:minorFont>
        <a:latin typeface="Times New Roman"/>
        <a:ea typeface=""/>
        <a:cs typeface=""/>
      </a:minorFont>
    </a:fontScheme>
    <a:fmtScheme name="База">
      <a:fillStyleLst>
        <a:solidFill>
          <a:schemeClr val="phClr"/>
        </a:solidFill>
        <a:solidFill>
          <a:schemeClr val="phClr">
            <a:tint val="55000"/>
            <a:satMod val="130000"/>
          </a:schemeClr>
        </a:solidFill>
        <a:gradFill rotWithShape="1">
          <a:gsLst>
            <a:gs pos="0">
              <a:schemeClr val="phClr"/>
            </a:gs>
            <a:gs pos="90000">
              <a:schemeClr val="phClr">
                <a:shade val="100000"/>
                <a:satMod val="105000"/>
              </a:schemeClr>
            </a:gs>
            <a:gs pos="100000">
              <a:schemeClr val="phClr">
                <a:shade val="80000"/>
                <a:satMod val="120000"/>
              </a:schemeClr>
            </a:gs>
          </a:gsLst>
          <a:path path="circle">
            <a:fillToRect l="100000" t="100000" r="100000" b="100000"/>
          </a:path>
        </a:gradFill>
      </a:fillStyleLst>
      <a:lnStyleLst>
        <a:ln w="10000" cap="flat" cmpd="sng" algn="ctr">
          <a:solidFill>
            <a:schemeClr val="phClr"/>
          </a:solidFill>
          <a:prstDash val="solid"/>
        </a:ln>
        <a:ln w="19050" cap="flat" cmpd="sng" algn="ctr">
          <a:solidFill>
            <a:schemeClr val="phClr"/>
          </a:solidFill>
          <a:prstDash val="solid"/>
        </a:ln>
        <a:ln w="53975" cap="flat" cmpd="dbl"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38100" dist="25400" dir="5400000" rotWithShape="0">
              <a:srgbClr val="000000">
                <a:alpha val="45000"/>
              </a:srgbClr>
            </a:outerShdw>
          </a:effectLst>
          <a:scene3d>
            <a:camera prst="orthographicFront">
              <a:rot lat="0" lon="0" rev="0"/>
            </a:camera>
            <a:lightRig rig="brightRoom" dir="t"/>
          </a:scene3d>
          <a:sp3d extrusionH="12700" contourW="25400" prstMaterial="flat">
            <a:bevelT w="63500" h="152400" prst="angle"/>
            <a:contourClr>
              <a:schemeClr val="phClr">
                <a:shade val="27000"/>
                <a:satMod val="120000"/>
              </a:schemeClr>
            </a:contourClr>
          </a:sp3d>
        </a:effectStyle>
      </a:effectStyleLst>
      <a:bgFillStyleLst>
        <a:solidFill>
          <a:schemeClr val="phClr"/>
        </a:solidFill>
        <a:solidFill>
          <a:schemeClr val="phClr">
            <a:tint val="95000"/>
            <a:shade val="95000"/>
            <a:satMod val="140000"/>
          </a:schemeClr>
        </a:solidFill>
        <a:solidFill>
          <a:schemeClr val="phClr">
            <a:tint val="90000"/>
            <a:shade val="85000"/>
            <a:satMod val="160000"/>
            <a:lumMod val="110000"/>
          </a:schemeClr>
        </a:solidFill>
      </a:bgFillStyleLst>
    </a:fmtScheme>
  </a:themeElements>
  <a:objectDefaults/>
  <a:extraClrSchemeLst/>
  <a:extLst>
    <a:ext uri="{05A4C25C-085E-4340-85A3-A5531E510DB2}">
      <thm15:themeFamily xmlns:thm15="http://schemas.microsoft.com/office/thememl/2012/main" name="Basis" id="{5665723A-49BA-4B57-8411-A56F8F207965}" vid="{90E45F77-AEFC-46EF-A7C1-5B338C297B02}"/>
    </a:ext>
  </a:extLst>
</a:theme>
</file>

<file path=ppt/theme/themeOverride1.xml><?xml version="1.0" encoding="utf-8"?>
<a:themeOverride xmlns:a="http://schemas.openxmlformats.org/drawingml/2006/main">
  <a:clrScheme name="По избор 6">
    <a:dk1>
      <a:srgbClr val="354F12"/>
    </a:dk1>
    <a:lt1>
      <a:sysClr val="window" lastClr="FFFFFF"/>
    </a:lt1>
    <a:dk2>
      <a:srgbClr val="50771B"/>
    </a:dk2>
    <a:lt2>
      <a:srgbClr val="E3DED1"/>
    </a:lt2>
    <a:accent1>
      <a:srgbClr val="549E39"/>
    </a:accent1>
    <a:accent2>
      <a:srgbClr val="8AB833"/>
    </a:accent2>
    <a:accent3>
      <a:srgbClr val="C0CF3A"/>
    </a:accent3>
    <a:accent4>
      <a:srgbClr val="029676"/>
    </a:accent4>
    <a:accent5>
      <a:srgbClr val="4AB5C4"/>
    </a:accent5>
    <a:accent6>
      <a:srgbClr val="0989B1"/>
    </a:accent6>
    <a:hlink>
      <a:srgbClr val="6B9F25"/>
    </a:hlink>
    <a:folHlink>
      <a:srgbClr val="BA6906"/>
    </a:folHlink>
  </a:clrScheme>
</a:themeOverride>
</file>

<file path=ppt/theme/themeOverride2.xml><?xml version="1.0" encoding="utf-8"?>
<a:themeOverride xmlns:a="http://schemas.openxmlformats.org/drawingml/2006/main">
  <a:clrScheme name="По избор 6">
    <a:dk1>
      <a:srgbClr val="354F12"/>
    </a:dk1>
    <a:lt1>
      <a:sysClr val="window" lastClr="FFFFFF"/>
    </a:lt1>
    <a:dk2>
      <a:srgbClr val="50771B"/>
    </a:dk2>
    <a:lt2>
      <a:srgbClr val="E3DED1"/>
    </a:lt2>
    <a:accent1>
      <a:srgbClr val="549E39"/>
    </a:accent1>
    <a:accent2>
      <a:srgbClr val="8AB833"/>
    </a:accent2>
    <a:accent3>
      <a:srgbClr val="C0CF3A"/>
    </a:accent3>
    <a:accent4>
      <a:srgbClr val="029676"/>
    </a:accent4>
    <a:accent5>
      <a:srgbClr val="4AB5C4"/>
    </a:accent5>
    <a:accent6>
      <a:srgbClr val="0989B1"/>
    </a:accent6>
    <a:hlink>
      <a:srgbClr val="6B9F25"/>
    </a:hlink>
    <a:folHlink>
      <a:srgbClr val="BA6906"/>
    </a:folHlink>
  </a:clrScheme>
</a:themeOverride>
</file>

<file path=docProps/app.xml><?xml version="1.0" encoding="utf-8"?>
<Properties xmlns="http://schemas.openxmlformats.org/officeDocument/2006/extended-properties" xmlns:vt="http://schemas.openxmlformats.org/officeDocument/2006/docPropsVTypes">
  <Template/>
  <TotalTime>1791</TotalTime>
  <Words>1115</Words>
  <Application>Microsoft Office PowerPoint</Application>
  <PresentationFormat>Widescreen</PresentationFormat>
  <Paragraphs>134</Paragraphs>
  <Slides>19</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19</vt:i4>
      </vt:variant>
    </vt:vector>
  </HeadingPairs>
  <TitlesOfParts>
    <vt:vector size="23" baseType="lpstr">
      <vt:lpstr>Corbel</vt:lpstr>
      <vt:lpstr>Times New Roman</vt:lpstr>
      <vt:lpstr>Wingdings</vt:lpstr>
      <vt:lpstr>База</vt:lpstr>
      <vt:lpstr>PowerPoint Presentation</vt:lpstr>
      <vt:lpstr>ИНДИВИДУАЛЕН АДМИНИСТРАТИВЕН АКТ /ИАКТ/</vt:lpstr>
      <vt:lpstr> ОСНОВНИ ПРИНЦИПИ НА ИНДИВИДУАЛНИЯ АДМИНИСТРАТИВЕН АКТ </vt:lpstr>
      <vt:lpstr>УЧАСТНИЦИ В ПРОИЗВОДСТВО ПО ИЗДАВАНЕ НА ИАКТ</vt:lpstr>
      <vt:lpstr>ОСНОВНИ МОМЕНТИ НА ИАКТ</vt:lpstr>
      <vt:lpstr>ПРОЦЕДУРИ ПО ДАНЪЧНО ОСИГУРИТЕЛЕН ПРОЦЕСУАЛЕН КОДЕКС</vt:lpstr>
      <vt:lpstr> ПРОЦЕДУРИ ПО ДАНЪЧНО ОСИГУРИТЕЛЕН ПРОЦЕСУАЛЕН КОДЕКС </vt:lpstr>
      <vt:lpstr>ПРОЦЕДУРИ ПО ДАНЪЧНО ОСИГУРИТЕЛЕН ПРОЦЕСУАЛЕН КОДЕКС</vt:lpstr>
      <vt:lpstr>УСТАНОВЯВАНЕ НА ЗАДЪЛЖЕНИЯ</vt:lpstr>
      <vt:lpstr>УСТАНОВЯВАНЕ НА ЗАДЪЛЖЕНИЯ</vt:lpstr>
      <vt:lpstr> ИЗДАВАНЕ НА АКТ ПО ЧЛ. 107, АЛ. 3 ОТ ДОПК </vt:lpstr>
      <vt:lpstr>ОБЖАЛВАНЕ НА АУЗД</vt:lpstr>
      <vt:lpstr> ОТСРОЧВАНЕ И РАЗСРОЧВАНЕ НА ЗАДЪЛЖЕНИЯ </vt:lpstr>
      <vt:lpstr>ОТСРОЧВАНЕ И РАЗСРОЧВАНЕ НА ЗАДЪЛЖЕНИЯ</vt:lpstr>
      <vt:lpstr>ОТСРОЧВАНЕ И РАЗСРОЧВАНЕ НА ЗАДЪЛЖЕНИЯ</vt:lpstr>
      <vt:lpstr>ПОГАСЯВАНЕ НА ЗАДЪЛЖЕНИЯ И ДАВНОСТ</vt:lpstr>
      <vt:lpstr>ПОГАСЯВАНЕ НА ЗАДЪЛЖЕНИЯ И ДАВНОСТ</vt:lpstr>
      <vt:lpstr>Пропуски в работата на звената за местни приходи, водещи до малко приходи</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Заседание на ПКСП на НСОРБ  Нормативна рамка</dc:title>
  <dc:creator>Daniela Ushatova</dc:creator>
  <cp:lastModifiedBy>Fujitsu2</cp:lastModifiedBy>
  <cp:revision>73</cp:revision>
  <dcterms:created xsi:type="dcterms:W3CDTF">2020-11-16T15:48:02Z</dcterms:created>
  <dcterms:modified xsi:type="dcterms:W3CDTF">2022-05-31T21:44:17Z</dcterms:modified>
</cp:coreProperties>
</file>