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16"/>
  </p:notesMasterIdLst>
  <p:sldIdLst>
    <p:sldId id="273" r:id="rId2"/>
    <p:sldId id="271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2" r:id="rId14"/>
    <p:sldId id="270" r:id="rId15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638" autoAdjust="0"/>
    <p:restoredTop sz="87844" autoAdjust="0"/>
  </p:normalViewPr>
  <p:slideViewPr>
    <p:cSldViewPr snapToGrid="0" showGuides="1">
      <p:cViewPr varScale="1">
        <p:scale>
          <a:sx n="39" d="100"/>
          <a:sy n="39" d="100"/>
        </p:scale>
        <p:origin x="528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80856-6E22-4FDC-99B7-6D4E43221A2E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31B64-353F-44BA-9596-15D7FDAADC5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4803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438150"/>
            <a:ext cx="10515600" cy="57388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45720" indent="0">
              <a:buNone/>
            </a:pPr>
            <a:endParaRPr lang="en-US" sz="3200" dirty="0" smtClean="0"/>
          </a:p>
          <a:p>
            <a:pPr marL="45720" indent="0" algn="ctr">
              <a:buNone/>
            </a:pPr>
            <a:r>
              <a:rPr lang="en-US" sz="2400" b="1" dirty="0" smtClean="0"/>
              <a:t>Обучителен </a:t>
            </a:r>
            <a:r>
              <a:rPr lang="en-US" sz="2400" b="1" dirty="0"/>
              <a:t>модул № 3 „Взаимодействие на общините с </a:t>
            </a:r>
            <a:r>
              <a:rPr lang="en-US" sz="2400" b="1" dirty="0" smtClean="0"/>
              <a:t>НПО и </a:t>
            </a:r>
            <a:r>
              <a:rPr lang="en-US" sz="2400" b="1" dirty="0"/>
              <a:t>бизнеса</a:t>
            </a:r>
            <a:r>
              <a:rPr lang="en-US" sz="2400" b="1" dirty="0" smtClean="0"/>
              <a:t>”</a:t>
            </a:r>
            <a:endParaRPr lang="bg-BG" sz="2400" b="1" dirty="0" smtClean="0"/>
          </a:p>
          <a:p>
            <a:pPr marL="45720" indent="0" algn="ctr">
              <a:buNone/>
            </a:pPr>
            <a:endParaRPr lang="bg-BG" sz="2400" b="1" dirty="0"/>
          </a:p>
          <a:p>
            <a:pPr marL="45720" indent="0" algn="ctr">
              <a:buNone/>
            </a:pPr>
            <a:r>
              <a:rPr lang="bg-BG" sz="2400" b="1" dirty="0"/>
              <a:t>Тема</a:t>
            </a:r>
            <a:r>
              <a:rPr lang="en-US" sz="2400" b="1" dirty="0"/>
              <a:t> </a:t>
            </a:r>
            <a:r>
              <a:rPr lang="ru-RU" sz="2400" b="1" dirty="0"/>
              <a:t>„Инвестиционно профилиране на местно/регионално ниво: роля и съвместни отговорности на партньорите по създаване на нужните ключова инфраструктура и кадри, на подкрепяща бизнес и жизнена среда“</a:t>
            </a:r>
            <a:endParaRPr lang="en-US" sz="24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bg-BG" sz="1200" i="1" dirty="0" smtClean="0">
                <a:solidFill>
                  <a:srgbClr val="549E39"/>
                </a:solidFill>
              </a:rPr>
              <a:t>Този документ е създаден съгласно Административен договор №  BG05SFOP001-2.015-0001-C01, проект „Повишаване на знанията, уменията и квалификацията на общинските служители“ за предоставяне на безвъзмездна финансова помощ по Оперативна програма „Добро управление“, съфинансирана от Европейския съюз чрез Европейския социален фонд. </a:t>
            </a: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bg-BG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bg-BG" sz="1100" i="1" dirty="0" smtClean="0">
                <a:solidFill>
                  <a:srgbClr val="549E39"/>
                </a:solidFill>
              </a:rPr>
              <a:t> </a:t>
            </a: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bg-BG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94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 smtClean="0">
                <a:latin typeface="+mn-lt"/>
              </a:rPr>
              <a:t>Предстоящо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Разработване на интегрирани териториални стратегии за шестте региона за планиране на ниво NUTS 2: Шестте стратегически документа са основа за изпълнение на интегрираните териториални инвестиции по Приоритет 2 на ПРР 2021-2027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Разработване на плановете за интегрирано за развитие на общините: през март 2019 г. МРРБ публикува насоки към общините за подготовката на техните планове за интегрирано развитие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Плановете </a:t>
            </a:r>
            <a:r>
              <a:rPr lang="ru-RU" dirty="0"/>
              <a:t>за интегрирано развитие на големите 10 общини ще бъдат основа за прилагане на интегрирания териториален подход по Приоритет 1 на ПРР 2021-2027</a:t>
            </a:r>
            <a:r>
              <a:rPr lang="ru-RU" dirty="0" smtClean="0"/>
              <a:t>.</a:t>
            </a:r>
            <a:endParaRPr lang="bg-BG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797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009650"/>
          </a:xfrm>
        </p:spPr>
        <p:txBody>
          <a:bodyPr>
            <a:normAutofit/>
          </a:bodyPr>
          <a:lstStyle/>
          <a:p>
            <a:pPr lvl="0"/>
            <a:r>
              <a:rPr lang="en-US" sz="3600" b="1" dirty="0">
                <a:latin typeface="+mn-lt"/>
              </a:rPr>
              <a:t>Инвестиционно профилиране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Основната държавна институция, на която са възложени функции в тази област е БАИ. Нейната дейност е насочена в няколко направления: </a:t>
            </a:r>
            <a:endParaRPr lang="en-US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bg-BG" dirty="0" smtClean="0"/>
              <a:t>Срещи </a:t>
            </a:r>
            <a:r>
              <a:rPr lang="bg-BG" dirty="0"/>
              <a:t>с потенциални </a:t>
            </a:r>
            <a:r>
              <a:rPr lang="bg-BG" dirty="0" smtClean="0"/>
              <a:t>инвеститори;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bg-BG" dirty="0"/>
              <a:t>Участие във форуми и презентации в България </a:t>
            </a:r>
            <a:r>
              <a:rPr lang="bg-BG" dirty="0" smtClean="0"/>
              <a:t>и чужбина;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bg-BG" dirty="0"/>
              <a:t>Отговаряне на информационни запитвания от потенциални </a:t>
            </a:r>
            <a:r>
              <a:rPr lang="bg-BG" dirty="0" smtClean="0"/>
              <a:t>инвеститори;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bg-BG" dirty="0"/>
              <a:t>Организиране на контакти между потенциални инвеститори и потенциални доставчици, партньори и клиенти в България, както и на срещи с централната и местна власт за обсъждане на потенциални инвестиции.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b="1" dirty="0"/>
              <a:t>П</a:t>
            </a:r>
            <a:r>
              <a:rPr lang="bg-BG" b="1" dirty="0" smtClean="0"/>
              <a:t>асивен маркетинг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b="1" dirty="0"/>
              <a:t>Липса на задгранични офиси и </a:t>
            </a:r>
            <a:r>
              <a:rPr lang="bg-BG" b="1" dirty="0" smtClean="0"/>
              <a:t>представителства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Липса на адекватна </a:t>
            </a:r>
            <a:r>
              <a:rPr lang="bg-BG" b="1" dirty="0"/>
              <a:t>медийна стратегия за позициониране на България</a:t>
            </a:r>
            <a:r>
              <a:rPr lang="bg-BG" dirty="0"/>
              <a:t>. </a:t>
            </a: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614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076325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+mn-lt"/>
              </a:rPr>
              <a:t>Инвестиционно </a:t>
            </a:r>
            <a:r>
              <a:rPr lang="en-US" sz="3600" b="1" dirty="0" smtClean="0">
                <a:latin typeface="+mn-lt"/>
              </a:rPr>
              <a:t>профилиране</a:t>
            </a:r>
            <a:r>
              <a:rPr lang="bg-BG" sz="3600" b="1" dirty="0" smtClean="0">
                <a:latin typeface="+mn-lt"/>
              </a:rPr>
              <a:t> – добри практики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649" y="2057400"/>
            <a:ext cx="9872871" cy="40386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b="1" u="sng" dirty="0"/>
              <a:t>И</a:t>
            </a:r>
            <a:r>
              <a:rPr lang="bg-BG" b="1" u="sng" dirty="0" smtClean="0"/>
              <a:t>нвестиционно </a:t>
            </a:r>
            <a:r>
              <a:rPr lang="bg-BG" b="1" u="sng" dirty="0"/>
              <a:t>профилиране и маркетинг на местно/регионално </a:t>
            </a:r>
            <a:r>
              <a:rPr lang="bg-BG" b="1" u="sng" dirty="0" smtClean="0"/>
              <a:t>ниво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b="1" dirty="0"/>
              <a:t>Инвестиционна дестинация </a:t>
            </a:r>
            <a:r>
              <a:rPr lang="bg-BG" b="1" dirty="0" smtClean="0"/>
              <a:t>Сливен-Ямбол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bg-BG" dirty="0" smtClean="0"/>
              <a:t>Подход отдолу-нагоре.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bg-BG" dirty="0" smtClean="0"/>
              <a:t>Ясен профил – леснодостъпна информация, покриваща основните задавани въпроси.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bg-BG" dirty="0" smtClean="0"/>
              <a:t>Комбиниране на ресурсите на два регионални-центъра – използват се предимствата и на двата.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Инвестиционното профилиране е основа за създаването на стратегически обвързани хоризонтални политики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Необходимост от проактивен подход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Комуникационна стратегия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733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>
                <a:latin typeface="+mn-lt"/>
              </a:rPr>
              <a:t>Инвестиционно профилиране – добри практики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bg-BG" dirty="0" smtClean="0"/>
              <a:t>Чехия, Германия, Словения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Мрежа от експерти и офиси в страната и чужбина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/>
              <a:t>Анализи на пазара и възможностите, които предлага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Активен подход при определяне на пакети от стимули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Проектен подход за всеки потенциален инвеститор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Система от стимули – освобождаване от корпоративен данък, субсидии за работни места и т.н. </a:t>
            </a:r>
          </a:p>
          <a:p>
            <a:pPr lvl="1"/>
            <a:endParaRPr lang="bg-BG" dirty="0" smtClean="0"/>
          </a:p>
        </p:txBody>
      </p:sp>
    </p:spTree>
    <p:extLst>
      <p:ext uri="{BB962C8B-B14F-4D97-AF65-F5344CB8AC3E}">
        <p14:creationId xmlns:p14="http://schemas.microsoft.com/office/powerpoint/2010/main" val="446002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 smtClean="0">
                <a:latin typeface="+mn-lt"/>
              </a:rPr>
              <a:t>Партньорство и инвестиционно профилиране 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57400"/>
            <a:ext cx="10172700" cy="4038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err="1" smtClean="0"/>
              <a:t>Брейнсторминг</a:t>
            </a:r>
            <a:r>
              <a:rPr lang="bg-BG" dirty="0" smtClean="0"/>
              <a:t> – Как се създава среда, която привлича и развива партньорство?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bg-BG" dirty="0" smtClean="0"/>
              <a:t>Налични ресурси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bg-BG" dirty="0" smtClean="0"/>
              <a:t>Необходими ресурси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Заинтересовани страни и потенциални коалиции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bg-BG" dirty="0" smtClean="0"/>
              <a:t>Партньори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959698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 smtClean="0">
                <a:latin typeface="+mn-lt"/>
              </a:rPr>
              <a:t>Примерен профил на община 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Обща характеристика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Състояние на местната икономика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Инвестиции и проекти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Пазар на труда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Изводи и очаквания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786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8240" y="609600"/>
            <a:ext cx="9875520" cy="1356360"/>
          </a:xfrm>
        </p:spPr>
        <p:txBody>
          <a:bodyPr>
            <a:normAutofit/>
          </a:bodyPr>
          <a:lstStyle/>
          <a:p>
            <a:r>
              <a:rPr lang="bg-BG" sz="3600" b="1" dirty="0" smtClean="0">
                <a:latin typeface="+mn-lt"/>
              </a:rPr>
              <a:t>Стратегически цели и принципи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lvl="0" indent="0">
              <a:buNone/>
            </a:pPr>
            <a:r>
              <a:rPr lang="bg-BG" sz="2400" dirty="0"/>
              <a:t>Наблюдава се процес на задълбочаване на вътрешнорегионалните различия в различни пространствени конфигурации: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/>
              <a:t>между отделните области в рамките на отделни региони на ниво NUTS 2;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/>
              <a:t>между отделните общини в областите и регионите на ниво NUTS 2;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/>
              <a:t>между град София и други части на страната;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/>
              <a:t>между селските и градските райони;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/>
              <a:t>между централните и периферните региони;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/>
              <a:t>на микрорегионално ниво, между града и неговата агломерация, вкл. на ниво селище</a:t>
            </a:r>
            <a:r>
              <a:rPr lang="bg-BG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1774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>
                <a:latin typeface="+mn-lt"/>
              </a:rPr>
              <a:t>Стратегически цели и принципи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bg-BG" dirty="0"/>
              <a:t>От подкрепа на населените места към подкрепа на територии и от секторно ориентирани инвестиции към интегрирани териториални инвестиции</a:t>
            </a:r>
            <a:r>
              <a:rPr lang="bg-BG" dirty="0" smtClean="0"/>
              <a:t>.</a:t>
            </a:r>
          </a:p>
          <a:p>
            <a:pPr marL="45720" indent="0">
              <a:buNone/>
            </a:pPr>
            <a:r>
              <a:rPr lang="bg-BG" sz="2000" dirty="0" smtClean="0"/>
              <a:t>За целта нови цели на секторните политики: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dirty="0" smtClean="0"/>
              <a:t>Икономически </a:t>
            </a:r>
            <a:r>
              <a:rPr lang="ru-RU" dirty="0"/>
              <a:t>мерки за изграждане на силна и конкурентна икономика на българските региони с акцент върху инвестициите, генериращи приходи</a:t>
            </a:r>
            <a:r>
              <a:rPr lang="ru-RU" dirty="0" smtClean="0"/>
              <a:t>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/>
              <a:t>Инвестиции в образование. </a:t>
            </a:r>
            <a:endParaRPr lang="bg-BG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1800" dirty="0" smtClean="0"/>
              <a:t>Подкрепа </a:t>
            </a:r>
            <a:r>
              <a:rPr lang="ru-RU" sz="1800" dirty="0"/>
              <a:t>за здравеопазване, което да създаде предпоставки за повишаване на продължителността на живота </a:t>
            </a:r>
            <a:endParaRPr lang="ru-RU" sz="18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1800" dirty="0" smtClean="0"/>
              <a:t>Подкрепа </a:t>
            </a:r>
            <a:r>
              <a:rPr lang="ru-RU" sz="1800" dirty="0"/>
              <a:t>за социално приобщаване с цел намаляване на социалните </a:t>
            </a:r>
            <a:r>
              <a:rPr lang="ru-RU" sz="1800" dirty="0" smtClean="0"/>
              <a:t>неравенства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1800" dirty="0" smtClean="0"/>
              <a:t>Продължаване </a:t>
            </a:r>
            <a:r>
              <a:rPr lang="ru-RU" sz="1800" dirty="0"/>
              <a:t>на структурните промени, обусловени от местните потенциали и тяхното развитие - две предпоставки – наличие на сравнителни регионални предимства и възможност за развитие на отрасли, при които са застъпени по-високи технологии, би трябвало да са определящи при формирането </a:t>
            </a:r>
            <a:r>
              <a:rPr lang="ru-RU" sz="1800" dirty="0" smtClean="0"/>
              <a:t>й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1800" dirty="0" smtClean="0"/>
              <a:t>изграждане </a:t>
            </a:r>
            <a:r>
              <a:rPr lang="ru-RU" sz="1800" dirty="0"/>
              <a:t>на стратегическите транспортни и цифрови </a:t>
            </a:r>
            <a:r>
              <a:rPr lang="ru-RU" sz="1800" dirty="0" smtClean="0"/>
              <a:t>мрежи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1800" dirty="0" smtClean="0"/>
              <a:t>Развитие </a:t>
            </a:r>
            <a:r>
              <a:rPr lang="ru-RU" sz="1800" dirty="0"/>
              <a:t>на базовата инфраструктура и осигуряване на достъп до адекватни жилища</a:t>
            </a:r>
            <a:endParaRPr lang="ru-RU" sz="1800" dirty="0" smtClean="0"/>
          </a:p>
          <a:p>
            <a:endParaRPr lang="ru-RU" sz="2000" dirty="0" smtClean="0"/>
          </a:p>
          <a:p>
            <a:pPr lvl="2"/>
            <a:endParaRPr lang="bg-BG" sz="1600" dirty="0"/>
          </a:p>
        </p:txBody>
      </p:sp>
    </p:spTree>
    <p:extLst>
      <p:ext uri="{BB962C8B-B14F-4D97-AF65-F5344CB8AC3E}">
        <p14:creationId xmlns:p14="http://schemas.microsoft.com/office/powerpoint/2010/main" val="1780176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>
                <a:latin typeface="+mn-lt"/>
              </a:rPr>
              <a:t>Стратегически цели и принципи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ru-RU" dirty="0" smtClean="0"/>
              <a:t>Инвестициите </a:t>
            </a:r>
            <a:r>
              <a:rPr lang="ru-RU" dirty="0"/>
              <a:t>в регионалното развитие трябва да бъдат концентрирани чрез един по-индивидуализиран </a:t>
            </a:r>
            <a:r>
              <a:rPr lang="ru-RU" dirty="0" smtClean="0"/>
              <a:t>подход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Нов териториалният </a:t>
            </a:r>
            <a:r>
              <a:rPr lang="bg-BG" dirty="0"/>
              <a:t>подход </a:t>
            </a:r>
            <a:endParaRPr lang="bg-BG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Висока необходимост от териториалната </a:t>
            </a:r>
            <a:r>
              <a:rPr lang="bg-BG" dirty="0"/>
              <a:t>координация са необходими в работата на почти всички държавни </a:t>
            </a:r>
            <a:r>
              <a:rPr lang="bg-BG" dirty="0" smtClean="0"/>
              <a:t>органи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dirty="0" smtClean="0"/>
              <a:t>Всяка секторна </a:t>
            </a:r>
            <a:r>
              <a:rPr lang="ru-RU" dirty="0"/>
              <a:t>политика </a:t>
            </a:r>
            <a:r>
              <a:rPr lang="ru-RU" dirty="0" smtClean="0"/>
              <a:t>следва да: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ru-RU" dirty="0"/>
              <a:t>с</a:t>
            </a:r>
            <a:r>
              <a:rPr lang="ru-RU" dirty="0" smtClean="0"/>
              <a:t>е запознае с териториалната </a:t>
            </a:r>
            <a:r>
              <a:rPr lang="ru-RU" dirty="0"/>
              <a:t>структура и проблеми на своята област на </a:t>
            </a:r>
            <a:r>
              <a:rPr lang="ru-RU" dirty="0" smtClean="0"/>
              <a:t>въздействие; 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ru-RU" dirty="0" smtClean="0"/>
              <a:t>оцени териториалните и ефекти; 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ru-RU" dirty="0" smtClean="0"/>
              <a:t>определи </a:t>
            </a:r>
            <a:r>
              <a:rPr lang="ru-RU" dirty="0"/>
              <a:t>собствените си териториални приоритети и връзки с други сектори и региони. </a:t>
            </a:r>
            <a:endParaRPr lang="ru-RU" dirty="0" smtClean="0"/>
          </a:p>
          <a:p>
            <a:pPr lvl="3"/>
            <a:endParaRPr lang="ru-RU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530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dirty="0" smtClean="0">
                <a:latin typeface="+mn-lt"/>
              </a:rPr>
              <a:t>ПРР 2021 - 2027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bg-BG" b="1" dirty="0" smtClean="0"/>
              <a:t>Интегрирано </a:t>
            </a:r>
            <a:r>
              <a:rPr lang="bg-BG" b="1" dirty="0"/>
              <a:t>териториално </a:t>
            </a:r>
            <a:r>
              <a:rPr lang="bg-BG" b="1" dirty="0" smtClean="0"/>
              <a:t>развитие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ИТИ - </a:t>
            </a:r>
            <a:r>
              <a:rPr lang="bg-BG" dirty="0"/>
              <a:t>по-добър инвестиционен </a:t>
            </a:r>
            <a:r>
              <a:rPr lang="bg-BG" dirty="0" smtClean="0"/>
              <a:t>фокус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/>
              <a:t>по-ефективни и ефикасни интервенции</a:t>
            </a:r>
            <a:r>
              <a:rPr lang="bg-BG" dirty="0" smtClean="0"/>
              <a:t>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/>
              <a:t>засилен </a:t>
            </a:r>
            <a:r>
              <a:rPr lang="bg-BG" dirty="0" err="1"/>
              <a:t>междусекторен</a:t>
            </a:r>
            <a:r>
              <a:rPr lang="bg-BG" dirty="0"/>
              <a:t> диалог между различни заинтересовани страни </a:t>
            </a:r>
            <a:endParaRPr lang="bg-BG" dirty="0" smtClean="0"/>
          </a:p>
          <a:p>
            <a:pPr marL="45720" indent="0">
              <a:buNone/>
            </a:pPr>
            <a:r>
              <a:rPr lang="bg-BG" i="1" dirty="0" smtClean="0"/>
              <a:t>Осъществен чрез </a:t>
            </a:r>
            <a:r>
              <a:rPr lang="bg-BG" i="1" dirty="0"/>
              <a:t>интегрирани териториални </a:t>
            </a:r>
            <a:r>
              <a:rPr lang="bg-BG" i="1" dirty="0" smtClean="0"/>
              <a:t>стратегии: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/>
              <a:t>интегрирано градско </a:t>
            </a:r>
            <a:r>
              <a:rPr lang="bg-BG" dirty="0" smtClean="0"/>
              <a:t>развитие - </a:t>
            </a:r>
            <a:r>
              <a:rPr lang="ru-RU" dirty="0"/>
              <a:t>интегрирано развите на община за целевите градски общини</a:t>
            </a:r>
            <a:r>
              <a:rPr lang="ru-RU" dirty="0" smtClean="0"/>
              <a:t>. Приоритет 1</a:t>
            </a:r>
            <a:endParaRPr lang="bg-BG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интегрирано териториално развитие на регионите на ниво NUTS </a:t>
            </a:r>
            <a:r>
              <a:rPr lang="ru-RU" dirty="0" smtClean="0"/>
              <a:t>2 </a:t>
            </a:r>
            <a:r>
              <a:rPr lang="ru-RU" dirty="0"/>
              <a:t>- Регионалните съвети за развитие ще функционират като териториални органи, отговорни за прилагането на тези стратегии и за предварителния подбор на проекти и мерки, които да бъдат финансирани</a:t>
            </a:r>
            <a:r>
              <a:rPr lang="ru-RU" dirty="0" smtClean="0"/>
              <a:t>. Приоритет 2 </a:t>
            </a:r>
            <a:endParaRPr lang="bg-BG" dirty="0"/>
          </a:p>
          <a:p>
            <a:pPr marL="274320" lvl="1" indent="0">
              <a:buNone/>
            </a:pPr>
            <a:endParaRPr lang="bg-BG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131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dirty="0">
                <a:latin typeface="+mn-lt"/>
              </a:rPr>
              <a:t>ПРР 2021 - 2027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bg-BG" dirty="0"/>
              <a:t>Приоритет 1</a:t>
            </a:r>
            <a:r>
              <a:rPr lang="bg-BG" dirty="0" smtClean="0"/>
              <a:t>:  „</a:t>
            </a:r>
            <a:r>
              <a:rPr lang="bg-BG" dirty="0"/>
              <a:t>Интегрирано градско развитие“ предвижда подкрепа за изпълнението на териториални стратегии за развитието на десет градски общини: Столична, Пловдив, Варна, Бургас, Русе, Стара Загора, Плевен, Видин, Велико Търново и Благоевград</a:t>
            </a:r>
            <a:r>
              <a:rPr lang="bg-BG" dirty="0" smtClean="0"/>
              <a:t>.</a:t>
            </a:r>
          </a:p>
          <a:p>
            <a:pPr marL="45720" indent="0">
              <a:buNone/>
            </a:pPr>
            <a:r>
              <a:rPr lang="bg-BG" dirty="0" smtClean="0"/>
              <a:t>Приоритет 2: </a:t>
            </a:r>
            <a:r>
              <a:rPr lang="bg-BG" dirty="0"/>
              <a:t>останалите </a:t>
            </a:r>
            <a:r>
              <a:rPr lang="bg-BG" dirty="0" smtClean="0"/>
              <a:t>40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ще се подкрепят концепции за ИТИ, финансирани от различни </a:t>
            </a:r>
            <a:r>
              <a:rPr lang="ru-RU" dirty="0" smtClean="0"/>
              <a:t>източници.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 smtClean="0"/>
              <a:t>взаимосвързани </a:t>
            </a:r>
            <a:r>
              <a:rPr lang="ru-RU" dirty="0"/>
              <a:t>и допълващи се (интегрирани) проекти/проектни идеи, </a:t>
            </a:r>
            <a:r>
              <a:rPr lang="ru-RU" dirty="0" smtClean="0"/>
              <a:t>насочени </a:t>
            </a:r>
            <a:r>
              <a:rPr lang="ru-RU" dirty="0"/>
              <a:t>към територии с общи характеристики и/или потенциал за развитие, включващи най-подходящата комбинация от ресурси и мерки, които да бъдат използвани за постигане на конкретна цел или приоритет на интегрирана </a:t>
            </a:r>
            <a:r>
              <a:rPr lang="ru-RU" dirty="0" smtClean="0"/>
              <a:t>териториална стратегия.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 smtClean="0"/>
              <a:t>предвижда </a:t>
            </a:r>
            <a:r>
              <a:rPr lang="ru-RU" dirty="0"/>
              <a:t>се повечето от секторните програми да допринесат с най-малко 10% от своите бюджети за прилагането на този подход</a:t>
            </a:r>
            <a:r>
              <a:rPr lang="ru-RU" dirty="0" smtClean="0"/>
              <a:t>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778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>
                <a:latin typeface="+mn-lt"/>
              </a:rPr>
              <a:t>ПРР 2021 - 2027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bg-BG" dirty="0" smtClean="0"/>
              <a:t>Общинските власти, ще </a:t>
            </a:r>
            <a:r>
              <a:rPr lang="bg-BG" dirty="0"/>
              <a:t>имат ключова роля при определяне на приоритетните интервенции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/>
              <a:t>интервенциите за устойчива градска мобилност </a:t>
            </a:r>
            <a:endParaRPr lang="bg-BG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/>
              <a:t>интервенциите за енергийна ефективност </a:t>
            </a:r>
            <a:endParaRPr lang="bg-BG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инвестициите в пътища, те трябва да бъдат избирани с водещата роля на териториалните органи на регионално </a:t>
            </a:r>
            <a:r>
              <a:rPr lang="ru-RU" dirty="0" smtClean="0"/>
              <a:t>ниво</a:t>
            </a:r>
          </a:p>
          <a:p>
            <a:pPr marL="45720" indent="0">
              <a:buNone/>
            </a:pPr>
            <a:r>
              <a:rPr lang="ru-RU" dirty="0"/>
              <a:t>Във фокуса на инвестициите ще бъде развитието на функционални зони на база на идентифицираните възможности в интегрираните териториални стратегии - ще се насърчават интервенции, допринасящи за засилване на функционалните връзки между отделните територии и населени места.</a:t>
            </a:r>
          </a:p>
        </p:txBody>
      </p:sp>
    </p:spTree>
    <p:extLst>
      <p:ext uri="{BB962C8B-B14F-4D97-AF65-F5344CB8AC3E}">
        <p14:creationId xmlns:p14="http://schemas.microsoft.com/office/powerpoint/2010/main" val="3716077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>
                <a:latin typeface="+mn-lt"/>
              </a:rPr>
              <a:t>ПРР 2021 - 2027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Координация на подход „отдолу-нагоре“ и „отгоре-надолу“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Принцип на партньорството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/>
              <a:t>Приоритет </a:t>
            </a:r>
            <a:r>
              <a:rPr lang="bg-BG" dirty="0" smtClean="0"/>
              <a:t>1 - </a:t>
            </a:r>
            <a:r>
              <a:rPr lang="ru-RU" dirty="0"/>
              <a:t>партньорството в рамките на една градска община или между отделните градските общини (включително местните заинтересовани страни), включени в градски клъстери с общи бюджетни </a:t>
            </a:r>
            <a:r>
              <a:rPr lang="ru-RU" dirty="0" smtClean="0"/>
              <a:t>пакети.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Приоритет 2 за интегрирано териториално развитие на регионите между различните заинтересовани страни в съответния регион от ниво NUTS </a:t>
            </a:r>
            <a:r>
              <a:rPr lang="ru-RU" dirty="0" smtClean="0"/>
              <a:t>2.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Партньорството между различните общини не е задължително условие, но е необходимост и ще се прилага по отношение на проекти, насочени към територии с по-широк обхват. 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Същевременно</a:t>
            </a:r>
            <a:r>
              <a:rPr lang="ru-RU" dirty="0"/>
              <a:t>, партньорството между различни видове организации (бенефициенти) ще бъде задължително изискване по Приоритет 2, предвид спецификата на инструмента ИТИ.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467076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15550</TotalTime>
  <Words>1143</Words>
  <Application>Microsoft Office PowerPoint</Application>
  <PresentationFormat>Widescreen</PresentationFormat>
  <Paragraphs>102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Calibri</vt:lpstr>
      <vt:lpstr>Corbel</vt:lpstr>
      <vt:lpstr>Courier New</vt:lpstr>
      <vt:lpstr>Times New Roman</vt:lpstr>
      <vt:lpstr>Wingdings</vt:lpstr>
      <vt:lpstr>База</vt:lpstr>
      <vt:lpstr>PowerPoint Presentation</vt:lpstr>
      <vt:lpstr>Примерен профил на община </vt:lpstr>
      <vt:lpstr>Стратегически цели и принципи</vt:lpstr>
      <vt:lpstr>Стратегически цели и принципи</vt:lpstr>
      <vt:lpstr>Стратегически цели и принципи</vt:lpstr>
      <vt:lpstr>ПРР 2021 - 2027</vt:lpstr>
      <vt:lpstr>ПРР 2021 - 2027</vt:lpstr>
      <vt:lpstr>ПРР 2021 - 2027</vt:lpstr>
      <vt:lpstr>ПРР 2021 - 2027</vt:lpstr>
      <vt:lpstr>Предстоящо</vt:lpstr>
      <vt:lpstr>Инвестиционно профилиране </vt:lpstr>
      <vt:lpstr>Инвестиционно профилиране – добри практики</vt:lpstr>
      <vt:lpstr>Инвестиционно профилиране – добри практики</vt:lpstr>
      <vt:lpstr>Партньорство и инвестиционно профилиране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LiLy</cp:lastModifiedBy>
  <cp:revision>153</cp:revision>
  <dcterms:created xsi:type="dcterms:W3CDTF">2020-11-16T15:48:02Z</dcterms:created>
  <dcterms:modified xsi:type="dcterms:W3CDTF">2021-08-09T13:54:21Z</dcterms:modified>
</cp:coreProperties>
</file>